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98" r:id="rId4"/>
    <p:sldId id="297" r:id="rId5"/>
    <p:sldId id="299" r:id="rId6"/>
    <p:sldId id="296" r:id="rId7"/>
    <p:sldId id="258" r:id="rId8"/>
    <p:sldId id="300" r:id="rId9"/>
    <p:sldId id="301" r:id="rId10"/>
    <p:sldId id="302" r:id="rId11"/>
    <p:sldId id="303" r:id="rId12"/>
    <p:sldId id="304" r:id="rId13"/>
    <p:sldId id="305" r:id="rId14"/>
    <p:sldId id="306" r:id="rId15"/>
    <p:sldId id="307" r:id="rId16"/>
    <p:sldId id="308" r:id="rId17"/>
    <p:sldId id="309" r:id="rId18"/>
    <p:sldId id="311" r:id="rId19"/>
    <p:sldId id="310" r:id="rId20"/>
    <p:sldId id="312" r:id="rId21"/>
    <p:sldId id="316" r:id="rId22"/>
    <p:sldId id="313" r:id="rId23"/>
    <p:sldId id="314" r:id="rId24"/>
    <p:sldId id="315" r:id="rId25"/>
    <p:sldId id="317" r:id="rId26"/>
    <p:sldId id="318" r:id="rId27"/>
    <p:sldId id="319" r:id="rId28"/>
    <p:sldId id="320" r:id="rId29"/>
    <p:sldId id="321" r:id="rId30"/>
    <p:sldId id="322" r:id="rId31"/>
    <p:sldId id="323" r:id="rId32"/>
    <p:sldId id="324" r:id="rId33"/>
    <p:sldId id="325" r:id="rId34"/>
    <p:sldId id="2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8" d="100"/>
          <a:sy n="108"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2/21/25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2/21/25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2/21/25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2/21/25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672068" y="6537279"/>
            <a:ext cx="1751108" cy="229097"/>
          </a:xfrm>
          <a:prstGeom prst="rect">
            <a:avLst/>
          </a:prstGeom>
        </p:spPr>
      </p:pic>
      <p:sp>
        <p:nvSpPr>
          <p:cNvPr id="2" name="Rectangle 1"/>
          <p:cNvSpPr/>
          <p:nvPr/>
        </p:nvSpPr>
        <p:spPr>
          <a:xfrm>
            <a:off x="1010300" y="1128582"/>
            <a:ext cx="10116879" cy="303653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15000"/>
              </a:lnSpc>
              <a:spcBef>
                <a:spcPts val="600"/>
              </a:spcBef>
              <a:spcAft>
                <a:spcPts val="600"/>
              </a:spcAft>
            </a:pPr>
            <a:r>
              <a:rPr lang="en-US" sz="5400" b="1" u="sng"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Tuần</a:t>
            </a: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 21- </a:t>
            </a:r>
            <a:r>
              <a:rPr lang="en-US" sz="5400" b="1" u="sng"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Tiết</a:t>
            </a: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 21</a:t>
            </a:r>
          </a:p>
          <a:p>
            <a:pPr algn="ctr">
              <a:lnSpc>
                <a:spcPct val="115000"/>
              </a:lnSpc>
              <a:spcBef>
                <a:spcPts val="600"/>
              </a:spcBef>
              <a:spcAft>
                <a:spcPts val="600"/>
              </a:spcAft>
            </a:pP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BÀI 10A: TRÌNH BÀY TRANG CHIẾU</a:t>
            </a:r>
          </a:p>
        </p:txBody>
      </p:sp>
      <p:sp>
        <p:nvSpPr>
          <p:cNvPr id="3" name="Rectangle 2"/>
          <p:cNvSpPr/>
          <p:nvPr/>
        </p:nvSpPr>
        <p:spPr>
          <a:xfrm>
            <a:off x="1010300" y="313003"/>
            <a:ext cx="2077813" cy="584775"/>
          </a:xfrm>
          <a:prstGeom prst="rect">
            <a:avLst/>
          </a:prstGeom>
        </p:spPr>
        <p:txBody>
          <a:bodyPr wrap="none">
            <a:spAutoFit/>
          </a:bodyPr>
          <a:lstStyle/>
          <a:p>
            <a:r>
              <a:rPr lang="en-US" sz="3200" b="1">
                <a:solidFill>
                  <a:srgbClr val="C00000"/>
                </a:solidFill>
                <a:latin typeface="Times New Roman" panose="02020603050405020304" pitchFamily="18" charset="0"/>
                <a:ea typeface="Times New Roman" panose="02020603050405020304" pitchFamily="18" charset="0"/>
              </a:rPr>
              <a:t>CHỦ ĐỀ </a:t>
            </a:r>
            <a:r>
              <a:rPr lang="en-US" sz="3200" b="1">
                <a:solidFill>
                  <a:srgbClr val="0070C0"/>
                </a:solidFill>
                <a:latin typeface="Times New Roman" panose="02020603050405020304" pitchFamily="18" charset="0"/>
                <a:ea typeface="Times New Roman" panose="02020603050405020304" pitchFamily="18" charset="0"/>
              </a:rPr>
              <a:t>4</a:t>
            </a:r>
            <a:endParaRPr lang="en-US" sz="3200"/>
          </a:p>
        </p:txBody>
      </p:sp>
      <p:sp>
        <p:nvSpPr>
          <p:cNvPr id="4" name="Google Shape;1542;p60">
            <a:extLst>
              <a:ext uri="{FF2B5EF4-FFF2-40B4-BE49-F238E27FC236}">
                <a16:creationId xmlns:a16="http://schemas.microsoft.com/office/drawing/2014/main" id="{8C7B0A93-7CA7-F05B-C2E3-3F029C891803}"/>
              </a:ext>
            </a:extLst>
          </p:cNvPr>
          <p:cNvSpPr txBox="1">
            <a:spLocks/>
          </p:cNvSpPr>
          <p:nvPr/>
        </p:nvSpPr>
        <p:spPr>
          <a:xfrm>
            <a:off x="3887131" y="4692915"/>
            <a:ext cx="4805607" cy="894000"/>
          </a:xfrm>
          <a:prstGeom prst="rect">
            <a:avLst/>
          </a:prstGeom>
        </p:spPr>
        <p:style>
          <a:lnRef idx="3">
            <a:schemeClr val="lt1"/>
          </a:lnRef>
          <a:fillRef idx="1">
            <a:schemeClr val="accent1"/>
          </a:fillRef>
          <a:effectRef idx="1">
            <a:schemeClr val="accent1"/>
          </a:effectRef>
          <a:fontRef idx="minor">
            <a:schemeClr val="lt1"/>
          </a:fontRef>
        </p:style>
        <p:txBody>
          <a:bodyPr spcFirstLastPara="1" vert="horz" wrap="square" lIns="121900" tIns="121900" rIns="121900" bIns="121900" rtlCol="0" anchor="ctr" anchorCtr="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lt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lt1"/>
                </a:solidFill>
                <a:latin typeface="+mn-lt"/>
                <a:ea typeface="+mn-ea"/>
                <a:cs typeface="+mn-cs"/>
              </a:defRPr>
            </a:lvl9pPr>
          </a:lstStyle>
          <a:p>
            <a:pPr>
              <a:spcBef>
                <a:spcPts val="0"/>
              </a:spcBef>
            </a:pPr>
            <a:r>
              <a:rPr lang="vi-VN" sz="2400">
                <a:ln w="0"/>
                <a:solidFill>
                  <a:srgbClr val="FF0000"/>
                </a:solidFill>
                <a:effectLst>
                  <a:outerShdw blurRad="38100" dist="19050" dir="2700000" algn="tl" rotWithShape="0">
                    <a:schemeClr val="dk1">
                      <a:alpha val="40000"/>
                    </a:schemeClr>
                  </a:outerShdw>
                </a:effectLst>
                <a:latin typeface="+mj-lt"/>
              </a:rPr>
              <a:t>Giáo viên: Ngô Thị Minh Phương</a:t>
            </a:r>
            <a:endParaRPr lang="vi-VN" sz="2400" dirty="0">
              <a:ln w="0"/>
              <a:solidFill>
                <a:srgbClr val="FF0000"/>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2909439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02602" y="2469473"/>
            <a:ext cx="10611506" cy="3944157"/>
          </a:xfrm>
          <a:prstGeom prst="rect">
            <a:avLst/>
          </a:prstGeom>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Cỡ chữ tối thiểu trên trang chiếu là 20pt</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Cỡ chữ tiêu đề bài trình chiếu khoảng 60pt, cỡ chữ tiêu đề của trang nội dung khoảng 44pt, cỡ chữ nội dung trang chiếu khoảng từ 20pt đến 28pt (VD: mức phân cấp 1 có cỡ chữ 28, mức phân cấp 2 có cỡ chữ 24, mức phân cấp 3 có cỡ chữ 20)</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Việc sử dụng cỡ chữ trên trang chiếu ở Hình 1a là chưa hợp lí vì: cỡ chữ  của tiêu đề trang chiếu không lớn hơn cỡ chữ trong phần nội dung của trang chiếu; cỡ chữ của phần nội dung phí dưới quá nhỏ; các mục cùng mức phân cấp có cỡ chữ không thống nhất</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4</a:t>
            </a:r>
            <a:r>
              <a:rPr lang="en-US" sz="2200">
                <a:effectLst/>
                <a:latin typeface="Times New Roman" panose="02020603050405020304" pitchFamily="18" charset="0"/>
                <a:ea typeface="Arial" panose="020B0604020202020204" pitchFamily="34" charset="0"/>
                <a:cs typeface="Times New Roman" panose="02020603050405020304" pitchFamily="18" charset="0"/>
              </a:rPr>
              <a:t>: Đại diện nhóm thực hành khắc phục những điểm chưa hợp lí trên trang chiếu 1 của tệp CoChuMauSac.pptx</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Sử dụng cỡ chữ trong trang chiếu</a:t>
            </a:r>
            <a:endParaRPr lang="vi-VN" sz="2400"/>
          </a:p>
        </p:txBody>
      </p:sp>
      <p:pic>
        <p:nvPicPr>
          <p:cNvPr id="8" name="Picture 7">
            <a:extLst>
              <a:ext uri="{FF2B5EF4-FFF2-40B4-BE49-F238E27FC236}">
                <a16:creationId xmlns:a16="http://schemas.microsoft.com/office/drawing/2014/main" id="{B10D9A42-F6F6-40D9-82C3-6048AECB0680}"/>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73480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580495" y="3020297"/>
            <a:ext cx="8493404" cy="2266774"/>
          </a:xfrm>
          <a:prstGeom prst="rect">
            <a:avLst/>
          </a:prstGeom>
          <a:solidFill>
            <a:srgbClr val="92D050"/>
          </a:solidFill>
        </p:spPr>
        <p:txBody>
          <a:bodyPr wrap="square">
            <a:spAutoFit/>
          </a:bodyPr>
          <a:lstStyle/>
          <a:p>
            <a:pPr algn="just">
              <a:lnSpc>
                <a:spcPct val="120000"/>
              </a:lnSpc>
              <a:spcBef>
                <a:spcPts val="300"/>
              </a:spcBef>
              <a:spcAft>
                <a:spcPts val="300"/>
              </a:spcAft>
            </a:pPr>
            <a:r>
              <a:rPr lang="en-US"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Cỡ chữ tối thiểu trên trang chiếu là 20pt</a:t>
            </a:r>
            <a:endParaRPr lang="vi-VN"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Cỡ chữ tiêu đề bài trình chiếu khoảng 60pt</a:t>
            </a:r>
            <a:endParaRPr lang="vi-VN"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Cỡ chữ tiêu đề của trang nội dung khoảng 44pt</a:t>
            </a:r>
            <a:endParaRPr lang="vi-VN"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800">
                <a:solidFill>
                  <a:srgbClr val="002060"/>
                </a:solidFill>
                <a:effectLst/>
                <a:latin typeface="Times New Roman" panose="02020603050405020304" pitchFamily="18" charset="0"/>
                <a:ea typeface="Arial" panose="020B0604020202020204" pitchFamily="34" charset="0"/>
              </a:rPr>
              <a:t>- Cỡ chữ nội dung trang chiếu khoảng từ 20pt đến 28pt</a:t>
            </a:r>
            <a:endParaRPr lang="vi-VN"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Sử dụng cỡ chữ trong trang chiếu</a:t>
            </a:r>
            <a:endParaRPr lang="vi-VN" sz="2400"/>
          </a:p>
        </p:txBody>
      </p:sp>
      <p:pic>
        <p:nvPicPr>
          <p:cNvPr id="6" name="Picture 5">
            <a:extLst>
              <a:ext uri="{FF2B5EF4-FFF2-40B4-BE49-F238E27FC236}">
                <a16:creationId xmlns:a16="http://schemas.microsoft.com/office/drawing/2014/main" id="{92AF974B-E06C-45B2-9A2B-4C96DA6638CC}"/>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86800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Sử dụng màu sắc trong trang chiếu</a:t>
            </a:r>
            <a:endParaRPr lang="vi-VN" sz="2400"/>
          </a:p>
        </p:txBody>
      </p:sp>
      <p:pic>
        <p:nvPicPr>
          <p:cNvPr id="7" name="Picture 6">
            <a:extLst>
              <a:ext uri="{FF2B5EF4-FFF2-40B4-BE49-F238E27FC236}">
                <a16:creationId xmlns:a16="http://schemas.microsoft.com/office/drawing/2014/main" id="{D7734E90-2787-41D6-A6F8-53882ADBC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34" y="2415463"/>
            <a:ext cx="4578793" cy="3101417"/>
          </a:xfrm>
          <a:prstGeom prst="rect">
            <a:avLst/>
          </a:prstGeom>
        </p:spPr>
      </p:pic>
      <p:pic>
        <p:nvPicPr>
          <p:cNvPr id="9" name="Picture 8">
            <a:extLst>
              <a:ext uri="{FF2B5EF4-FFF2-40B4-BE49-F238E27FC236}">
                <a16:creationId xmlns:a16="http://schemas.microsoft.com/office/drawing/2014/main" id="{B512E371-B75F-454B-83E1-7B27926F3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801" y="1738147"/>
            <a:ext cx="4907825" cy="2167064"/>
          </a:xfrm>
          <a:prstGeom prst="rect">
            <a:avLst/>
          </a:prstGeom>
        </p:spPr>
      </p:pic>
      <p:pic>
        <p:nvPicPr>
          <p:cNvPr id="11" name="Picture 10">
            <a:extLst>
              <a:ext uri="{FF2B5EF4-FFF2-40B4-BE49-F238E27FC236}">
                <a16:creationId xmlns:a16="http://schemas.microsoft.com/office/drawing/2014/main" id="{20044855-7C04-4CAC-9DA5-872BC4A4E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9769" y="3931672"/>
            <a:ext cx="5852617" cy="2531788"/>
          </a:xfrm>
          <a:prstGeom prst="rect">
            <a:avLst/>
          </a:prstGeom>
        </p:spPr>
      </p:pic>
      <p:pic>
        <p:nvPicPr>
          <p:cNvPr id="12" name="Picture 11">
            <a:extLst>
              <a:ext uri="{FF2B5EF4-FFF2-40B4-BE49-F238E27FC236}">
                <a16:creationId xmlns:a16="http://schemas.microsoft.com/office/drawing/2014/main" id="{F42C2168-116B-43F3-B4E1-C57650E79364}"/>
              </a:ext>
            </a:extLst>
          </p:cNvPr>
          <p:cNvPicPr>
            <a:picLocks noChangeAspect="1"/>
          </p:cNvPicPr>
          <p:nvPr/>
        </p:nvPicPr>
        <p:blipFill rotWithShape="1">
          <a:blip r:embed="rId5"/>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92999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Sử dụng màu sắc trong trang chiếu</a:t>
            </a:r>
            <a:endParaRPr lang="vi-VN" sz="2400"/>
          </a:p>
        </p:txBody>
      </p:sp>
      <p:sp>
        <p:nvSpPr>
          <p:cNvPr id="10" name="TextBox 9">
            <a:extLst>
              <a:ext uri="{FF2B5EF4-FFF2-40B4-BE49-F238E27FC236}">
                <a16:creationId xmlns:a16="http://schemas.microsoft.com/office/drawing/2014/main" id="{2990FB79-E10F-469F-9B7D-D2AC1FD6B905}"/>
              </a:ext>
            </a:extLst>
          </p:cNvPr>
          <p:cNvSpPr txBox="1"/>
          <p:nvPr/>
        </p:nvSpPr>
        <p:spPr>
          <a:xfrm>
            <a:off x="610054" y="2345739"/>
            <a:ext cx="10545172" cy="4098045"/>
          </a:xfrm>
          <a:prstGeom prst="rect">
            <a:avLst/>
          </a:prstGeom>
          <a:noFill/>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Điều cần chú trọng nhất khi sử dụng màu sắc trên trang chiếu là gì?</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Khi sử dụng các màu nóng, lạnh và trung tính ta cần chú ý điều gì? Cho ví dụ.</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Nên sử dụng màu sắc như thế nào cho tiêu đề các trang chiếu, các mục mức phân cấp?</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4</a:t>
            </a:r>
            <a:r>
              <a:rPr lang="en-US" sz="2200">
                <a:effectLst/>
                <a:latin typeface="Times New Roman" panose="02020603050405020304" pitchFamily="18" charset="0"/>
                <a:ea typeface="Arial" panose="020B0604020202020204" pitchFamily="34" charset="0"/>
                <a:cs typeface="Times New Roman" panose="02020603050405020304" pitchFamily="18" charset="0"/>
              </a:rPr>
              <a:t>: Để trang chiếu hài hoà, đẹp mắt, đạt hiệu quả truyền thông tin cao ta cần lưu ý điều gì?</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5</a:t>
            </a:r>
            <a:r>
              <a:rPr lang="en-US" sz="2200">
                <a:effectLst/>
                <a:latin typeface="Times New Roman" panose="02020603050405020304" pitchFamily="18" charset="0"/>
                <a:ea typeface="Arial" panose="020B0604020202020204" pitchFamily="34" charset="0"/>
                <a:cs typeface="Times New Roman" panose="02020603050405020304" pitchFamily="18" charset="0"/>
              </a:rPr>
              <a:t>: Vì sao việc sử dụng màu sắc trên trang chiếu ở Hình 1b chưa hợp lí?</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6</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thực hành minh hoạ khắc phục những điểm chưa hợp lí trong trang chiếu 2 (Hình 1b) của tệp CoChuMauSac.pptx</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DAEFA36-379A-4D73-8125-169FD147EF41}"/>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69505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Sử dụng màu sắc trong trang chiếu</a:t>
            </a:r>
            <a:endParaRPr lang="vi-VN" sz="2400"/>
          </a:p>
        </p:txBody>
      </p:sp>
      <p:sp>
        <p:nvSpPr>
          <p:cNvPr id="10" name="TextBox 9">
            <a:extLst>
              <a:ext uri="{FF2B5EF4-FFF2-40B4-BE49-F238E27FC236}">
                <a16:creationId xmlns:a16="http://schemas.microsoft.com/office/drawing/2014/main" id="{2990FB79-E10F-469F-9B7D-D2AC1FD6B905}"/>
              </a:ext>
            </a:extLst>
          </p:cNvPr>
          <p:cNvSpPr txBox="1"/>
          <p:nvPr/>
        </p:nvSpPr>
        <p:spPr>
          <a:xfrm>
            <a:off x="685800" y="2147619"/>
            <a:ext cx="10652760" cy="4427366"/>
          </a:xfrm>
          <a:prstGeom prst="rect">
            <a:avLst/>
          </a:prstGeom>
          <a:noFill/>
        </p:spPr>
        <p:txBody>
          <a:bodyPr wrap="square">
            <a:spAutoFit/>
          </a:bodyPr>
          <a:lstStyle/>
          <a:p>
            <a:pPr indent="180340" algn="just">
              <a:lnSpc>
                <a:spcPct val="120000"/>
              </a:lnSpc>
              <a:spcBef>
                <a:spcPts val="300"/>
              </a:spcBef>
              <a:spcAft>
                <a:spcPts val="300"/>
              </a:spcAft>
            </a:pPr>
            <a:r>
              <a:rPr lang="vi-VN" sz="2200" b="1">
                <a:effectLst/>
                <a:latin typeface="Times New Roman" panose="02020603050405020304" pitchFamily="18" charset="0"/>
                <a:ea typeface="Arial" panose="020B0604020202020204" pitchFamily="34" charset="0"/>
                <a:cs typeface="Times New Roman" panose="02020603050405020304" pitchFamily="18" charset="0"/>
              </a:rPr>
              <a:t>Câu 1: </a:t>
            </a:r>
            <a:r>
              <a:rPr lang="vi-VN" sz="2200">
                <a:effectLst/>
                <a:latin typeface="Times New Roman" panose="02020603050405020304" pitchFamily="18" charset="0"/>
                <a:ea typeface="Arial" panose="020B0604020202020204" pitchFamily="34" charset="0"/>
                <a:cs typeface="Times New Roman" panose="02020603050405020304" pitchFamily="18" charset="0"/>
              </a:rPr>
              <a:t>Sử dụng màu sắc trên trang chiếu cần chú trọng nhất là đảm bảo độ tương phản giữa màu chữ và màu nền. Độ tương phản cao sẽ dễ đọc, độ tương phản thấp sẽ khó đọc.</a:t>
            </a:r>
          </a:p>
          <a:p>
            <a:pPr indent="180340" algn="just">
              <a:lnSpc>
                <a:spcPct val="120000"/>
              </a:lnSpc>
              <a:spcBef>
                <a:spcPts val="300"/>
              </a:spcBef>
              <a:spcAft>
                <a:spcPts val="300"/>
              </a:spcAft>
            </a:pPr>
            <a:r>
              <a:rPr lang="vi-VN" sz="2200" b="1">
                <a:effectLst/>
                <a:latin typeface="Times New Roman" panose="02020603050405020304" pitchFamily="18" charset="0"/>
                <a:ea typeface="Arial" panose="020B0604020202020204" pitchFamily="34" charset="0"/>
                <a:cs typeface="Times New Roman" panose="02020603050405020304" pitchFamily="18" charset="0"/>
              </a:rPr>
              <a:t>Câu 2: </a:t>
            </a:r>
            <a:r>
              <a:rPr lang="vi-VN" sz="2200">
                <a:effectLst/>
                <a:latin typeface="Times New Roman" panose="02020603050405020304" pitchFamily="18" charset="0"/>
                <a:ea typeface="Arial" panose="020B0604020202020204" pitchFamily="34" charset="0"/>
                <a:cs typeface="Times New Roman" panose="02020603050405020304" pitchFamily="18" charset="0"/>
              </a:rPr>
              <a:t>Các màu nóng (đỏ, cam, vàng) thường được sử dụng làm nổi bật, thu hút sự chú ý của người xem</a:t>
            </a:r>
          </a:p>
          <a:p>
            <a:pPr indent="180340" algn="just">
              <a:lnSpc>
                <a:spcPct val="120000"/>
              </a:lnSpc>
              <a:spcBef>
                <a:spcPts val="300"/>
              </a:spcBef>
              <a:spcAft>
                <a:spcPts val="300"/>
              </a:spcAft>
            </a:pPr>
            <a:r>
              <a:rPr lang="vi-VN" sz="2200">
                <a:effectLst/>
                <a:latin typeface="Times New Roman" panose="02020603050405020304" pitchFamily="18" charset="0"/>
                <a:ea typeface="Arial" panose="020B0604020202020204" pitchFamily="34" charset="0"/>
                <a:cs typeface="Times New Roman" panose="02020603050405020304" pitchFamily="18" charset="0"/>
              </a:rPr>
              <a:t>Các màu lạnh (Xanh lục, xanh lam, tím) ít thu hút sự chú ý người xem, thường được sử dụng làm màu nền</a:t>
            </a:r>
          </a:p>
          <a:p>
            <a:pPr indent="180340" algn="just">
              <a:lnSpc>
                <a:spcPct val="120000"/>
              </a:lnSpc>
              <a:spcBef>
                <a:spcPts val="300"/>
              </a:spcBef>
              <a:spcAft>
                <a:spcPts val="300"/>
              </a:spcAft>
            </a:pPr>
            <a:r>
              <a:rPr lang="vi-VN" sz="2200">
                <a:effectLst/>
                <a:latin typeface="Times New Roman" panose="02020603050405020304" pitchFamily="18" charset="0"/>
                <a:ea typeface="Arial" panose="020B0604020202020204" pitchFamily="34" charset="0"/>
                <a:cs typeface="Times New Roman" panose="02020603050405020304" pitchFamily="18" charset="0"/>
              </a:rPr>
              <a:t>Kết hợp màu trung tính (trắng, đen) với màu lạnh (xanh) hoặc màu nóng (vàng) sẽ tạo ra sự hài hoà, trang nhã</a:t>
            </a:r>
          </a:p>
          <a:p>
            <a:pPr indent="180340" algn="just">
              <a:lnSpc>
                <a:spcPct val="120000"/>
              </a:lnSpc>
              <a:spcBef>
                <a:spcPts val="300"/>
              </a:spcBef>
              <a:spcAft>
                <a:spcPts val="300"/>
              </a:spcAft>
            </a:pPr>
            <a:r>
              <a:rPr lang="vi-VN" sz="2200">
                <a:effectLst/>
                <a:latin typeface="Times New Roman" panose="02020603050405020304" pitchFamily="18" charset="0"/>
                <a:ea typeface="Arial" panose="020B0604020202020204" pitchFamily="34" charset="0"/>
                <a:cs typeface="Times New Roman" panose="02020603050405020304" pitchFamily="18" charset="0"/>
              </a:rPr>
              <a:t>Kết hợp màu nóng với màu lạnh thường gây chói mắt (chữ màu xanh lam trên nền đỏ, chữ đỏ trên nền màu xanh lục)</a:t>
            </a:r>
          </a:p>
        </p:txBody>
      </p:sp>
      <p:pic>
        <p:nvPicPr>
          <p:cNvPr id="6" name="Picture 5">
            <a:extLst>
              <a:ext uri="{FF2B5EF4-FFF2-40B4-BE49-F238E27FC236}">
                <a16:creationId xmlns:a16="http://schemas.microsoft.com/office/drawing/2014/main" id="{73DF13D0-14C2-4056-9FA3-669AC3197137}"/>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1638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Sử dụng màu sắc trong trang chiếu</a:t>
            </a:r>
            <a:endParaRPr lang="vi-VN" sz="2400"/>
          </a:p>
        </p:txBody>
      </p:sp>
      <p:sp>
        <p:nvSpPr>
          <p:cNvPr id="10" name="TextBox 9">
            <a:extLst>
              <a:ext uri="{FF2B5EF4-FFF2-40B4-BE49-F238E27FC236}">
                <a16:creationId xmlns:a16="http://schemas.microsoft.com/office/drawing/2014/main" id="{2990FB79-E10F-469F-9B7D-D2AC1FD6B905}"/>
              </a:ext>
            </a:extLst>
          </p:cNvPr>
          <p:cNvSpPr txBox="1"/>
          <p:nvPr/>
        </p:nvSpPr>
        <p:spPr>
          <a:xfrm>
            <a:off x="685800" y="2452419"/>
            <a:ext cx="10652760" cy="3944157"/>
          </a:xfrm>
          <a:prstGeom prst="rect">
            <a:avLst/>
          </a:prstGeom>
          <a:noFill/>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Nên sử dụng màu sắc thống nhất cho tiêu đề của các trang chiếu, các mục cùng mức phân cấp. Không nên sử dụng quá nhiều màu sắc trên một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4</a:t>
            </a:r>
            <a:r>
              <a:rPr lang="en-US" sz="2200">
                <a:effectLst/>
                <a:latin typeface="Times New Roman" panose="02020603050405020304" pitchFamily="18" charset="0"/>
                <a:ea typeface="Arial" panose="020B0604020202020204" pitchFamily="34" charset="0"/>
                <a:cs typeface="Times New Roman" panose="02020603050405020304" pitchFamily="18" charset="0"/>
              </a:rPr>
              <a:t>: Để trang chiếu hài hoà, đẹp mắt, đạt hiệu quả truyền thông tin cao ta cần sử dụng hợp lí màu sắc, cỡ chữ, phông chữ, chữ thường, chữ hoa.</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5</a:t>
            </a:r>
            <a:r>
              <a:rPr lang="en-US" sz="2200">
                <a:effectLst/>
                <a:latin typeface="Times New Roman" panose="02020603050405020304" pitchFamily="18" charset="0"/>
                <a:ea typeface="Arial" panose="020B0604020202020204" pitchFamily="34" charset="0"/>
                <a:cs typeface="Times New Roman" panose="02020603050405020304" pitchFamily="18" charset="0"/>
              </a:rPr>
              <a:t>: Màu chữ không làm nổi bật tiêu đề của trang chiếu; có độ tương phản thấp đối với màu nền; không thống nhất màu sắc đối với các mục cùng mức phân cấp; sử dụng quá nhiều màu sắc trên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6</a:t>
            </a:r>
            <a:r>
              <a:rPr lang="en-US" sz="2200">
                <a:effectLst/>
                <a:latin typeface="Times New Roman" panose="02020603050405020304" pitchFamily="18" charset="0"/>
                <a:ea typeface="Arial" panose="020B0604020202020204" pitchFamily="34" charset="0"/>
                <a:cs typeface="Times New Roman" panose="02020603050405020304" pitchFamily="18" charset="0"/>
              </a:rPr>
              <a:t>: Đại diện nhóm thực hành khắc phục những điểm chưa hợp lí trên trang chiếu 2 của tệp CoChuMauSac.pptx</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51087F9-ED95-441E-9D3F-5455612A59EF}"/>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709646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Sử dụng màu sắc trong trang chiếu</a:t>
            </a:r>
            <a:endParaRPr lang="vi-VN" sz="2400"/>
          </a:p>
        </p:txBody>
      </p:sp>
      <p:sp>
        <p:nvSpPr>
          <p:cNvPr id="10" name="TextBox 9">
            <a:extLst>
              <a:ext uri="{FF2B5EF4-FFF2-40B4-BE49-F238E27FC236}">
                <a16:creationId xmlns:a16="http://schemas.microsoft.com/office/drawing/2014/main" id="{2990FB79-E10F-469F-9B7D-D2AC1FD6B905}"/>
              </a:ext>
            </a:extLst>
          </p:cNvPr>
          <p:cNvSpPr txBox="1"/>
          <p:nvPr/>
        </p:nvSpPr>
        <p:spPr>
          <a:xfrm>
            <a:off x="1173480" y="2498139"/>
            <a:ext cx="9385111" cy="3682547"/>
          </a:xfrm>
          <a:prstGeom prst="rect">
            <a:avLst/>
          </a:prstGeom>
          <a:solidFill>
            <a:srgbClr val="92D050"/>
          </a:solidFill>
        </p:spPr>
        <p:txBody>
          <a:bodyPr wrap="square">
            <a:spAutoFit/>
          </a:bodyPr>
          <a:lstStyle/>
          <a:p>
            <a:pPr indent="194310" algn="just">
              <a:lnSpc>
                <a:spcPct val="120000"/>
              </a:lnSpc>
              <a:spcBef>
                <a:spcPts val="300"/>
              </a:spcBef>
              <a:spcAft>
                <a:spcPts val="300"/>
              </a:spcAft>
            </a:pP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Đảm bảo độ tương phản giữa màu chữ và màu nền</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Kết hợp màu trung tính với màu lạnh hoặc màu nóng sẽ tạo ra sự hài hoà, trang nhã</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Nên sử dụng màu sắc thống nhất cho tiêu đề của các trang chiếu, các mục cùng mức phân cấp. Không nên sử dụng quá nhiều màu sắc trên một trang chiếu</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a:solidFill>
                  <a:srgbClr val="3333CC"/>
                </a:solidFill>
                <a:effectLst/>
                <a:latin typeface="Times New Roman" panose="02020603050405020304" pitchFamily="18" charset="0"/>
                <a:ea typeface="Arial" panose="020B0604020202020204" pitchFamily="34" charset="0"/>
              </a:rPr>
              <a:t>- Để trang chiếu hài hoà, đẹp mắt, đạt hiệu quả truyền thông tin cao ta cần sử dụng hợp lí màu sắc, cỡ chữ, phông chữ, chữ thường, chữ hoa, kiểu chữ </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777610C-CE26-45FC-9098-BA4EE4793187}"/>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197361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1000"/>
                                        <p:tgtEl>
                                          <p:spTgt spid="10">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1000"/>
                                        <p:tgtEl>
                                          <p:spTgt spid="10">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Tạo liên kết trong trang chiếu</a:t>
            </a:r>
            <a:endParaRPr lang="vi-VN" sz="2400"/>
          </a:p>
        </p:txBody>
      </p:sp>
      <p:pic>
        <p:nvPicPr>
          <p:cNvPr id="6" name="Picture 5">
            <a:extLst>
              <a:ext uri="{FF2B5EF4-FFF2-40B4-BE49-F238E27FC236}">
                <a16:creationId xmlns:a16="http://schemas.microsoft.com/office/drawing/2014/main" id="{F3B4B3E3-40BF-4EF1-953B-EE6F17CBB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364" y="1790871"/>
            <a:ext cx="4440436" cy="4596452"/>
          </a:xfrm>
          <a:prstGeom prst="rect">
            <a:avLst/>
          </a:prstGeom>
        </p:spPr>
      </p:pic>
      <p:sp>
        <p:nvSpPr>
          <p:cNvPr id="8" name="TextBox 7">
            <a:extLst>
              <a:ext uri="{FF2B5EF4-FFF2-40B4-BE49-F238E27FC236}">
                <a16:creationId xmlns:a16="http://schemas.microsoft.com/office/drawing/2014/main" id="{BC051DC1-4A7B-485B-9338-4F7F7C7A999C}"/>
              </a:ext>
            </a:extLst>
          </p:cNvPr>
          <p:cNvSpPr txBox="1"/>
          <p:nvPr/>
        </p:nvSpPr>
        <p:spPr>
          <a:xfrm>
            <a:off x="838200" y="2561756"/>
            <a:ext cx="5745480" cy="2648417"/>
          </a:xfrm>
          <a:prstGeom prst="rect">
            <a:avLst/>
          </a:prstGeom>
          <a:solidFill>
            <a:schemeClr val="bg1"/>
          </a:solidFill>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Việc tạo liên kết đối tượng trên trang chiếu với tài liệu minh hoạ khác có mục đích gì?</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nêu các bước tạo, sử dụng và huỷ liên kết trong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thực hành tạo, sử dụng và huỷ liên kết trong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11BB386-78DD-4673-B845-0BF2814036AC}"/>
              </a:ext>
            </a:extLst>
          </p:cNvPr>
          <p:cNvPicPr>
            <a:picLocks noChangeAspect="1"/>
          </p:cNvPicPr>
          <p:nvPr/>
        </p:nvPicPr>
        <p:blipFill rotWithShape="1">
          <a:blip r:embed="rId3"/>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802778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Tạo liên kết trong trang chiếu</a:t>
            </a:r>
            <a:endParaRPr lang="vi-VN" sz="2400"/>
          </a:p>
        </p:txBody>
      </p:sp>
      <p:pic>
        <p:nvPicPr>
          <p:cNvPr id="6" name="Picture 5">
            <a:extLst>
              <a:ext uri="{FF2B5EF4-FFF2-40B4-BE49-F238E27FC236}">
                <a16:creationId xmlns:a16="http://schemas.microsoft.com/office/drawing/2014/main" id="{F3B4B3E3-40BF-4EF1-953B-EE6F17CBB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364" y="1790871"/>
            <a:ext cx="4440436" cy="4596452"/>
          </a:xfrm>
          <a:prstGeom prst="rect">
            <a:avLst/>
          </a:prstGeom>
        </p:spPr>
      </p:pic>
      <p:sp>
        <p:nvSpPr>
          <p:cNvPr id="8" name="TextBox 7">
            <a:extLst>
              <a:ext uri="{FF2B5EF4-FFF2-40B4-BE49-F238E27FC236}">
                <a16:creationId xmlns:a16="http://schemas.microsoft.com/office/drawing/2014/main" id="{BC051DC1-4A7B-485B-9338-4F7F7C7A999C}"/>
              </a:ext>
            </a:extLst>
          </p:cNvPr>
          <p:cNvSpPr txBox="1"/>
          <p:nvPr/>
        </p:nvSpPr>
        <p:spPr>
          <a:xfrm>
            <a:off x="838200" y="2561756"/>
            <a:ext cx="5745480" cy="3867213"/>
          </a:xfrm>
          <a:prstGeom prst="rect">
            <a:avLst/>
          </a:prstGeom>
          <a:solidFill>
            <a:schemeClr val="bg1"/>
          </a:solidFill>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Tạo liên kết trên trang chiếu đến tài liệu khác khi cần minh hoạ cụ thể, chi tiết hơn cho nội dung trên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Nêu các bước tạo liên kết như Hình 8 SGK trang 49, nêu cách sử dụng và huỷ liên kết đã tạo trên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Đại diện nhóm thực hành các bước tạo liên kết, cách sử dụng và huỷ liên kết đã tạo trên trang chiếu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594777C-327A-480D-9E5B-51022C34B065}"/>
              </a:ext>
            </a:extLst>
          </p:cNvPr>
          <p:cNvPicPr>
            <a:picLocks noChangeAspect="1"/>
          </p:cNvPicPr>
          <p:nvPr/>
        </p:nvPicPr>
        <p:blipFill rotWithShape="1">
          <a:blip r:embed="rId3"/>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364120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Tạo liên kết trong trang chiếu</a:t>
            </a:r>
            <a:endParaRPr lang="vi-VN" sz="2400"/>
          </a:p>
        </p:txBody>
      </p:sp>
      <p:sp>
        <p:nvSpPr>
          <p:cNvPr id="10" name="TextBox 9">
            <a:extLst>
              <a:ext uri="{FF2B5EF4-FFF2-40B4-BE49-F238E27FC236}">
                <a16:creationId xmlns:a16="http://schemas.microsoft.com/office/drawing/2014/main" id="{2990FB79-E10F-469F-9B7D-D2AC1FD6B905}"/>
              </a:ext>
            </a:extLst>
          </p:cNvPr>
          <p:cNvSpPr txBox="1"/>
          <p:nvPr/>
        </p:nvSpPr>
        <p:spPr>
          <a:xfrm>
            <a:off x="655320" y="2345739"/>
            <a:ext cx="10698480" cy="3682547"/>
          </a:xfrm>
          <a:prstGeom prst="rect">
            <a:avLst/>
          </a:prstGeom>
          <a:solidFill>
            <a:srgbClr val="92D050"/>
          </a:solidFill>
        </p:spPr>
        <p:txBody>
          <a:bodyPr wrap="square">
            <a:spAutoFit/>
          </a:bodyPr>
          <a:lstStyle/>
          <a:p>
            <a:pPr algn="just">
              <a:lnSpc>
                <a:spcPct val="120000"/>
              </a:lnSpc>
              <a:spcBef>
                <a:spcPts val="300"/>
              </a:spcBef>
              <a:spcAft>
                <a:spcPts val="300"/>
              </a:spcAft>
            </a:pP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Chọn đối tượng tạo liên kết → Insert → Hyperlink → Mở thư mục chứa tệp tài liệu → Chọn tệp tài liệu → Ok</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b="1">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b="1">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Sử dụng liên kết</a:t>
            </a: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Sau khi tạo liên kết xong, ở chế độ trình chiếu nháy chuột vào đối tượng (xuất hiện hình bàn tay), cửa sổ tài liệu liên kết được mở ra. Đóng cửa sổ tài liệu để trở về trang chiếu.</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Huỷ liên kết</a:t>
            </a:r>
            <a:r>
              <a:rPr lang="en-US"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 Nháy chuột phải vào đối tượng đã tạo liên kết → Remove Hyperlink</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b="1">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b="1">
                <a:solidFill>
                  <a:srgbClr val="3333CC"/>
                </a:solidFill>
                <a:effectLst/>
                <a:latin typeface="Times New Roman" panose="02020603050405020304" pitchFamily="18" charset="0"/>
                <a:ea typeface="Arial" panose="020B0604020202020204" pitchFamily="34" charset="0"/>
              </a:rPr>
              <a:t> Chỉnh sửa liên kết: </a:t>
            </a:r>
            <a:r>
              <a:rPr lang="en-US" sz="2400">
                <a:solidFill>
                  <a:srgbClr val="3333CC"/>
                </a:solidFill>
                <a:effectLst/>
                <a:latin typeface="Times New Roman" panose="02020603050405020304" pitchFamily="18" charset="0"/>
                <a:ea typeface="Arial" panose="020B0604020202020204" pitchFamily="34" charset="0"/>
              </a:rPr>
              <a:t>Nháy chuột phải vào đối tượng đã tạo liên kết → Edit Hyperlink</a:t>
            </a:r>
            <a:endParaRPr lang="vi-VN" sz="24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445F332-0558-4B43-9DE6-FBD6C6409E39}"/>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22611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6" name="Cloud 5"/>
          <p:cNvSpPr/>
          <p:nvPr/>
        </p:nvSpPr>
        <p:spPr>
          <a:xfrm>
            <a:off x="1491220" y="1857986"/>
            <a:ext cx="8776272" cy="3060510"/>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506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pic>
        <p:nvPicPr>
          <p:cNvPr id="10" name="Picture 9">
            <a:extLst>
              <a:ext uri="{FF2B5EF4-FFF2-40B4-BE49-F238E27FC236}">
                <a16:creationId xmlns:a16="http://schemas.microsoft.com/office/drawing/2014/main" id="{396B1521-42C0-438B-A3C6-A6B235AF99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779"/>
          <a:stretch/>
        </p:blipFill>
        <p:spPr>
          <a:xfrm>
            <a:off x="1437506" y="2345739"/>
            <a:ext cx="8474283" cy="4117784"/>
          </a:xfrm>
          <a:prstGeom prst="rect">
            <a:avLst/>
          </a:prstGeom>
        </p:spPr>
      </p:pic>
      <p:pic>
        <p:nvPicPr>
          <p:cNvPr id="11" name="Picture 10">
            <a:extLst>
              <a:ext uri="{FF2B5EF4-FFF2-40B4-BE49-F238E27FC236}">
                <a16:creationId xmlns:a16="http://schemas.microsoft.com/office/drawing/2014/main" id="{D26FCBC9-8C0C-47C2-A441-5F8CC45FF5BD}"/>
              </a:ext>
            </a:extLst>
          </p:cNvPr>
          <p:cNvPicPr>
            <a:picLocks noChangeAspect="1"/>
          </p:cNvPicPr>
          <p:nvPr/>
        </p:nvPicPr>
        <p:blipFill rotWithShape="1">
          <a:blip r:embed="rId3"/>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343523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sp>
        <p:nvSpPr>
          <p:cNvPr id="8" name="TextBox 7">
            <a:extLst>
              <a:ext uri="{FF2B5EF4-FFF2-40B4-BE49-F238E27FC236}">
                <a16:creationId xmlns:a16="http://schemas.microsoft.com/office/drawing/2014/main" id="{BC051DC1-4A7B-485B-9338-4F7F7C7A999C}"/>
              </a:ext>
            </a:extLst>
          </p:cNvPr>
          <p:cNvSpPr txBox="1"/>
          <p:nvPr/>
        </p:nvSpPr>
        <p:spPr>
          <a:xfrm>
            <a:off x="655320" y="2561756"/>
            <a:ext cx="10698480" cy="2276008"/>
          </a:xfrm>
          <a:prstGeom prst="rect">
            <a:avLst/>
          </a:prstGeom>
          <a:solidFill>
            <a:schemeClr val="bg1"/>
          </a:solidFill>
        </p:spPr>
        <p:txBody>
          <a:bodyPr wrap="square">
            <a:spAutoFit/>
          </a:bodyPr>
          <a:lstStyle/>
          <a:p>
            <a:pPr indent="180340" algn="just">
              <a:lnSpc>
                <a:spcPct val="120000"/>
              </a:lnSpc>
              <a:spcBef>
                <a:spcPts val="300"/>
              </a:spcBef>
              <a:spcAft>
                <a:spcPts val="30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Câu 1: </a:t>
            </a:r>
            <a:r>
              <a:rPr lang="en-US" sz="2400">
                <a:effectLst/>
                <a:latin typeface="Times New Roman" panose="02020603050405020304" pitchFamily="18" charset="0"/>
                <a:ea typeface="Arial" panose="020B0604020202020204" pitchFamily="34" charset="0"/>
                <a:cs typeface="Times New Roman" panose="02020603050405020304" pitchFamily="18" charset="0"/>
              </a:rPr>
              <a:t>Việc thêm thông tin về thời gian, số trang, nội dung chân trang có lợi ích gì?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400">
                <a:effectLst/>
                <a:latin typeface="Times New Roman" panose="02020603050405020304" pitchFamily="18" charset="0"/>
                <a:ea typeface="Arial" panose="020B0604020202020204" pitchFamily="34" charset="0"/>
                <a:cs typeface="Times New Roman" panose="02020603050405020304" pitchFamily="18" charset="0"/>
              </a:rPr>
              <a:t>: Nêu và thực hành minh hoạ thêm, định dạng, bỏ thông tin thời gian, số trang, nội dung chân trang trên trang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b="1">
                <a:effectLst/>
                <a:latin typeface="Times New Roman" panose="02020603050405020304" pitchFamily="18" charset="0"/>
                <a:ea typeface="Arial" panose="020B0604020202020204" pitchFamily="34" charset="0"/>
              </a:rPr>
              <a:t>Câu 3</a:t>
            </a:r>
            <a:r>
              <a:rPr lang="en-US" sz="2400">
                <a:effectLst/>
                <a:latin typeface="Times New Roman" panose="02020603050405020304" pitchFamily="18" charset="0"/>
                <a:ea typeface="Arial" panose="020B0604020202020204" pitchFamily="34" charset="0"/>
              </a:rPr>
              <a:t>: Theo em có nên thêm thông tin vào đầu trang chiếu hay hiển thị nhiều thông tin ở chân trang chiếu hay không? Tại sao? </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A7112EF-15C4-4188-A63D-60A6D67B2B5E}"/>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68204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sp>
        <p:nvSpPr>
          <p:cNvPr id="8" name="TextBox 7">
            <a:extLst>
              <a:ext uri="{FF2B5EF4-FFF2-40B4-BE49-F238E27FC236}">
                <a16:creationId xmlns:a16="http://schemas.microsoft.com/office/drawing/2014/main" id="{BC051DC1-4A7B-485B-9338-4F7F7C7A999C}"/>
              </a:ext>
            </a:extLst>
          </p:cNvPr>
          <p:cNvSpPr txBox="1"/>
          <p:nvPr/>
        </p:nvSpPr>
        <p:spPr>
          <a:xfrm>
            <a:off x="655320" y="2561756"/>
            <a:ext cx="10698480" cy="3386889"/>
          </a:xfrm>
          <a:prstGeom prst="rect">
            <a:avLst/>
          </a:prstGeom>
          <a:solidFill>
            <a:schemeClr val="bg1"/>
          </a:solidFill>
        </p:spPr>
        <p:txBody>
          <a:bodyPr wrap="square">
            <a:spAutoFit/>
          </a:bodyPr>
          <a:lstStyle/>
          <a:p>
            <a:pPr indent="180340" algn="just">
              <a:lnSpc>
                <a:spcPct val="120000"/>
              </a:lnSpc>
              <a:spcBef>
                <a:spcPts val="300"/>
              </a:spcBef>
              <a:spcAft>
                <a:spcPts val="30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400">
                <a:effectLst/>
                <a:latin typeface="Times New Roman" panose="02020603050405020304" pitchFamily="18" charset="0"/>
                <a:ea typeface="Arial" panose="020B0604020202020204" pitchFamily="34" charset="0"/>
                <a:cs typeface="Times New Roman" panose="02020603050405020304" pitchFamily="18" charset="0"/>
              </a:rPr>
              <a:t> Lợi ích của việc thêm thông tin về thời gian, số trang, nội dung chân trang vào trang chiếu: Thuận tiện, dễ dàng hơn trong việc tạo, quản lí, kiểm soát, trình bày, theo dõi bài trình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400">
                <a:effectLst/>
                <a:latin typeface="Times New Roman" panose="02020603050405020304" pitchFamily="18" charset="0"/>
                <a:ea typeface="Arial" panose="020B0604020202020204" pitchFamily="34" charset="0"/>
                <a:cs typeface="Times New Roman" panose="02020603050405020304" pitchFamily="18" charset="0"/>
              </a:rPr>
              <a:t> Nêu và thực hành như Hình 10 SGK trang 50</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400">
                <a:effectLst/>
                <a:latin typeface="Times New Roman" panose="02020603050405020304" pitchFamily="18" charset="0"/>
                <a:ea typeface="Arial" panose="020B0604020202020204" pitchFamily="34" charset="0"/>
                <a:cs typeface="Times New Roman" panose="02020603050405020304" pitchFamily="18" charset="0"/>
              </a:rPr>
              <a:t> Không nên thêm thông tin vào đầu trang chiếu khi không cần thiết</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Không nên hiển thị quá nhiều thông tin ở chân trang trình chiếu vì điều đó làm cho người xem mất tập trung vào nội dung chính trên trang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30E9A22-34E8-4979-AF51-0492528F8EC4}"/>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59460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98192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54703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sp>
        <p:nvSpPr>
          <p:cNvPr id="8" name="TextBox 7">
            <a:extLst>
              <a:ext uri="{FF2B5EF4-FFF2-40B4-BE49-F238E27FC236}">
                <a16:creationId xmlns:a16="http://schemas.microsoft.com/office/drawing/2014/main" id="{BC051DC1-4A7B-485B-9338-4F7F7C7A999C}"/>
              </a:ext>
            </a:extLst>
          </p:cNvPr>
          <p:cNvSpPr txBox="1"/>
          <p:nvPr/>
        </p:nvSpPr>
        <p:spPr>
          <a:xfrm>
            <a:off x="655320" y="1888539"/>
            <a:ext cx="10698480" cy="4658006"/>
          </a:xfrm>
          <a:prstGeom prst="rect">
            <a:avLst/>
          </a:prstGeom>
          <a:noFill/>
        </p:spPr>
        <p:txBody>
          <a:bodyPr wrap="square">
            <a:spAutoFit/>
          </a:bodyPr>
          <a:lstStyle/>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trang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Insert  → Header &amp;Footer</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nhập thông tin hiển thị ở chân trang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để thêm thông tin ngày giờ: </a:t>
            </a:r>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cs typeface="Times New Roman" panose="02020603050405020304" pitchFamily="18" charset="0"/>
              </a:rPr>
              <a:t>Date and time</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để tự động cập nhật, định dạng ngày giờ: </a:t>
            </a:r>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cs typeface="Times New Roman" panose="02020603050405020304" pitchFamily="18" charset="0"/>
              </a:rPr>
              <a:t>Update automatically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để cập nhật ngày giờ cố định: Fixed</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 để thêm chân trang và nhập nội dung chân trang: </a:t>
            </a:r>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cs typeface="Times New Roman" panose="02020603050405020304" pitchFamily="18" charset="0"/>
              </a:rPr>
              <a:t>Footer</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để thêm số trang: </a:t>
            </a:r>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cs typeface="Times New Roman" panose="02020603050405020304" pitchFamily="18" charset="0"/>
              </a:rPr>
              <a:t>Slide number</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để không hiển thị ở trang tiêu đề: Don’t show on title slide</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063A41D-4D56-4EE6-B8E2-81C0D06A32F4}"/>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893368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1000"/>
                                        <p:tgtEl>
                                          <p:spTgt spid="8">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1000"/>
                                        <p:tgtEl>
                                          <p:spTgt spid="8">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1000"/>
                                        <p:tgtEl>
                                          <p:spTgt spid="8">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1000"/>
                                        <p:tgtEl>
                                          <p:spTgt spid="8">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000"/>
                                        <p:tgtEl>
                                          <p:spTgt spid="8">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1000"/>
                                        <p:tgtEl>
                                          <p:spTgt spid="8">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wipe(left)">
                                      <p:cBhvr>
                                        <p:cTn id="35" dur="1000"/>
                                        <p:tgtEl>
                                          <p:spTgt spid="8">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left)">
                                      <p:cBhvr>
                                        <p:cTn id="39"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051DC1-4A7B-485B-9338-4F7F7C7A999C}"/>
              </a:ext>
            </a:extLst>
          </p:cNvPr>
          <p:cNvSpPr txBox="1"/>
          <p:nvPr/>
        </p:nvSpPr>
        <p:spPr>
          <a:xfrm>
            <a:off x="655320" y="2208579"/>
            <a:ext cx="10698480" cy="2645340"/>
          </a:xfrm>
          <a:prstGeom prst="rect">
            <a:avLst/>
          </a:prstGeom>
          <a:noFill/>
        </p:spPr>
        <p:txBody>
          <a:bodyPr wrap="square">
            <a:spAutoFit/>
          </a:bodyPr>
          <a:lstStyle/>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Chọn Apply áp dụng cho trang hiện thời; Apply to All áp dụng cho tất cả các trang.</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cs typeface="Times New Roman" panose="02020603050405020304" pitchFamily="18" charset="0"/>
              </a:rPr>
              <a:t> Bỏ thêm thời gian, số trang, chân trang cho trang chiếu: Bỏ chọn các mục Date ang time, Slide number, Footer</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a:effectLst/>
                <a:latin typeface="Times New Roman" panose="02020603050405020304" pitchFamily="18" charset="0"/>
                <a:ea typeface="Arial" panose="020B0604020202020204" pitchFamily="34" charset="0"/>
                <a:cs typeface="Times New Roman" panose="02020603050405020304" pitchFamily="18" charset="0"/>
                <a:sym typeface="Wingdings 2" panose="05020102010507070707" pitchFamily="18" charset="2"/>
              </a:rPr>
              <a:t></a:t>
            </a:r>
            <a:r>
              <a:rPr lang="en-US" sz="2400">
                <a:effectLst/>
                <a:latin typeface="Times New Roman" panose="02020603050405020304" pitchFamily="18" charset="0"/>
                <a:ea typeface="Arial" panose="020B0604020202020204" pitchFamily="34" charset="0"/>
              </a:rPr>
              <a:t> Ở chế độ soạn thảo, chọn khung văn bản chứa ngày giờ, số trang, nội dung chân trang để định dạng, chỉnh sửa, sắp xếp, di chuyển đến vị trí mong muốn trên trang chiếu.</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7E796FD-7B49-4C70-93CF-F140A8708961}"/>
              </a:ext>
            </a:extLst>
          </p:cNvPr>
          <p:cNvSpPr/>
          <p:nvPr/>
        </p:nvSpPr>
        <p:spPr>
          <a:xfrm>
            <a:off x="823414" y="98192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E409405-6D64-495D-95CA-4486567F67D4}"/>
              </a:ext>
            </a:extLst>
          </p:cNvPr>
          <p:cNvSpPr txBox="1"/>
          <p:nvPr/>
        </p:nvSpPr>
        <p:spPr>
          <a:xfrm>
            <a:off x="1319132" y="154703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pic>
        <p:nvPicPr>
          <p:cNvPr id="9" name="Picture 8">
            <a:extLst>
              <a:ext uri="{FF2B5EF4-FFF2-40B4-BE49-F238E27FC236}">
                <a16:creationId xmlns:a16="http://schemas.microsoft.com/office/drawing/2014/main" id="{FE16DEAD-8A16-4D65-ACE9-B33BE964D90C}"/>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29725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1000"/>
                                        <p:tgtEl>
                                          <p:spTgt spid="8">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pic>
        <p:nvPicPr>
          <p:cNvPr id="6" name="Picture 5">
            <a:extLst>
              <a:ext uri="{FF2B5EF4-FFF2-40B4-BE49-F238E27FC236}">
                <a16:creationId xmlns:a16="http://schemas.microsoft.com/office/drawing/2014/main" id="{11479A3E-30D4-46F9-AA2D-A41BF9C206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82"/>
          <a:stretch/>
        </p:blipFill>
        <p:spPr>
          <a:xfrm>
            <a:off x="2133599" y="2222057"/>
            <a:ext cx="7098695" cy="4178744"/>
          </a:xfrm>
          <a:prstGeom prst="rect">
            <a:avLst/>
          </a:prstGeom>
        </p:spPr>
      </p:pic>
      <p:pic>
        <p:nvPicPr>
          <p:cNvPr id="9" name="Picture 8">
            <a:extLst>
              <a:ext uri="{FF2B5EF4-FFF2-40B4-BE49-F238E27FC236}">
                <a16:creationId xmlns:a16="http://schemas.microsoft.com/office/drawing/2014/main" id="{46549C56-688D-4968-A2D9-772BD240BA11}"/>
              </a:ext>
            </a:extLst>
          </p:cNvPr>
          <p:cNvPicPr>
            <a:picLocks noChangeAspect="1"/>
          </p:cNvPicPr>
          <p:nvPr/>
        </p:nvPicPr>
        <p:blipFill rotWithShape="1">
          <a:blip r:embed="rId3"/>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4015362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sp>
        <p:nvSpPr>
          <p:cNvPr id="9" name="TextBox 8">
            <a:extLst>
              <a:ext uri="{FF2B5EF4-FFF2-40B4-BE49-F238E27FC236}">
                <a16:creationId xmlns:a16="http://schemas.microsoft.com/office/drawing/2014/main" id="{2D733E01-703F-4DB8-9D0E-B908333D464E}"/>
              </a:ext>
            </a:extLst>
          </p:cNvPr>
          <p:cNvSpPr txBox="1"/>
          <p:nvPr/>
        </p:nvSpPr>
        <p:spPr>
          <a:xfrm>
            <a:off x="685800" y="2413337"/>
            <a:ext cx="10668000" cy="3894977"/>
          </a:xfrm>
          <a:prstGeom prst="rect">
            <a:avLst/>
          </a:prstGeom>
          <a:noFill/>
        </p:spPr>
        <p:txBody>
          <a:bodyPr wrap="square">
            <a:spAutoFit/>
          </a:bodyPr>
          <a:lstStyle/>
          <a:p>
            <a:pPr algn="just">
              <a:lnSpc>
                <a:spcPct val="150000"/>
              </a:lnSpc>
            </a:pPr>
            <a:r>
              <a:rPr lang="vi-VN" sz="2400" b="1" i="0">
                <a:solidFill>
                  <a:srgbClr val="081C36"/>
                </a:solidFill>
                <a:effectLst/>
                <a:latin typeface="+mj-lt"/>
                <a:ea typeface="Tahoma" panose="020B0604030504040204" pitchFamily="34" charset="0"/>
                <a:cs typeface="Tahoma" panose="020B0604030504040204" pitchFamily="34" charset="0"/>
              </a:rPr>
              <a:t>Những phát biểu nào sau đây là đúng?</a:t>
            </a:r>
          </a:p>
          <a:p>
            <a:pPr algn="just">
              <a:lnSpc>
                <a:spcPct val="150000"/>
              </a:lnSpc>
            </a:pPr>
            <a:r>
              <a:rPr lang="vi-VN" sz="2400" b="0" i="0">
                <a:solidFill>
                  <a:srgbClr val="081C36"/>
                </a:solidFill>
                <a:effectLst/>
                <a:latin typeface="+mj-lt"/>
                <a:ea typeface="Tahoma" panose="020B0604030504040204" pitchFamily="34" charset="0"/>
                <a:cs typeface="Tahoma" panose="020B0604030504040204" pitchFamily="34" charset="0"/>
              </a:rPr>
              <a:t> </a:t>
            </a:r>
            <a:r>
              <a:rPr lang="vi-VN" sz="2400" b="0" i="0">
                <a:effectLst/>
                <a:latin typeface="+mj-lt"/>
                <a:ea typeface="Tahoma" panose="020B0604030504040204" pitchFamily="34" charset="0"/>
                <a:cs typeface="Tahoma" panose="020B0604030504040204" pitchFamily="34" charset="0"/>
              </a:rPr>
              <a:t>A. Thông tin thời gian, chân trang, số trang sau khi được thêm vào trang chiếu thì không chỉnh sửa hoặc xoá bỏ được. </a:t>
            </a:r>
          </a:p>
          <a:p>
            <a:pPr algn="just">
              <a:lnSpc>
                <a:spcPct val="150000"/>
              </a:lnSpc>
            </a:pPr>
            <a:r>
              <a:rPr lang="vi-VN" sz="2400" b="0" i="0">
                <a:effectLst/>
                <a:latin typeface="+mj-lt"/>
                <a:ea typeface="Tahoma" panose="020B0604030504040204" pitchFamily="34" charset="0"/>
                <a:cs typeface="Tahoma" panose="020B0604030504040204" pitchFamily="34" charset="0"/>
              </a:rPr>
              <a:t>B. Có thể thay đổi được vị trí hiển thị thông tin ngày, giờ, nội dung chân trang, số trang. </a:t>
            </a:r>
          </a:p>
          <a:p>
            <a:pPr algn="just">
              <a:lnSpc>
                <a:spcPct val="150000"/>
              </a:lnSpc>
            </a:pPr>
            <a:r>
              <a:rPr lang="vi-VN" sz="2400" b="0" i="0">
                <a:effectLst/>
                <a:latin typeface="+mj-lt"/>
                <a:ea typeface="Tahoma" panose="020B0604030504040204" pitchFamily="34" charset="0"/>
                <a:cs typeface="Tahoma" panose="020B0604030504040204" pitchFamily="34" charset="0"/>
              </a:rPr>
              <a:t>C. Mặc định PowerPoint cho phép thêm đầu trang (header) vào trang chiếu. </a:t>
            </a:r>
          </a:p>
          <a:p>
            <a:pPr algn="just">
              <a:lnSpc>
                <a:spcPct val="150000"/>
              </a:lnSpc>
            </a:pPr>
            <a:r>
              <a:rPr lang="vi-VN" sz="2400" b="0" i="0">
                <a:effectLst/>
                <a:latin typeface="+mj-lt"/>
                <a:ea typeface="Tahoma" panose="020B0604030504040204" pitchFamily="34" charset="0"/>
                <a:cs typeface="Tahoma" panose="020B0604030504040204" pitchFamily="34" charset="0"/>
              </a:rPr>
              <a:t>D. Có thể thêm đầu trang cho phiên bản các trang chiếu có kèm chú thích.</a:t>
            </a:r>
            <a:endParaRPr lang="vi-VN" sz="2400">
              <a:latin typeface="+mj-l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8555626-379A-4EB4-882B-81F706EC551B}"/>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
        <p:nvSpPr>
          <p:cNvPr id="11" name="Star: 10 Points 10">
            <a:extLst>
              <a:ext uri="{FF2B5EF4-FFF2-40B4-BE49-F238E27FC236}">
                <a16:creationId xmlns:a16="http://schemas.microsoft.com/office/drawing/2014/main" id="{8F620BDE-49EE-4EAB-9ECF-1DF7EC93FABF}"/>
              </a:ext>
            </a:extLst>
          </p:cNvPr>
          <p:cNvSpPr/>
          <p:nvPr/>
        </p:nvSpPr>
        <p:spPr>
          <a:xfrm>
            <a:off x="1600200" y="4582119"/>
            <a:ext cx="1459523" cy="699057"/>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Đúng</a:t>
            </a:r>
          </a:p>
        </p:txBody>
      </p:sp>
      <p:sp>
        <p:nvSpPr>
          <p:cNvPr id="12" name="Star: 10 Points 11">
            <a:extLst>
              <a:ext uri="{FF2B5EF4-FFF2-40B4-BE49-F238E27FC236}">
                <a16:creationId xmlns:a16="http://schemas.microsoft.com/office/drawing/2014/main" id="{1478A527-D63B-457E-90A5-3DB4839AAB91}"/>
              </a:ext>
            </a:extLst>
          </p:cNvPr>
          <p:cNvSpPr/>
          <p:nvPr/>
        </p:nvSpPr>
        <p:spPr>
          <a:xfrm>
            <a:off x="9894276" y="5708431"/>
            <a:ext cx="1459523" cy="699057"/>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Đúng</a:t>
            </a:r>
          </a:p>
        </p:txBody>
      </p:sp>
      <p:sp>
        <p:nvSpPr>
          <p:cNvPr id="13" name="Star: 10 Points 12">
            <a:extLst>
              <a:ext uri="{FF2B5EF4-FFF2-40B4-BE49-F238E27FC236}">
                <a16:creationId xmlns:a16="http://schemas.microsoft.com/office/drawing/2014/main" id="{83120E1C-FC56-4C99-87C8-D5A9DF26A95E}"/>
              </a:ext>
            </a:extLst>
          </p:cNvPr>
          <p:cNvSpPr/>
          <p:nvPr/>
        </p:nvSpPr>
        <p:spPr>
          <a:xfrm>
            <a:off x="5200357" y="3429000"/>
            <a:ext cx="1459523" cy="699057"/>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Sai</a:t>
            </a:r>
          </a:p>
        </p:txBody>
      </p:sp>
      <p:sp>
        <p:nvSpPr>
          <p:cNvPr id="14" name="Star: 10 Points 13">
            <a:extLst>
              <a:ext uri="{FF2B5EF4-FFF2-40B4-BE49-F238E27FC236}">
                <a16:creationId xmlns:a16="http://schemas.microsoft.com/office/drawing/2014/main" id="{C2CA2145-AF41-4CE6-83B8-F5EAB5ACB1C9}"/>
              </a:ext>
            </a:extLst>
          </p:cNvPr>
          <p:cNvSpPr/>
          <p:nvPr/>
        </p:nvSpPr>
        <p:spPr>
          <a:xfrm>
            <a:off x="9894277" y="4931648"/>
            <a:ext cx="1459523" cy="699057"/>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Sai</a:t>
            </a:r>
          </a:p>
        </p:txBody>
      </p:sp>
    </p:spTree>
    <p:extLst>
      <p:ext uri="{BB962C8B-B14F-4D97-AF65-F5344CB8AC3E}">
        <p14:creationId xmlns:p14="http://schemas.microsoft.com/office/powerpoint/2010/main" val="81244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Tạo liên kết, thêm thông tin thời gian, chân trang, số trang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2" y="1790871"/>
            <a:ext cx="8419227"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b) Thêm thời gian, số trang, chân trang cho trang chiếu</a:t>
            </a:r>
            <a:endParaRPr lang="vi-VN" sz="2400"/>
          </a:p>
        </p:txBody>
      </p:sp>
      <p:sp>
        <p:nvSpPr>
          <p:cNvPr id="8" name="TextBox 7">
            <a:extLst>
              <a:ext uri="{FF2B5EF4-FFF2-40B4-BE49-F238E27FC236}">
                <a16:creationId xmlns:a16="http://schemas.microsoft.com/office/drawing/2014/main" id="{635DB93E-3B55-4CB5-BB6B-B22F86639EEB}"/>
              </a:ext>
            </a:extLst>
          </p:cNvPr>
          <p:cNvSpPr txBox="1"/>
          <p:nvPr/>
        </p:nvSpPr>
        <p:spPr>
          <a:xfrm>
            <a:off x="1859280" y="2548171"/>
            <a:ext cx="2357847" cy="2057294"/>
          </a:xfrm>
          <a:prstGeom prst="rect">
            <a:avLst/>
          </a:prstGeom>
          <a:noFill/>
        </p:spPr>
        <p:txBody>
          <a:bodyPr wrap="square">
            <a:spAutoFit/>
          </a:bodyPr>
          <a:lstStyle/>
          <a:p>
            <a:pPr marL="342900" indent="-342900" algn="just">
              <a:lnSpc>
                <a:spcPct val="120000"/>
              </a:lnSpc>
              <a:spcBef>
                <a:spcPts val="300"/>
              </a:spcBef>
              <a:spcAft>
                <a:spcPts val="300"/>
              </a:spcAft>
              <a:buAutoNum type="alphaUcPeriod"/>
            </a:pPr>
            <a:r>
              <a:rPr lang="en-US" sz="2400">
                <a:effectLst/>
                <a:latin typeface="Times New Roman" panose="02020603050405020304" pitchFamily="18" charset="0"/>
                <a:ea typeface="Arial" panose="020B0604020202020204" pitchFamily="34" charset="0"/>
                <a:cs typeface="Times New Roman" panose="02020603050405020304" pitchFamily="18" charset="0"/>
              </a:rPr>
              <a:t>Sai         </a:t>
            </a:r>
          </a:p>
          <a:p>
            <a:pPr marL="342900" indent="-342900" algn="just">
              <a:lnSpc>
                <a:spcPct val="120000"/>
              </a:lnSpc>
              <a:spcBef>
                <a:spcPts val="300"/>
              </a:spcBef>
              <a:spcAft>
                <a:spcPts val="300"/>
              </a:spcAft>
              <a:buAutoNum type="alphaUcPeriod"/>
            </a:pPr>
            <a:r>
              <a:rPr lang="en-US" sz="2400">
                <a:effectLst/>
                <a:latin typeface="Times New Roman" panose="02020603050405020304" pitchFamily="18" charset="0"/>
                <a:ea typeface="Arial" panose="020B0604020202020204" pitchFamily="34" charset="0"/>
                <a:cs typeface="Times New Roman" panose="02020603050405020304" pitchFamily="18" charset="0"/>
              </a:rPr>
              <a:t>Đúng        </a:t>
            </a:r>
          </a:p>
          <a:p>
            <a:pPr marL="342900" indent="-342900" algn="just">
              <a:lnSpc>
                <a:spcPct val="120000"/>
              </a:lnSpc>
              <a:spcBef>
                <a:spcPts val="300"/>
              </a:spcBef>
              <a:spcAft>
                <a:spcPts val="300"/>
              </a:spcAft>
              <a:buAutoNum type="alphaUcPeriod"/>
            </a:pPr>
            <a:r>
              <a:rPr lang="en-US" sz="2400">
                <a:effectLst/>
                <a:latin typeface="Times New Roman" panose="02020603050405020304" pitchFamily="18" charset="0"/>
                <a:ea typeface="Arial" panose="020B0604020202020204" pitchFamily="34" charset="0"/>
                <a:cs typeface="Times New Roman" panose="02020603050405020304" pitchFamily="18" charset="0"/>
              </a:rPr>
              <a:t>Sai       </a:t>
            </a:r>
          </a:p>
          <a:p>
            <a:pPr marL="342900" indent="-342900" algn="just">
              <a:lnSpc>
                <a:spcPct val="120000"/>
              </a:lnSpc>
              <a:spcBef>
                <a:spcPts val="300"/>
              </a:spcBef>
              <a:spcAft>
                <a:spcPts val="300"/>
              </a:spcAft>
              <a:buAutoNum type="alphaUcPeriod"/>
            </a:pPr>
            <a:r>
              <a:rPr lang="en-US" sz="2400">
                <a:effectLst/>
                <a:latin typeface="Times New Roman" panose="02020603050405020304" pitchFamily="18" charset="0"/>
                <a:ea typeface="Arial" panose="020B0604020202020204" pitchFamily="34" charset="0"/>
                <a:cs typeface="Times New Roman" panose="02020603050405020304" pitchFamily="18" charset="0"/>
              </a:rPr>
              <a:t>Đúng</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C5B9D95-9A80-4A9F-9F61-2D01ED82E728}"/>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374196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nhóm các câu hỏi phần luyện tập trang 51, 52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1A0488-A081-4056-B06D-745709DE140F}"/>
              </a:ext>
            </a:extLst>
          </p:cNvPr>
          <p:cNvSpPr txBox="1"/>
          <p:nvPr/>
        </p:nvSpPr>
        <p:spPr>
          <a:xfrm>
            <a:off x="1078666" y="2875213"/>
            <a:ext cx="10034668" cy="461665"/>
          </a:xfrm>
          <a:prstGeom prst="rect">
            <a:avLst/>
          </a:prstGeom>
          <a:noFill/>
        </p:spPr>
        <p:txBody>
          <a:bodyPr wrap="square">
            <a:spAutoFit/>
          </a:bodyPr>
          <a:lstStyle/>
          <a:p>
            <a:pPr algn="just"/>
            <a:r>
              <a:rPr lang="vi-VN" sz="2400" b="0" i="0">
                <a:solidFill>
                  <a:srgbClr val="081C36"/>
                </a:solidFill>
                <a:effectLst/>
              </a:rPr>
              <a:t>A. Cỡ chữ trên trang chiếu thường từ 20pt trở lên. </a:t>
            </a:r>
          </a:p>
        </p:txBody>
      </p:sp>
      <p:pic>
        <p:nvPicPr>
          <p:cNvPr id="9" name="Picture 8">
            <a:extLst>
              <a:ext uri="{FF2B5EF4-FFF2-40B4-BE49-F238E27FC236}">
                <a16:creationId xmlns:a16="http://schemas.microsoft.com/office/drawing/2014/main" id="{A520C58E-326F-4E11-BEFE-36FDAC87A3AF}"/>
              </a:ext>
            </a:extLst>
          </p:cNvPr>
          <p:cNvPicPr>
            <a:picLocks noChangeAspect="1"/>
          </p:cNvPicPr>
          <p:nvPr/>
        </p:nvPicPr>
        <p:blipFill>
          <a:blip r:embed="rId2"/>
          <a:stretch>
            <a:fillRect/>
          </a:stretch>
        </p:blipFill>
        <p:spPr>
          <a:xfrm>
            <a:off x="4045267" y="282794"/>
            <a:ext cx="2181225" cy="866775"/>
          </a:xfrm>
          <a:prstGeom prst="rect">
            <a:avLst/>
          </a:prstGeom>
        </p:spPr>
      </p:pic>
      <p:sp>
        <p:nvSpPr>
          <p:cNvPr id="11" name="TextBox 10">
            <a:extLst>
              <a:ext uri="{FF2B5EF4-FFF2-40B4-BE49-F238E27FC236}">
                <a16:creationId xmlns:a16="http://schemas.microsoft.com/office/drawing/2014/main" id="{94889A03-5573-467B-922C-1E6FCC41A278}"/>
              </a:ext>
            </a:extLst>
          </p:cNvPr>
          <p:cNvSpPr txBox="1"/>
          <p:nvPr/>
        </p:nvSpPr>
        <p:spPr>
          <a:xfrm>
            <a:off x="655634" y="2016344"/>
            <a:ext cx="10530386" cy="461665"/>
          </a:xfrm>
          <a:prstGeom prst="rect">
            <a:avLst/>
          </a:prstGeom>
          <a:noFill/>
        </p:spPr>
        <p:txBody>
          <a:bodyPr wrap="square">
            <a:spAutoFit/>
          </a:bodyPr>
          <a:lstStyle/>
          <a:p>
            <a:pPr algn="just"/>
            <a:r>
              <a:rPr lang="vi-VN" sz="2400" b="1" i="0">
                <a:solidFill>
                  <a:srgbClr val="3333CC"/>
                </a:solidFill>
                <a:effectLst/>
              </a:rPr>
              <a:t>Câu 1. Phát biểu nào sau đây sai về sử dụng cỡ chữ trên trang chiếu. </a:t>
            </a:r>
          </a:p>
        </p:txBody>
      </p:sp>
      <p:sp>
        <p:nvSpPr>
          <p:cNvPr id="12" name="TextBox 11">
            <a:extLst>
              <a:ext uri="{FF2B5EF4-FFF2-40B4-BE49-F238E27FC236}">
                <a16:creationId xmlns:a16="http://schemas.microsoft.com/office/drawing/2014/main" id="{09D88C22-DE9C-44F3-9DC9-5103AB86AA9D}"/>
              </a:ext>
            </a:extLst>
          </p:cNvPr>
          <p:cNvSpPr txBox="1"/>
          <p:nvPr/>
        </p:nvSpPr>
        <p:spPr>
          <a:xfrm>
            <a:off x="1078666" y="3480999"/>
            <a:ext cx="10034668" cy="461665"/>
          </a:xfrm>
          <a:prstGeom prst="rect">
            <a:avLst/>
          </a:prstGeom>
          <a:noFill/>
        </p:spPr>
        <p:txBody>
          <a:bodyPr wrap="square">
            <a:spAutoFit/>
          </a:bodyPr>
          <a:lstStyle/>
          <a:p>
            <a:pPr algn="just"/>
            <a:r>
              <a:rPr lang="vi-VN" sz="2400" b="0" i="0">
                <a:solidFill>
                  <a:srgbClr val="081C36"/>
                </a:solidFill>
                <a:effectLst/>
              </a:rPr>
              <a:t>B. Nên sử dụng cùng cỡ chữ cho tiêu đề và nội dung của bài trình chiếu. </a:t>
            </a:r>
          </a:p>
        </p:txBody>
      </p:sp>
      <p:sp>
        <p:nvSpPr>
          <p:cNvPr id="13" name="TextBox 12">
            <a:extLst>
              <a:ext uri="{FF2B5EF4-FFF2-40B4-BE49-F238E27FC236}">
                <a16:creationId xmlns:a16="http://schemas.microsoft.com/office/drawing/2014/main" id="{2B814D54-446B-4708-B10A-56087B6EDB17}"/>
              </a:ext>
            </a:extLst>
          </p:cNvPr>
          <p:cNvSpPr txBox="1"/>
          <p:nvPr/>
        </p:nvSpPr>
        <p:spPr>
          <a:xfrm>
            <a:off x="1078666" y="4086785"/>
            <a:ext cx="10034668" cy="830997"/>
          </a:xfrm>
          <a:prstGeom prst="rect">
            <a:avLst/>
          </a:prstGeom>
          <a:noFill/>
        </p:spPr>
        <p:txBody>
          <a:bodyPr wrap="square">
            <a:spAutoFit/>
          </a:bodyPr>
          <a:lstStyle/>
          <a:p>
            <a:pPr algn="just"/>
            <a:r>
              <a:rPr lang="vi-VN" sz="2400" b="0" i="0">
                <a:solidFill>
                  <a:srgbClr val="081C36"/>
                </a:solidFill>
                <a:effectLst/>
              </a:rPr>
              <a:t>C. Sử dụng cỡ chữ thống nhất cho các mục cùng mức phân cấp, mức phân cấp tiếp theo có chữ nhỏ hơn mức phân cấp trước đó. </a:t>
            </a:r>
          </a:p>
        </p:txBody>
      </p:sp>
      <p:sp>
        <p:nvSpPr>
          <p:cNvPr id="14" name="TextBox 13">
            <a:extLst>
              <a:ext uri="{FF2B5EF4-FFF2-40B4-BE49-F238E27FC236}">
                <a16:creationId xmlns:a16="http://schemas.microsoft.com/office/drawing/2014/main" id="{064E1A89-8054-4610-8C85-8510F2123599}"/>
              </a:ext>
            </a:extLst>
          </p:cNvPr>
          <p:cNvSpPr txBox="1"/>
          <p:nvPr/>
        </p:nvSpPr>
        <p:spPr>
          <a:xfrm>
            <a:off x="1078666" y="5061903"/>
            <a:ext cx="10034668" cy="830997"/>
          </a:xfrm>
          <a:prstGeom prst="rect">
            <a:avLst/>
          </a:prstGeom>
          <a:noFill/>
        </p:spPr>
        <p:txBody>
          <a:bodyPr wrap="square">
            <a:spAutoFit/>
          </a:bodyPr>
          <a:lstStyle/>
          <a:p>
            <a:pPr algn="just"/>
            <a:r>
              <a:rPr lang="vi-VN" sz="2400" b="0" i="0">
                <a:solidFill>
                  <a:srgbClr val="081C36"/>
                </a:solidFill>
                <a:effectLst/>
              </a:rPr>
              <a:t>D. Cùng một cỡ chữ nhưng với phông chữ khác nhau thì kích thước chữ không hoàn toàn như nhau.</a:t>
            </a:r>
            <a:endParaRPr lang="vi-VN" sz="2400"/>
          </a:p>
        </p:txBody>
      </p:sp>
      <p:sp>
        <p:nvSpPr>
          <p:cNvPr id="15" name="Rectangle 14">
            <a:extLst>
              <a:ext uri="{FF2B5EF4-FFF2-40B4-BE49-F238E27FC236}">
                <a16:creationId xmlns:a16="http://schemas.microsoft.com/office/drawing/2014/main" id="{C48C0BAA-9152-44EB-B872-1B75A99E1E00}"/>
              </a:ext>
            </a:extLst>
          </p:cNvPr>
          <p:cNvSpPr/>
          <p:nvPr/>
        </p:nvSpPr>
        <p:spPr>
          <a:xfrm>
            <a:off x="823414" y="461762"/>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a:t>
            </a:r>
            <a:r>
              <a:rPr lang="en-US" sz="3600" b="1">
                <a:solidFill>
                  <a:srgbClr val="C00000"/>
                </a:solidFill>
                <a:latin typeface="Times New Roman" panose="02020603050405020304" pitchFamily="18" charset="0"/>
                <a:cs typeface="Times New Roman" panose="02020603050405020304" pitchFamily="18" charset="0"/>
              </a:rPr>
              <a:t>ĐỘNG 3</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44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3333CC"/>
                                      </p:to>
                                    </p:animClr>
                                    <p:animClr clrSpc="rgb" dir="cw">
                                      <p:cBhvr>
                                        <p:cTn id="7" dur="500" fill="hold"/>
                                        <p:tgtEl>
                                          <p:spTgt spid="7">
                                            <p:txEl>
                                              <p:pRg st="0" end="0"/>
                                            </p:txEl>
                                          </p:spTgt>
                                        </p:tgtEl>
                                        <p:attrNameLst>
                                          <p:attrName>fillcolor</p:attrName>
                                        </p:attrNameLst>
                                      </p:cBhvr>
                                      <p:to>
                                        <a:srgbClr val="3333CC"/>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2">
                                            <p:txEl>
                                              <p:pRg st="0" end="0"/>
                                            </p:txEl>
                                          </p:spTgt>
                                        </p:tgtEl>
                                        <p:attrNameLst>
                                          <p:attrName>style.color</p:attrName>
                                        </p:attrNameLst>
                                      </p:cBhvr>
                                      <p:to>
                                        <a:srgbClr val="C00000"/>
                                      </p:to>
                                    </p:animClr>
                                    <p:animClr clrSpc="rgb" dir="cw">
                                      <p:cBhvr>
                                        <p:cTn id="15" dur="500" fill="hold"/>
                                        <p:tgtEl>
                                          <p:spTgt spid="12">
                                            <p:txEl>
                                              <p:pRg st="0" end="0"/>
                                            </p:txEl>
                                          </p:spTgt>
                                        </p:tgtEl>
                                        <p:attrNameLst>
                                          <p:attrName>fillcolor</p:attrName>
                                        </p:attrNameLst>
                                      </p:cBhvr>
                                      <p:to>
                                        <a:srgbClr val="C00000"/>
                                      </p:to>
                                    </p:animClr>
                                    <p:set>
                                      <p:cBhvr>
                                        <p:cTn id="16" dur="500" fill="hold"/>
                                        <p:tgtEl>
                                          <p:spTgt spid="12">
                                            <p:txEl>
                                              <p:pRg st="0" end="0"/>
                                            </p:txEl>
                                          </p:spTgt>
                                        </p:tgtEl>
                                        <p:attrNameLst>
                                          <p:attrName>fill.type</p:attrName>
                                        </p:attrNameLst>
                                      </p:cBhvr>
                                      <p:to>
                                        <p:strVal val="solid"/>
                                      </p:to>
                                    </p:set>
                                    <p:set>
                                      <p:cBhvr>
                                        <p:cTn id="17" dur="500" fill="hold"/>
                                        <p:tgtEl>
                                          <p:spTgt spid="12">
                                            <p:txEl>
                                              <p:pRg st="0" end="0"/>
                                            </p:txEl>
                                          </p:spTgt>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13">
                                            <p:txEl>
                                              <p:pRg st="0" end="0"/>
                                            </p:txEl>
                                          </p:spTgt>
                                        </p:tgtEl>
                                        <p:attrNameLst>
                                          <p:attrName>style.color</p:attrName>
                                        </p:attrNameLst>
                                      </p:cBhvr>
                                      <p:to>
                                        <a:srgbClr val="3333CC"/>
                                      </p:to>
                                    </p:animClr>
                                    <p:animClr clrSpc="rgb" dir="cw">
                                      <p:cBhvr>
                                        <p:cTn id="23" dur="500" fill="hold"/>
                                        <p:tgtEl>
                                          <p:spTgt spid="13">
                                            <p:txEl>
                                              <p:pRg st="0" end="0"/>
                                            </p:txEl>
                                          </p:spTgt>
                                        </p:tgtEl>
                                        <p:attrNameLst>
                                          <p:attrName>fillcolor</p:attrName>
                                        </p:attrNameLst>
                                      </p:cBhvr>
                                      <p:to>
                                        <a:srgbClr val="3333CC"/>
                                      </p:to>
                                    </p:animClr>
                                    <p:set>
                                      <p:cBhvr>
                                        <p:cTn id="24" dur="500" fill="hold"/>
                                        <p:tgtEl>
                                          <p:spTgt spid="13">
                                            <p:txEl>
                                              <p:pRg st="0" end="0"/>
                                            </p:txEl>
                                          </p:spTgt>
                                        </p:tgtEl>
                                        <p:attrNameLst>
                                          <p:attrName>fill.type</p:attrName>
                                        </p:attrNameLst>
                                      </p:cBhvr>
                                      <p:to>
                                        <p:strVal val="solid"/>
                                      </p:to>
                                    </p:set>
                                    <p:set>
                                      <p:cBhvr>
                                        <p:cTn id="25" dur="500" fill="hold"/>
                                        <p:tgtEl>
                                          <p:spTgt spid="13">
                                            <p:txEl>
                                              <p:pRg st="0" end="0"/>
                                            </p:txEl>
                                          </p:spTgt>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14">
                                            <p:txEl>
                                              <p:pRg st="0" end="0"/>
                                            </p:txEl>
                                          </p:spTgt>
                                        </p:tgtEl>
                                        <p:attrNameLst>
                                          <p:attrName>style.color</p:attrName>
                                        </p:attrNameLst>
                                      </p:cBhvr>
                                      <p:to>
                                        <a:srgbClr val="3333CC"/>
                                      </p:to>
                                    </p:animClr>
                                    <p:animClr clrSpc="rgb" dir="cw">
                                      <p:cBhvr>
                                        <p:cTn id="31" dur="500" fill="hold"/>
                                        <p:tgtEl>
                                          <p:spTgt spid="14">
                                            <p:txEl>
                                              <p:pRg st="0" end="0"/>
                                            </p:txEl>
                                          </p:spTgt>
                                        </p:tgtEl>
                                        <p:attrNameLst>
                                          <p:attrName>fillcolor</p:attrName>
                                        </p:attrNameLst>
                                      </p:cBhvr>
                                      <p:to>
                                        <a:srgbClr val="3333CC"/>
                                      </p:to>
                                    </p:animClr>
                                    <p:set>
                                      <p:cBhvr>
                                        <p:cTn id="32" dur="500" fill="hold"/>
                                        <p:tgtEl>
                                          <p:spTgt spid="14">
                                            <p:txEl>
                                              <p:pRg st="0" end="0"/>
                                            </p:txEl>
                                          </p:spTgt>
                                        </p:tgtEl>
                                        <p:attrNameLst>
                                          <p:attrName>fill.type</p:attrName>
                                        </p:attrNameLst>
                                      </p:cBhvr>
                                      <p:to>
                                        <p:strVal val="solid"/>
                                      </p:to>
                                    </p:set>
                                    <p:set>
                                      <p:cBhvr>
                                        <p:cTn id="33" dur="500" fill="hold"/>
                                        <p:tgtEl>
                                          <p:spTgt spid="14">
                                            <p:txEl>
                                              <p:pRg st="0" end="0"/>
                                            </p:txEl>
                                          </p:spTgt>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nhóm các câu hỏi phần luyện tập trang 51, 52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520C58E-326F-4E11-BEFE-36FDAC87A3AF}"/>
              </a:ext>
            </a:extLst>
          </p:cNvPr>
          <p:cNvPicPr>
            <a:picLocks noChangeAspect="1"/>
          </p:cNvPicPr>
          <p:nvPr/>
        </p:nvPicPr>
        <p:blipFill>
          <a:blip r:embed="rId2"/>
          <a:stretch>
            <a:fillRect/>
          </a:stretch>
        </p:blipFill>
        <p:spPr>
          <a:xfrm>
            <a:off x="4045267" y="282794"/>
            <a:ext cx="2181225" cy="866775"/>
          </a:xfrm>
          <a:prstGeom prst="rect">
            <a:avLst/>
          </a:prstGeom>
        </p:spPr>
      </p:pic>
      <p:sp>
        <p:nvSpPr>
          <p:cNvPr id="11" name="TextBox 10">
            <a:extLst>
              <a:ext uri="{FF2B5EF4-FFF2-40B4-BE49-F238E27FC236}">
                <a16:creationId xmlns:a16="http://schemas.microsoft.com/office/drawing/2014/main" id="{94889A03-5573-467B-922C-1E6FCC41A278}"/>
              </a:ext>
            </a:extLst>
          </p:cNvPr>
          <p:cNvSpPr txBox="1"/>
          <p:nvPr/>
        </p:nvSpPr>
        <p:spPr>
          <a:xfrm>
            <a:off x="890526" y="2059838"/>
            <a:ext cx="10530386" cy="830997"/>
          </a:xfrm>
          <a:prstGeom prst="rect">
            <a:avLst/>
          </a:prstGeom>
          <a:noFill/>
        </p:spPr>
        <p:txBody>
          <a:bodyPr wrap="square">
            <a:spAutoFit/>
          </a:bodyPr>
          <a:lstStyle/>
          <a:p>
            <a:r>
              <a:rPr lang="vi-VN" sz="2400" b="1" i="0">
                <a:solidFill>
                  <a:srgbClr val="3333CC"/>
                </a:solidFill>
                <a:effectLst/>
              </a:rPr>
              <a:t>Câu 2. Những phát biểu nào sau đây là đúng về sử dụng màu sắc trên trang chiếu. </a:t>
            </a:r>
          </a:p>
        </p:txBody>
      </p:sp>
      <p:sp>
        <p:nvSpPr>
          <p:cNvPr id="10" name="TextBox 9">
            <a:extLst>
              <a:ext uri="{FF2B5EF4-FFF2-40B4-BE49-F238E27FC236}">
                <a16:creationId xmlns:a16="http://schemas.microsoft.com/office/drawing/2014/main" id="{178CFFFE-2830-4067-804A-A901C820DC9A}"/>
              </a:ext>
            </a:extLst>
          </p:cNvPr>
          <p:cNvSpPr txBox="1"/>
          <p:nvPr/>
        </p:nvSpPr>
        <p:spPr>
          <a:xfrm>
            <a:off x="1099131" y="2947758"/>
            <a:ext cx="9993737" cy="461665"/>
          </a:xfrm>
          <a:prstGeom prst="rect">
            <a:avLst/>
          </a:prstGeom>
          <a:noFill/>
        </p:spPr>
        <p:txBody>
          <a:bodyPr wrap="square">
            <a:spAutoFit/>
          </a:bodyPr>
          <a:lstStyle/>
          <a:p>
            <a:pPr algn="just"/>
            <a:r>
              <a:rPr lang="vi-VN" sz="2400" b="0" i="0">
                <a:solidFill>
                  <a:srgbClr val="081C36"/>
                </a:solidFill>
                <a:effectLst/>
              </a:rPr>
              <a:t>A. Cần đảm bảo độ tương phản giữa màu chữ và màu nền. </a:t>
            </a:r>
          </a:p>
        </p:txBody>
      </p:sp>
      <p:sp>
        <p:nvSpPr>
          <p:cNvPr id="15" name="TextBox 14">
            <a:extLst>
              <a:ext uri="{FF2B5EF4-FFF2-40B4-BE49-F238E27FC236}">
                <a16:creationId xmlns:a16="http://schemas.microsoft.com/office/drawing/2014/main" id="{6D4EFC67-DBA0-485F-9BD1-87B66FCEC9D3}"/>
              </a:ext>
            </a:extLst>
          </p:cNvPr>
          <p:cNvSpPr txBox="1"/>
          <p:nvPr/>
        </p:nvSpPr>
        <p:spPr>
          <a:xfrm>
            <a:off x="1099131" y="3459916"/>
            <a:ext cx="9993737" cy="830997"/>
          </a:xfrm>
          <a:prstGeom prst="rect">
            <a:avLst/>
          </a:prstGeom>
          <a:noFill/>
        </p:spPr>
        <p:txBody>
          <a:bodyPr wrap="square">
            <a:spAutoFit/>
          </a:bodyPr>
          <a:lstStyle/>
          <a:p>
            <a:pPr algn="just"/>
            <a:r>
              <a:rPr lang="vi-VN" sz="2400" b="0" i="0">
                <a:solidFill>
                  <a:srgbClr val="081C36"/>
                </a:solidFill>
                <a:effectLst/>
              </a:rPr>
              <a:t>B. Các màu nóng thường được sử dụng để làm nổi bật, thu hút sự chú ý của người xem. </a:t>
            </a:r>
          </a:p>
        </p:txBody>
      </p:sp>
      <p:sp>
        <p:nvSpPr>
          <p:cNvPr id="16" name="TextBox 15">
            <a:extLst>
              <a:ext uri="{FF2B5EF4-FFF2-40B4-BE49-F238E27FC236}">
                <a16:creationId xmlns:a16="http://schemas.microsoft.com/office/drawing/2014/main" id="{1CAFBCAD-F411-4FA8-A4BD-26B604811503}"/>
              </a:ext>
            </a:extLst>
          </p:cNvPr>
          <p:cNvSpPr txBox="1"/>
          <p:nvPr/>
        </p:nvSpPr>
        <p:spPr>
          <a:xfrm>
            <a:off x="1099131" y="4341406"/>
            <a:ext cx="9993737" cy="830997"/>
          </a:xfrm>
          <a:prstGeom prst="rect">
            <a:avLst/>
          </a:prstGeom>
          <a:noFill/>
        </p:spPr>
        <p:txBody>
          <a:bodyPr wrap="square">
            <a:spAutoFit/>
          </a:bodyPr>
          <a:lstStyle/>
          <a:p>
            <a:pPr algn="just"/>
            <a:r>
              <a:rPr lang="vi-VN" sz="2400" b="0" i="0">
                <a:solidFill>
                  <a:srgbClr val="081C36"/>
                </a:solidFill>
                <a:effectLst/>
              </a:rPr>
              <a:t>C. Các màu trắng, đen kết hợp với màu nóng hoặc màu lạnh thường tạo sự hài hoà, trang nhà </a:t>
            </a:r>
          </a:p>
        </p:txBody>
      </p:sp>
      <p:sp>
        <p:nvSpPr>
          <p:cNvPr id="17" name="TextBox 16">
            <a:extLst>
              <a:ext uri="{FF2B5EF4-FFF2-40B4-BE49-F238E27FC236}">
                <a16:creationId xmlns:a16="http://schemas.microsoft.com/office/drawing/2014/main" id="{8FF34B08-6570-4417-9565-1A321BF26AEC}"/>
              </a:ext>
            </a:extLst>
          </p:cNvPr>
          <p:cNvSpPr txBox="1"/>
          <p:nvPr/>
        </p:nvSpPr>
        <p:spPr>
          <a:xfrm>
            <a:off x="1099131" y="5222896"/>
            <a:ext cx="9993737" cy="461665"/>
          </a:xfrm>
          <a:prstGeom prst="rect">
            <a:avLst/>
          </a:prstGeom>
          <a:noFill/>
        </p:spPr>
        <p:txBody>
          <a:bodyPr wrap="square">
            <a:spAutoFit/>
          </a:bodyPr>
          <a:lstStyle/>
          <a:p>
            <a:pPr algn="just"/>
            <a:r>
              <a:rPr lang="vi-VN" sz="2400" b="0" i="0">
                <a:solidFill>
                  <a:srgbClr val="081C36"/>
                </a:solidFill>
                <a:effectLst/>
              </a:rPr>
              <a:t>D. Kết hợp màu nóng với màu lạnh thường sẽ gây chói mắt. </a:t>
            </a:r>
          </a:p>
        </p:txBody>
      </p:sp>
      <p:sp>
        <p:nvSpPr>
          <p:cNvPr id="18" name="TextBox 17">
            <a:extLst>
              <a:ext uri="{FF2B5EF4-FFF2-40B4-BE49-F238E27FC236}">
                <a16:creationId xmlns:a16="http://schemas.microsoft.com/office/drawing/2014/main" id="{AAEBF4F6-B8FD-4040-B64A-FC29E7B6A10B}"/>
              </a:ext>
            </a:extLst>
          </p:cNvPr>
          <p:cNvSpPr txBox="1"/>
          <p:nvPr/>
        </p:nvSpPr>
        <p:spPr>
          <a:xfrm>
            <a:off x="1099131" y="5735053"/>
            <a:ext cx="9993737" cy="461665"/>
          </a:xfrm>
          <a:prstGeom prst="rect">
            <a:avLst/>
          </a:prstGeom>
          <a:noFill/>
        </p:spPr>
        <p:txBody>
          <a:bodyPr wrap="square">
            <a:spAutoFit/>
          </a:bodyPr>
          <a:lstStyle/>
          <a:p>
            <a:pPr algn="just"/>
            <a:r>
              <a:rPr lang="vi-VN" sz="2400" b="0" i="0">
                <a:solidFill>
                  <a:srgbClr val="081C36"/>
                </a:solidFill>
                <a:effectLst/>
              </a:rPr>
              <a:t>E. Càng sử dụng nhiều màu sắc trên trang chiếu càng tốt.</a:t>
            </a:r>
            <a:endParaRPr lang="vi-VN" sz="2400"/>
          </a:p>
        </p:txBody>
      </p:sp>
    </p:spTree>
    <p:extLst>
      <p:ext uri="{BB962C8B-B14F-4D97-AF65-F5344CB8AC3E}">
        <p14:creationId xmlns:p14="http://schemas.microsoft.com/office/powerpoint/2010/main" val="40772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3333CC"/>
                                      </p:to>
                                    </p:animClr>
                                    <p:animClr clrSpc="rgb" dir="cw">
                                      <p:cBhvr>
                                        <p:cTn id="7" dur="500" fill="hold"/>
                                        <p:tgtEl>
                                          <p:spTgt spid="10">
                                            <p:txEl>
                                              <p:pRg st="0" end="0"/>
                                            </p:txEl>
                                          </p:spTgt>
                                        </p:tgtEl>
                                        <p:attrNameLst>
                                          <p:attrName>fillcolor</p:attrName>
                                        </p:attrNameLst>
                                      </p:cBhvr>
                                      <p:to>
                                        <a:srgbClr val="3333CC"/>
                                      </p:to>
                                    </p:animClr>
                                    <p:set>
                                      <p:cBhvr>
                                        <p:cTn id="8" dur="500" fill="hold"/>
                                        <p:tgtEl>
                                          <p:spTgt spid="10">
                                            <p:txEl>
                                              <p:pRg st="0" end="0"/>
                                            </p:txEl>
                                          </p:spTgt>
                                        </p:tgtEl>
                                        <p:attrNameLst>
                                          <p:attrName>fill.type</p:attrName>
                                        </p:attrNameLst>
                                      </p:cBhvr>
                                      <p:to>
                                        <p:strVal val="solid"/>
                                      </p:to>
                                    </p:set>
                                    <p:set>
                                      <p:cBhvr>
                                        <p:cTn id="9" dur="500" fill="hold"/>
                                        <p:tgtEl>
                                          <p:spTgt spid="10">
                                            <p:txEl>
                                              <p:pRg st="0" end="0"/>
                                            </p:txEl>
                                          </p:spTgt>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5">
                                            <p:txEl>
                                              <p:pRg st="0" end="0"/>
                                            </p:txEl>
                                          </p:spTgt>
                                        </p:tgtEl>
                                        <p:attrNameLst>
                                          <p:attrName>style.color</p:attrName>
                                        </p:attrNameLst>
                                      </p:cBhvr>
                                      <p:to>
                                        <a:srgbClr val="3333CC"/>
                                      </p:to>
                                    </p:animClr>
                                    <p:animClr clrSpc="rgb" dir="cw">
                                      <p:cBhvr>
                                        <p:cTn id="15" dur="500" fill="hold"/>
                                        <p:tgtEl>
                                          <p:spTgt spid="15">
                                            <p:txEl>
                                              <p:pRg st="0" end="0"/>
                                            </p:txEl>
                                          </p:spTgt>
                                        </p:tgtEl>
                                        <p:attrNameLst>
                                          <p:attrName>fillcolor</p:attrName>
                                        </p:attrNameLst>
                                      </p:cBhvr>
                                      <p:to>
                                        <a:srgbClr val="3333CC"/>
                                      </p:to>
                                    </p:animClr>
                                    <p:set>
                                      <p:cBhvr>
                                        <p:cTn id="16" dur="500" fill="hold"/>
                                        <p:tgtEl>
                                          <p:spTgt spid="15">
                                            <p:txEl>
                                              <p:pRg st="0" end="0"/>
                                            </p:txEl>
                                          </p:spTgt>
                                        </p:tgtEl>
                                        <p:attrNameLst>
                                          <p:attrName>fill.type</p:attrName>
                                        </p:attrNameLst>
                                      </p:cBhvr>
                                      <p:to>
                                        <p:strVal val="solid"/>
                                      </p:to>
                                    </p:set>
                                    <p:set>
                                      <p:cBhvr>
                                        <p:cTn id="17" dur="500" fill="hold"/>
                                        <p:tgtEl>
                                          <p:spTgt spid="15">
                                            <p:txEl>
                                              <p:pRg st="0" end="0"/>
                                            </p:txEl>
                                          </p:spTgt>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16">
                                            <p:txEl>
                                              <p:pRg st="0" end="0"/>
                                            </p:txEl>
                                          </p:spTgt>
                                        </p:tgtEl>
                                        <p:attrNameLst>
                                          <p:attrName>style.color</p:attrName>
                                        </p:attrNameLst>
                                      </p:cBhvr>
                                      <p:to>
                                        <a:srgbClr val="3333CC"/>
                                      </p:to>
                                    </p:animClr>
                                    <p:animClr clrSpc="rgb" dir="cw">
                                      <p:cBhvr>
                                        <p:cTn id="23" dur="500" fill="hold"/>
                                        <p:tgtEl>
                                          <p:spTgt spid="16">
                                            <p:txEl>
                                              <p:pRg st="0" end="0"/>
                                            </p:txEl>
                                          </p:spTgt>
                                        </p:tgtEl>
                                        <p:attrNameLst>
                                          <p:attrName>fillcolor</p:attrName>
                                        </p:attrNameLst>
                                      </p:cBhvr>
                                      <p:to>
                                        <a:srgbClr val="3333CC"/>
                                      </p:to>
                                    </p:animClr>
                                    <p:set>
                                      <p:cBhvr>
                                        <p:cTn id="24" dur="500" fill="hold"/>
                                        <p:tgtEl>
                                          <p:spTgt spid="16">
                                            <p:txEl>
                                              <p:pRg st="0" end="0"/>
                                            </p:txEl>
                                          </p:spTgt>
                                        </p:tgtEl>
                                        <p:attrNameLst>
                                          <p:attrName>fill.type</p:attrName>
                                        </p:attrNameLst>
                                      </p:cBhvr>
                                      <p:to>
                                        <p:strVal val="solid"/>
                                      </p:to>
                                    </p:set>
                                    <p:set>
                                      <p:cBhvr>
                                        <p:cTn id="25" dur="500" fill="hold"/>
                                        <p:tgtEl>
                                          <p:spTgt spid="16">
                                            <p:txEl>
                                              <p:pRg st="0" end="0"/>
                                            </p:txEl>
                                          </p:spTgt>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17">
                                            <p:txEl>
                                              <p:pRg st="0" end="0"/>
                                            </p:txEl>
                                          </p:spTgt>
                                        </p:tgtEl>
                                        <p:attrNameLst>
                                          <p:attrName>style.color</p:attrName>
                                        </p:attrNameLst>
                                      </p:cBhvr>
                                      <p:to>
                                        <a:srgbClr val="3333CC"/>
                                      </p:to>
                                    </p:animClr>
                                    <p:animClr clrSpc="rgb" dir="cw">
                                      <p:cBhvr>
                                        <p:cTn id="31" dur="500" fill="hold"/>
                                        <p:tgtEl>
                                          <p:spTgt spid="17">
                                            <p:txEl>
                                              <p:pRg st="0" end="0"/>
                                            </p:txEl>
                                          </p:spTgt>
                                        </p:tgtEl>
                                        <p:attrNameLst>
                                          <p:attrName>fillcolor</p:attrName>
                                        </p:attrNameLst>
                                      </p:cBhvr>
                                      <p:to>
                                        <a:srgbClr val="3333CC"/>
                                      </p:to>
                                    </p:animClr>
                                    <p:set>
                                      <p:cBhvr>
                                        <p:cTn id="32" dur="500" fill="hold"/>
                                        <p:tgtEl>
                                          <p:spTgt spid="17">
                                            <p:txEl>
                                              <p:pRg st="0" end="0"/>
                                            </p:txEl>
                                          </p:spTgt>
                                        </p:tgtEl>
                                        <p:attrNameLst>
                                          <p:attrName>fill.type</p:attrName>
                                        </p:attrNameLst>
                                      </p:cBhvr>
                                      <p:to>
                                        <p:strVal val="solid"/>
                                      </p:to>
                                    </p:set>
                                    <p:set>
                                      <p:cBhvr>
                                        <p:cTn id="33" dur="500" fill="hold"/>
                                        <p:tgtEl>
                                          <p:spTgt spid="1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nodeType="clickEffect">
                                  <p:stCondLst>
                                    <p:cond delay="0"/>
                                  </p:stCondLst>
                                  <p:childTnLst>
                                    <p:animClr clrSpc="rgb" dir="cw">
                                      <p:cBhvr override="childStyle">
                                        <p:cTn id="38" dur="500" fill="hold"/>
                                        <p:tgtEl>
                                          <p:spTgt spid="18">
                                            <p:txEl>
                                              <p:pRg st="0" end="0"/>
                                            </p:txEl>
                                          </p:spTgt>
                                        </p:tgtEl>
                                        <p:attrNameLst>
                                          <p:attrName>style.color</p:attrName>
                                        </p:attrNameLst>
                                      </p:cBhvr>
                                      <p:to>
                                        <a:srgbClr val="C00000"/>
                                      </p:to>
                                    </p:animClr>
                                    <p:animClr clrSpc="rgb" dir="cw">
                                      <p:cBhvr>
                                        <p:cTn id="39" dur="500" fill="hold"/>
                                        <p:tgtEl>
                                          <p:spTgt spid="18">
                                            <p:txEl>
                                              <p:pRg st="0" end="0"/>
                                            </p:txEl>
                                          </p:spTgt>
                                        </p:tgtEl>
                                        <p:attrNameLst>
                                          <p:attrName>fillcolor</p:attrName>
                                        </p:attrNameLst>
                                      </p:cBhvr>
                                      <p:to>
                                        <a:srgbClr val="C00000"/>
                                      </p:to>
                                    </p:animClr>
                                    <p:set>
                                      <p:cBhvr>
                                        <p:cTn id="40" dur="500" fill="hold"/>
                                        <p:tgtEl>
                                          <p:spTgt spid="18">
                                            <p:txEl>
                                              <p:pRg st="0" end="0"/>
                                            </p:txEl>
                                          </p:spTgt>
                                        </p:tgtEl>
                                        <p:attrNameLst>
                                          <p:attrName>fill.type</p:attrName>
                                        </p:attrNameLst>
                                      </p:cBhvr>
                                      <p:to>
                                        <p:strVal val="solid"/>
                                      </p:to>
                                    </p:set>
                                    <p:set>
                                      <p:cBhvr>
                                        <p:cTn id="41" dur="500" fill="hold"/>
                                        <p:tgtEl>
                                          <p:spTgt spid="18">
                                            <p:txEl>
                                              <p:pRg st="0" end="0"/>
                                            </p:txEl>
                                          </p:spTgt>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855" y="253460"/>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ĐỘNG 1</a:t>
            </a:r>
          </a:p>
        </p:txBody>
      </p:sp>
      <p:grpSp>
        <p:nvGrpSpPr>
          <p:cNvPr id="4" name="Group 3">
            <a:extLst>
              <a:ext uri="{FF2B5EF4-FFF2-40B4-BE49-F238E27FC236}">
                <a16:creationId xmlns:a16="http://schemas.microsoft.com/office/drawing/2014/main" id="{A87A3EFC-D2E2-4B7F-8388-8F71597AF83C}"/>
              </a:ext>
            </a:extLst>
          </p:cNvPr>
          <p:cNvGrpSpPr/>
          <p:nvPr/>
        </p:nvGrpSpPr>
        <p:grpSpPr>
          <a:xfrm>
            <a:off x="6500893" y="2887809"/>
            <a:ext cx="4365324" cy="3424998"/>
            <a:chOff x="6500893" y="2887809"/>
            <a:chExt cx="4365324" cy="3424998"/>
          </a:xfrm>
        </p:grpSpPr>
        <p:pic>
          <p:nvPicPr>
            <p:cNvPr id="7" name="Picture 6">
              <a:extLst>
                <a:ext uri="{FF2B5EF4-FFF2-40B4-BE49-F238E27FC236}">
                  <a16:creationId xmlns:a16="http://schemas.microsoft.com/office/drawing/2014/main" id="{591B3EB9-63D1-4ED4-ABA0-C4236A2B11AE}"/>
                </a:ext>
              </a:extLst>
            </p:cNvPr>
            <p:cNvPicPr>
              <a:picLocks noChangeAspect="1"/>
            </p:cNvPicPr>
            <p:nvPr/>
          </p:nvPicPr>
          <p:blipFill>
            <a:blip r:embed="rId2"/>
            <a:stretch>
              <a:fillRect/>
            </a:stretch>
          </p:blipFill>
          <p:spPr>
            <a:xfrm>
              <a:off x="6500893" y="2887809"/>
              <a:ext cx="4365324" cy="2885709"/>
            </a:xfrm>
            <a:prstGeom prst="rect">
              <a:avLst/>
            </a:prstGeom>
          </p:spPr>
        </p:pic>
        <p:sp>
          <p:nvSpPr>
            <p:cNvPr id="9" name="TextBox 8">
              <a:extLst>
                <a:ext uri="{FF2B5EF4-FFF2-40B4-BE49-F238E27FC236}">
                  <a16:creationId xmlns:a16="http://schemas.microsoft.com/office/drawing/2014/main" id="{A745B89C-419B-42E1-B65F-900A644025F9}"/>
                </a:ext>
              </a:extLst>
            </p:cNvPr>
            <p:cNvSpPr txBox="1"/>
            <p:nvPr/>
          </p:nvSpPr>
          <p:spPr>
            <a:xfrm>
              <a:off x="8230546" y="5943475"/>
              <a:ext cx="917239" cy="369332"/>
            </a:xfrm>
            <a:prstGeom prst="rect">
              <a:avLst/>
            </a:prstGeom>
            <a:noFill/>
          </p:spPr>
          <p:txBody>
            <a:bodyPr wrap="none" rtlCol="0">
              <a:spAutoFit/>
            </a:bodyPr>
            <a:lstStyle/>
            <a:p>
              <a:r>
                <a:rPr lang="en-US" dirty="0" err="1"/>
                <a:t>Hình</a:t>
              </a:r>
              <a:r>
                <a:rPr lang="en-US" dirty="0"/>
                <a:t> 1b</a:t>
              </a:r>
              <a:endParaRPr lang="vi-VN" dirty="0"/>
            </a:p>
          </p:txBody>
        </p:sp>
      </p:grpSp>
      <p:grpSp>
        <p:nvGrpSpPr>
          <p:cNvPr id="3" name="Group 2">
            <a:extLst>
              <a:ext uri="{FF2B5EF4-FFF2-40B4-BE49-F238E27FC236}">
                <a16:creationId xmlns:a16="http://schemas.microsoft.com/office/drawing/2014/main" id="{CCD5C212-58FD-4E91-BB30-CD71FEDACE2B}"/>
              </a:ext>
            </a:extLst>
          </p:cNvPr>
          <p:cNvGrpSpPr/>
          <p:nvPr/>
        </p:nvGrpSpPr>
        <p:grpSpPr>
          <a:xfrm>
            <a:off x="1019175" y="2858868"/>
            <a:ext cx="5076825" cy="3485968"/>
            <a:chOff x="1019175" y="2858868"/>
            <a:chExt cx="5076825" cy="3485968"/>
          </a:xfrm>
        </p:grpSpPr>
        <p:sp>
          <p:nvSpPr>
            <p:cNvPr id="8" name="TextBox 7">
              <a:extLst>
                <a:ext uri="{FF2B5EF4-FFF2-40B4-BE49-F238E27FC236}">
                  <a16:creationId xmlns:a16="http://schemas.microsoft.com/office/drawing/2014/main" id="{3BB2E0AA-07D6-409A-A069-6EC1B7587B88}"/>
                </a:ext>
              </a:extLst>
            </p:cNvPr>
            <p:cNvSpPr txBox="1"/>
            <p:nvPr/>
          </p:nvSpPr>
          <p:spPr>
            <a:xfrm>
              <a:off x="2713219" y="5975504"/>
              <a:ext cx="906017" cy="369332"/>
            </a:xfrm>
            <a:prstGeom prst="rect">
              <a:avLst/>
            </a:prstGeom>
            <a:noFill/>
          </p:spPr>
          <p:txBody>
            <a:bodyPr wrap="none" rtlCol="0">
              <a:spAutoFit/>
            </a:bodyPr>
            <a:lstStyle/>
            <a:p>
              <a:r>
                <a:rPr lang="en-US" dirty="0" err="1"/>
                <a:t>Hình</a:t>
              </a:r>
              <a:r>
                <a:rPr lang="en-US" dirty="0"/>
                <a:t> 1a</a:t>
              </a:r>
              <a:endParaRPr lang="vi-VN" dirty="0"/>
            </a:p>
          </p:txBody>
        </p:sp>
        <p:pic>
          <p:nvPicPr>
            <p:cNvPr id="13" name="Picture 12">
              <a:extLst>
                <a:ext uri="{FF2B5EF4-FFF2-40B4-BE49-F238E27FC236}">
                  <a16:creationId xmlns:a16="http://schemas.microsoft.com/office/drawing/2014/main" id="{7A788405-33EB-49B1-9E69-2BA2187FCB39}"/>
                </a:ext>
              </a:extLst>
            </p:cNvPr>
            <p:cNvPicPr>
              <a:picLocks noChangeAspect="1"/>
            </p:cNvPicPr>
            <p:nvPr/>
          </p:nvPicPr>
          <p:blipFill>
            <a:blip r:embed="rId3"/>
            <a:stretch>
              <a:fillRect/>
            </a:stretch>
          </p:blipFill>
          <p:spPr>
            <a:xfrm>
              <a:off x="1019175" y="2858868"/>
              <a:ext cx="5076825" cy="2914650"/>
            </a:xfrm>
            <a:prstGeom prst="rect">
              <a:avLst/>
            </a:prstGeom>
            <a:effectLst>
              <a:innerShdw blurRad="63500" dist="50800" dir="16200000">
                <a:prstClr val="black">
                  <a:alpha val="50000"/>
                </a:prstClr>
              </a:innerShdw>
            </a:effectLst>
          </p:spPr>
        </p:pic>
      </p:grpSp>
      <p:sp>
        <p:nvSpPr>
          <p:cNvPr id="10" name="Cloud 9">
            <a:extLst>
              <a:ext uri="{FF2B5EF4-FFF2-40B4-BE49-F238E27FC236}">
                <a16:creationId xmlns:a16="http://schemas.microsoft.com/office/drawing/2014/main" id="{A721AD3B-098E-438B-80D7-4D2C5C08764B}"/>
              </a:ext>
            </a:extLst>
          </p:cNvPr>
          <p:cNvSpPr/>
          <p:nvPr/>
        </p:nvSpPr>
        <p:spPr>
          <a:xfrm>
            <a:off x="590882" y="899791"/>
            <a:ext cx="10275335" cy="1818061"/>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Nêu được những điểm chưa hợp lý về sử dụng cỡ chữ, màu sắc trên trang chiếu</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207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nhóm các câu hỏi phần luyện tập trang 51, 52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520C58E-326F-4E11-BEFE-36FDAC87A3AF}"/>
              </a:ext>
            </a:extLst>
          </p:cNvPr>
          <p:cNvPicPr>
            <a:picLocks noChangeAspect="1"/>
          </p:cNvPicPr>
          <p:nvPr/>
        </p:nvPicPr>
        <p:blipFill>
          <a:blip r:embed="rId2"/>
          <a:stretch>
            <a:fillRect/>
          </a:stretch>
        </p:blipFill>
        <p:spPr>
          <a:xfrm>
            <a:off x="4045267" y="282794"/>
            <a:ext cx="2181225" cy="866775"/>
          </a:xfrm>
          <a:prstGeom prst="rect">
            <a:avLst/>
          </a:prstGeom>
        </p:spPr>
      </p:pic>
      <p:sp>
        <p:nvSpPr>
          <p:cNvPr id="11" name="TextBox 10">
            <a:extLst>
              <a:ext uri="{FF2B5EF4-FFF2-40B4-BE49-F238E27FC236}">
                <a16:creationId xmlns:a16="http://schemas.microsoft.com/office/drawing/2014/main" id="{94889A03-5573-467B-922C-1E6FCC41A278}"/>
              </a:ext>
            </a:extLst>
          </p:cNvPr>
          <p:cNvSpPr txBox="1"/>
          <p:nvPr/>
        </p:nvSpPr>
        <p:spPr>
          <a:xfrm>
            <a:off x="890526" y="2059838"/>
            <a:ext cx="10530386" cy="461665"/>
          </a:xfrm>
          <a:prstGeom prst="rect">
            <a:avLst/>
          </a:prstGeom>
          <a:noFill/>
        </p:spPr>
        <p:txBody>
          <a:bodyPr wrap="square">
            <a:spAutoFit/>
          </a:bodyPr>
          <a:lstStyle/>
          <a:p>
            <a:r>
              <a:rPr lang="vi-VN" sz="2400" b="1" i="0">
                <a:solidFill>
                  <a:srgbClr val="3333CC"/>
                </a:solidFill>
                <a:effectLst/>
              </a:rPr>
              <a:t>Câu 3. Những phát biểu nào sau đây là đúng?</a:t>
            </a:r>
          </a:p>
        </p:txBody>
      </p:sp>
      <p:sp>
        <p:nvSpPr>
          <p:cNvPr id="10" name="TextBox 9">
            <a:extLst>
              <a:ext uri="{FF2B5EF4-FFF2-40B4-BE49-F238E27FC236}">
                <a16:creationId xmlns:a16="http://schemas.microsoft.com/office/drawing/2014/main" id="{178CFFFE-2830-4067-804A-A901C820DC9A}"/>
              </a:ext>
            </a:extLst>
          </p:cNvPr>
          <p:cNvSpPr txBox="1"/>
          <p:nvPr/>
        </p:nvSpPr>
        <p:spPr>
          <a:xfrm>
            <a:off x="1099131" y="2586699"/>
            <a:ext cx="9993737" cy="461665"/>
          </a:xfrm>
          <a:prstGeom prst="rect">
            <a:avLst/>
          </a:prstGeom>
          <a:noFill/>
        </p:spPr>
        <p:txBody>
          <a:bodyPr wrap="square">
            <a:spAutoFit/>
          </a:bodyPr>
          <a:lstStyle/>
          <a:p>
            <a:pPr algn="just"/>
            <a:r>
              <a:rPr lang="vi-VN" sz="2400" b="0" i="0">
                <a:solidFill>
                  <a:srgbClr val="081C36"/>
                </a:solidFill>
                <a:effectLst/>
              </a:rPr>
              <a:t>A. Có thể tạo liên kết đối tượng trên trang chiếu với tài liệu khác.</a:t>
            </a:r>
          </a:p>
        </p:txBody>
      </p:sp>
      <p:sp>
        <p:nvSpPr>
          <p:cNvPr id="15" name="TextBox 14">
            <a:extLst>
              <a:ext uri="{FF2B5EF4-FFF2-40B4-BE49-F238E27FC236}">
                <a16:creationId xmlns:a16="http://schemas.microsoft.com/office/drawing/2014/main" id="{6D4EFC67-DBA0-485F-9BD1-87B66FCEC9D3}"/>
              </a:ext>
            </a:extLst>
          </p:cNvPr>
          <p:cNvSpPr txBox="1"/>
          <p:nvPr/>
        </p:nvSpPr>
        <p:spPr>
          <a:xfrm>
            <a:off x="1099131" y="3219210"/>
            <a:ext cx="9865280" cy="1200329"/>
          </a:xfrm>
          <a:prstGeom prst="rect">
            <a:avLst/>
          </a:prstGeom>
          <a:noFill/>
        </p:spPr>
        <p:txBody>
          <a:bodyPr wrap="square">
            <a:spAutoFit/>
          </a:bodyPr>
          <a:lstStyle/>
          <a:p>
            <a:pPr algn="just"/>
            <a:r>
              <a:rPr lang="vi-VN" sz="2400" b="0" i="0">
                <a:solidFill>
                  <a:srgbClr val="081C36"/>
                </a:solidFill>
                <a:effectLst/>
              </a:rPr>
              <a:t>B. Ở chế độ trình chiếu, ta có thể mở tài liệu minh hoạ từ liên kết trên trang chiếu và quay trở lại trang chiếu sau khi thực hiện đóng tài liệu minh hoạ.</a:t>
            </a:r>
          </a:p>
        </p:txBody>
      </p:sp>
      <p:sp>
        <p:nvSpPr>
          <p:cNvPr id="16" name="TextBox 15">
            <a:extLst>
              <a:ext uri="{FF2B5EF4-FFF2-40B4-BE49-F238E27FC236}">
                <a16:creationId xmlns:a16="http://schemas.microsoft.com/office/drawing/2014/main" id="{1CAFBCAD-F411-4FA8-A4BD-26B604811503}"/>
              </a:ext>
            </a:extLst>
          </p:cNvPr>
          <p:cNvSpPr txBox="1"/>
          <p:nvPr/>
        </p:nvSpPr>
        <p:spPr>
          <a:xfrm>
            <a:off x="1099131" y="4590385"/>
            <a:ext cx="9993737" cy="461665"/>
          </a:xfrm>
          <a:prstGeom prst="rect">
            <a:avLst/>
          </a:prstGeom>
          <a:noFill/>
        </p:spPr>
        <p:txBody>
          <a:bodyPr wrap="square">
            <a:spAutoFit/>
          </a:bodyPr>
          <a:lstStyle/>
          <a:p>
            <a:pPr algn="just"/>
            <a:r>
              <a:rPr lang="vi-VN" sz="2400" b="0" i="0">
                <a:solidFill>
                  <a:srgbClr val="081C36"/>
                </a:solidFill>
                <a:effectLst/>
              </a:rPr>
              <a:t>C. Không thể chỉnh sửa hay huỷ bỏ liên kết đã tạo trên trang chiếu.</a:t>
            </a:r>
          </a:p>
        </p:txBody>
      </p:sp>
      <p:sp>
        <p:nvSpPr>
          <p:cNvPr id="17" name="TextBox 16">
            <a:extLst>
              <a:ext uri="{FF2B5EF4-FFF2-40B4-BE49-F238E27FC236}">
                <a16:creationId xmlns:a16="http://schemas.microsoft.com/office/drawing/2014/main" id="{8FF34B08-6570-4417-9565-1A321BF26AEC}"/>
              </a:ext>
            </a:extLst>
          </p:cNvPr>
          <p:cNvSpPr txBox="1"/>
          <p:nvPr/>
        </p:nvSpPr>
        <p:spPr>
          <a:xfrm>
            <a:off x="1099131" y="5222896"/>
            <a:ext cx="9993737" cy="830997"/>
          </a:xfrm>
          <a:prstGeom prst="rect">
            <a:avLst/>
          </a:prstGeom>
          <a:noFill/>
        </p:spPr>
        <p:txBody>
          <a:bodyPr wrap="square">
            <a:spAutoFit/>
          </a:bodyPr>
          <a:lstStyle/>
          <a:p>
            <a:pPr algn="just"/>
            <a:r>
              <a:rPr lang="vi-VN" sz="2400" b="0" i="0">
                <a:solidFill>
                  <a:srgbClr val="081C36"/>
                </a:solidFill>
                <a:effectLst/>
              </a:rPr>
              <a:t>D. Thêm thông tin thời gian, số trang, chân trang giúp ta quản lí, kiểm soát tốt hơn khi tạo trình bày bài trình chiếu.</a:t>
            </a:r>
          </a:p>
        </p:txBody>
      </p:sp>
    </p:spTree>
    <p:extLst>
      <p:ext uri="{BB962C8B-B14F-4D97-AF65-F5344CB8AC3E}">
        <p14:creationId xmlns:p14="http://schemas.microsoft.com/office/powerpoint/2010/main" val="265212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3333CC"/>
                                      </p:to>
                                    </p:animClr>
                                    <p:animClr clrSpc="rgb" dir="cw">
                                      <p:cBhvr>
                                        <p:cTn id="7" dur="500" fill="hold"/>
                                        <p:tgtEl>
                                          <p:spTgt spid="10">
                                            <p:txEl>
                                              <p:pRg st="0" end="0"/>
                                            </p:txEl>
                                          </p:spTgt>
                                        </p:tgtEl>
                                        <p:attrNameLst>
                                          <p:attrName>fillcolor</p:attrName>
                                        </p:attrNameLst>
                                      </p:cBhvr>
                                      <p:to>
                                        <a:srgbClr val="3333CC"/>
                                      </p:to>
                                    </p:animClr>
                                    <p:set>
                                      <p:cBhvr>
                                        <p:cTn id="8" dur="500" fill="hold"/>
                                        <p:tgtEl>
                                          <p:spTgt spid="10">
                                            <p:txEl>
                                              <p:pRg st="0" end="0"/>
                                            </p:txEl>
                                          </p:spTgt>
                                        </p:tgtEl>
                                        <p:attrNameLst>
                                          <p:attrName>fill.type</p:attrName>
                                        </p:attrNameLst>
                                      </p:cBhvr>
                                      <p:to>
                                        <p:strVal val="solid"/>
                                      </p:to>
                                    </p:set>
                                    <p:set>
                                      <p:cBhvr>
                                        <p:cTn id="9" dur="500" fill="hold"/>
                                        <p:tgtEl>
                                          <p:spTgt spid="10">
                                            <p:txEl>
                                              <p:pRg st="0" end="0"/>
                                            </p:txEl>
                                          </p:spTgt>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5">
                                            <p:txEl>
                                              <p:pRg st="0" end="0"/>
                                            </p:txEl>
                                          </p:spTgt>
                                        </p:tgtEl>
                                        <p:attrNameLst>
                                          <p:attrName>style.color</p:attrName>
                                        </p:attrNameLst>
                                      </p:cBhvr>
                                      <p:to>
                                        <a:srgbClr val="3333CC"/>
                                      </p:to>
                                    </p:animClr>
                                    <p:animClr clrSpc="rgb" dir="cw">
                                      <p:cBhvr>
                                        <p:cTn id="15" dur="500" fill="hold"/>
                                        <p:tgtEl>
                                          <p:spTgt spid="15">
                                            <p:txEl>
                                              <p:pRg st="0" end="0"/>
                                            </p:txEl>
                                          </p:spTgt>
                                        </p:tgtEl>
                                        <p:attrNameLst>
                                          <p:attrName>fillcolor</p:attrName>
                                        </p:attrNameLst>
                                      </p:cBhvr>
                                      <p:to>
                                        <a:srgbClr val="3333CC"/>
                                      </p:to>
                                    </p:animClr>
                                    <p:set>
                                      <p:cBhvr>
                                        <p:cTn id="16" dur="500" fill="hold"/>
                                        <p:tgtEl>
                                          <p:spTgt spid="15">
                                            <p:txEl>
                                              <p:pRg st="0" end="0"/>
                                            </p:txEl>
                                          </p:spTgt>
                                        </p:tgtEl>
                                        <p:attrNameLst>
                                          <p:attrName>fill.type</p:attrName>
                                        </p:attrNameLst>
                                      </p:cBhvr>
                                      <p:to>
                                        <p:strVal val="solid"/>
                                      </p:to>
                                    </p:set>
                                    <p:set>
                                      <p:cBhvr>
                                        <p:cTn id="17" dur="500" fill="hold"/>
                                        <p:tgtEl>
                                          <p:spTgt spid="15">
                                            <p:txEl>
                                              <p:pRg st="0" end="0"/>
                                            </p:txEl>
                                          </p:spTgt>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16">
                                            <p:txEl>
                                              <p:pRg st="0" end="0"/>
                                            </p:txEl>
                                          </p:spTgt>
                                        </p:tgtEl>
                                        <p:attrNameLst>
                                          <p:attrName>style.color</p:attrName>
                                        </p:attrNameLst>
                                      </p:cBhvr>
                                      <p:to>
                                        <a:srgbClr val="C00000"/>
                                      </p:to>
                                    </p:animClr>
                                    <p:animClr clrSpc="rgb" dir="cw">
                                      <p:cBhvr>
                                        <p:cTn id="23" dur="500" fill="hold"/>
                                        <p:tgtEl>
                                          <p:spTgt spid="16">
                                            <p:txEl>
                                              <p:pRg st="0" end="0"/>
                                            </p:txEl>
                                          </p:spTgt>
                                        </p:tgtEl>
                                        <p:attrNameLst>
                                          <p:attrName>fillcolor</p:attrName>
                                        </p:attrNameLst>
                                      </p:cBhvr>
                                      <p:to>
                                        <a:srgbClr val="C00000"/>
                                      </p:to>
                                    </p:animClr>
                                    <p:set>
                                      <p:cBhvr>
                                        <p:cTn id="24" dur="500" fill="hold"/>
                                        <p:tgtEl>
                                          <p:spTgt spid="16">
                                            <p:txEl>
                                              <p:pRg st="0" end="0"/>
                                            </p:txEl>
                                          </p:spTgt>
                                        </p:tgtEl>
                                        <p:attrNameLst>
                                          <p:attrName>fill.type</p:attrName>
                                        </p:attrNameLst>
                                      </p:cBhvr>
                                      <p:to>
                                        <p:strVal val="solid"/>
                                      </p:to>
                                    </p:set>
                                    <p:set>
                                      <p:cBhvr>
                                        <p:cTn id="25" dur="500" fill="hold"/>
                                        <p:tgtEl>
                                          <p:spTgt spid="16">
                                            <p:txEl>
                                              <p:pRg st="0" end="0"/>
                                            </p:txEl>
                                          </p:spTgt>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17">
                                            <p:txEl>
                                              <p:pRg st="0" end="0"/>
                                            </p:txEl>
                                          </p:spTgt>
                                        </p:tgtEl>
                                        <p:attrNameLst>
                                          <p:attrName>style.color</p:attrName>
                                        </p:attrNameLst>
                                      </p:cBhvr>
                                      <p:to>
                                        <a:srgbClr val="3333CC"/>
                                      </p:to>
                                    </p:animClr>
                                    <p:animClr clrSpc="rgb" dir="cw">
                                      <p:cBhvr>
                                        <p:cTn id="31" dur="500" fill="hold"/>
                                        <p:tgtEl>
                                          <p:spTgt spid="17">
                                            <p:txEl>
                                              <p:pRg st="0" end="0"/>
                                            </p:txEl>
                                          </p:spTgt>
                                        </p:tgtEl>
                                        <p:attrNameLst>
                                          <p:attrName>fillcolor</p:attrName>
                                        </p:attrNameLst>
                                      </p:cBhvr>
                                      <p:to>
                                        <a:srgbClr val="3333CC"/>
                                      </p:to>
                                    </p:animClr>
                                    <p:set>
                                      <p:cBhvr>
                                        <p:cTn id="32" dur="500" fill="hold"/>
                                        <p:tgtEl>
                                          <p:spTgt spid="17">
                                            <p:txEl>
                                              <p:pRg st="0" end="0"/>
                                            </p:txEl>
                                          </p:spTgt>
                                        </p:tgtEl>
                                        <p:attrNameLst>
                                          <p:attrName>fill.type</p:attrName>
                                        </p:attrNameLst>
                                      </p:cBhvr>
                                      <p:to>
                                        <p:strVal val="solid"/>
                                      </p:to>
                                    </p:set>
                                    <p:set>
                                      <p:cBhvr>
                                        <p:cTn id="33" dur="500" fill="hold"/>
                                        <p:tgtEl>
                                          <p:spTgt spid="1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554381"/>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nhóm làm thực hành trang 52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4889A03-5573-467B-922C-1E6FCC41A278}"/>
              </a:ext>
            </a:extLst>
          </p:cNvPr>
          <p:cNvSpPr txBox="1"/>
          <p:nvPr/>
        </p:nvSpPr>
        <p:spPr>
          <a:xfrm>
            <a:off x="830807" y="2439669"/>
            <a:ext cx="10530386" cy="2218043"/>
          </a:xfrm>
          <a:prstGeom prst="rect">
            <a:avLst/>
          </a:prstGeom>
          <a:noFill/>
        </p:spPr>
        <p:txBody>
          <a:bodyPr wrap="square">
            <a:spAutoFit/>
          </a:bodyPr>
          <a:lstStyle/>
          <a:p>
            <a:pPr indent="180340" algn="just">
              <a:lnSpc>
                <a:spcPct val="120000"/>
              </a:lnSpc>
              <a:spcAft>
                <a:spcPts val="80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Mở tệp </a:t>
            </a:r>
            <a:r>
              <a:rPr lang="en-US" sz="2800">
                <a:effectLst/>
                <a:latin typeface="Times New Roman" panose="02020603050405020304" pitchFamily="18" charset="0"/>
                <a:ea typeface="Arial" panose="020B0604020202020204" pitchFamily="34" charset="0"/>
                <a:cs typeface="Times New Roman" panose="02020603050405020304" pitchFamily="18" charset="0"/>
              </a:rPr>
              <a:t>trình chiếu </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CoChuMauSac</a:t>
            </a:r>
            <a:r>
              <a:rPr lang="vi-VN" sz="2800" b="1" i="1">
                <a:effectLst/>
                <a:latin typeface="Times New Roman" panose="02020603050405020304" pitchFamily="18" charset="0"/>
                <a:ea typeface="Arial" panose="020B0604020202020204" pitchFamily="34" charset="0"/>
                <a:cs typeface="Times New Roman" panose="02020603050405020304" pitchFamily="18" charset="0"/>
              </a:rPr>
              <a:t>.pptx </a:t>
            </a:r>
            <a:r>
              <a:rPr lang="vi-VN" sz="2800">
                <a:effectLst/>
                <a:latin typeface="Times New Roman" panose="02020603050405020304" pitchFamily="18" charset="0"/>
                <a:ea typeface="Arial" panose="020B0604020202020204" pitchFamily="34" charset="0"/>
                <a:cs typeface="Times New Roman" panose="02020603050405020304" pitchFamily="18" charset="0"/>
              </a:rPr>
              <a:t>và thực hiện theo các </a:t>
            </a:r>
            <a:r>
              <a:rPr lang="en-US" sz="2800">
                <a:effectLst/>
                <a:latin typeface="Times New Roman" panose="02020603050405020304" pitchFamily="18" charset="0"/>
                <a:ea typeface="Arial" panose="020B0604020202020204" pitchFamily="34" charset="0"/>
                <a:cs typeface="Times New Roman" panose="02020603050405020304" pitchFamily="18" charset="0"/>
              </a:rPr>
              <a:t>yêu cầu </a:t>
            </a:r>
            <a:r>
              <a:rPr lang="en-US" sz="2800" b="1">
                <a:effectLst/>
                <a:latin typeface="Times New Roman" panose="02020603050405020304" pitchFamily="18" charset="0"/>
                <a:ea typeface="Arial" panose="020B0604020202020204" pitchFamily="34" charset="0"/>
                <a:cs typeface="Times New Roman" panose="02020603050405020304" pitchFamily="18" charset="0"/>
              </a:rPr>
              <a:t>Bài 1</a:t>
            </a:r>
            <a:r>
              <a:rPr lang="vi-VN" sz="2800" b="1">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phần thực hành trang</a:t>
            </a:r>
            <a:r>
              <a:rPr lang="en-US" sz="2800">
                <a:effectLst/>
                <a:latin typeface="Times New Roman" panose="02020603050405020304" pitchFamily="18" charset="0"/>
                <a:ea typeface="Arial" panose="020B0604020202020204" pitchFamily="34" charset="0"/>
                <a:cs typeface="Times New Roman" panose="02020603050405020304" pitchFamily="18" charset="0"/>
              </a:rPr>
              <a:t> 52</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Aft>
                <a:spcPts val="80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Mở tệp </a:t>
            </a:r>
            <a:r>
              <a:rPr lang="en-US" sz="2800">
                <a:effectLst/>
                <a:latin typeface="Times New Roman" panose="02020603050405020304" pitchFamily="18" charset="0"/>
                <a:ea typeface="Arial" panose="020B0604020202020204" pitchFamily="34" charset="0"/>
                <a:cs typeface="Times New Roman" panose="02020603050405020304" pitchFamily="18" charset="0"/>
              </a:rPr>
              <a:t>trình chiếu </a:t>
            </a:r>
            <a:r>
              <a:rPr lang="vi-VN" sz="2800" b="1" i="1">
                <a:effectLst/>
                <a:latin typeface="Times New Roman" panose="02020603050405020304" pitchFamily="18" charset="0"/>
                <a:ea typeface="Arial" panose="020B0604020202020204" pitchFamily="34" charset="0"/>
                <a:cs typeface="Times New Roman" panose="02020603050405020304" pitchFamily="18" charset="0"/>
              </a:rPr>
              <a:t>thanhphanmaytinh.pptx </a:t>
            </a:r>
            <a:r>
              <a:rPr lang="vi-VN" sz="2800">
                <a:effectLst/>
                <a:latin typeface="Times New Roman" panose="02020603050405020304" pitchFamily="18" charset="0"/>
                <a:ea typeface="Arial" panose="020B0604020202020204" pitchFamily="34" charset="0"/>
                <a:cs typeface="Times New Roman" panose="02020603050405020304" pitchFamily="18" charset="0"/>
              </a:rPr>
              <a:t>và thực hiện theo các </a:t>
            </a:r>
            <a:r>
              <a:rPr lang="en-US" sz="2800">
                <a:effectLst/>
                <a:latin typeface="Times New Roman" panose="02020603050405020304" pitchFamily="18" charset="0"/>
                <a:ea typeface="Arial" panose="020B0604020202020204" pitchFamily="34" charset="0"/>
                <a:cs typeface="Times New Roman" panose="02020603050405020304" pitchFamily="18" charset="0"/>
              </a:rPr>
              <a:t>yêu cầu </a:t>
            </a:r>
            <a:r>
              <a:rPr lang="en-US" sz="2800" b="1">
                <a:effectLst/>
                <a:latin typeface="Times New Roman" panose="02020603050405020304" pitchFamily="18" charset="0"/>
                <a:ea typeface="Arial" panose="020B0604020202020204" pitchFamily="34" charset="0"/>
                <a:cs typeface="Times New Roman" panose="02020603050405020304" pitchFamily="18" charset="0"/>
              </a:rPr>
              <a:t>Bài 2</a:t>
            </a:r>
            <a:r>
              <a:rPr lang="vi-VN" sz="2800">
                <a:effectLst/>
                <a:latin typeface="Times New Roman" panose="02020603050405020304" pitchFamily="18" charset="0"/>
                <a:ea typeface="Arial" panose="020B0604020202020204" pitchFamily="34" charset="0"/>
                <a:cs typeface="Times New Roman" panose="02020603050405020304" pitchFamily="18" charset="0"/>
              </a:rPr>
              <a:t> phần thực hành trang </a:t>
            </a:r>
            <a:r>
              <a:rPr lang="en-US" sz="2800">
                <a:effectLst/>
                <a:latin typeface="Times New Roman" panose="02020603050405020304" pitchFamily="18" charset="0"/>
                <a:ea typeface="Arial" panose="020B0604020202020204" pitchFamily="34" charset="0"/>
                <a:cs typeface="Times New Roman" panose="02020603050405020304" pitchFamily="18" charset="0"/>
              </a:rPr>
              <a:t>52</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C48C0BAA-9152-44EB-B872-1B75A99E1E00}"/>
              </a:ext>
            </a:extLst>
          </p:cNvPr>
          <p:cNvSpPr/>
          <p:nvPr/>
        </p:nvSpPr>
        <p:spPr>
          <a:xfrm>
            <a:off x="823414" y="461762"/>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a:t>
            </a:r>
            <a:r>
              <a:rPr lang="en-US" sz="3600" b="1">
                <a:solidFill>
                  <a:srgbClr val="C00000"/>
                </a:solidFill>
                <a:latin typeface="Times New Roman" panose="02020603050405020304" pitchFamily="18" charset="0"/>
                <a:cs typeface="Times New Roman" panose="02020603050405020304" pitchFamily="18" charset="0"/>
              </a:rPr>
              <a:t>ĐỘNG 4</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7E14584-EBE6-499E-BFB3-EA06C957EDEA}"/>
              </a:ext>
            </a:extLst>
          </p:cNvPr>
          <p:cNvPicPr>
            <a:picLocks noChangeAspect="1"/>
          </p:cNvPicPr>
          <p:nvPr/>
        </p:nvPicPr>
        <p:blipFill>
          <a:blip r:embed="rId2"/>
          <a:stretch>
            <a:fillRect/>
          </a:stretch>
        </p:blipFill>
        <p:spPr>
          <a:xfrm>
            <a:off x="4518660" y="407568"/>
            <a:ext cx="2209800" cy="809625"/>
          </a:xfrm>
          <a:prstGeom prst="rect">
            <a:avLst/>
          </a:prstGeom>
        </p:spPr>
      </p:pic>
    </p:spTree>
    <p:extLst>
      <p:ext uri="{BB962C8B-B14F-4D97-AF65-F5344CB8AC3E}">
        <p14:creationId xmlns:p14="http://schemas.microsoft.com/office/powerpoint/2010/main" val="184459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554381"/>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nhóm làm thực hành trang 52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4889A03-5573-467B-922C-1E6FCC41A278}"/>
              </a:ext>
            </a:extLst>
          </p:cNvPr>
          <p:cNvSpPr txBox="1"/>
          <p:nvPr/>
        </p:nvSpPr>
        <p:spPr>
          <a:xfrm>
            <a:off x="830807" y="2439669"/>
            <a:ext cx="10530386" cy="3226524"/>
          </a:xfrm>
          <a:prstGeom prst="rect">
            <a:avLst/>
          </a:prstGeom>
          <a:noFill/>
        </p:spPr>
        <p:txBody>
          <a:bodyPr wrap="square">
            <a:spAutoFit/>
          </a:bodyPr>
          <a:lstStyle/>
          <a:p>
            <a:pPr indent="180340" algn="just">
              <a:lnSpc>
                <a:spcPct val="120000"/>
              </a:lnSpc>
              <a:spcBef>
                <a:spcPts val="300"/>
              </a:spcBef>
              <a:spcAft>
                <a:spcPts val="30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T</a:t>
            </a:r>
            <a:r>
              <a:rPr lang="vi-VN" sz="2800">
                <a:effectLst/>
                <a:latin typeface="Times New Roman" panose="02020603050405020304" pitchFamily="18" charset="0"/>
                <a:ea typeface="Arial" panose="020B0604020202020204" pitchFamily="34" charset="0"/>
                <a:cs typeface="Times New Roman" panose="02020603050405020304" pitchFamily="18" charset="0"/>
              </a:rPr>
              <a:t>ệp </a:t>
            </a:r>
            <a:r>
              <a:rPr lang="en-US" sz="2800">
                <a:effectLst/>
                <a:latin typeface="Times New Roman" panose="02020603050405020304" pitchFamily="18" charset="0"/>
                <a:ea typeface="Arial" panose="020B0604020202020204" pitchFamily="34" charset="0"/>
                <a:cs typeface="Times New Roman" panose="02020603050405020304" pitchFamily="18" charset="0"/>
              </a:rPr>
              <a:t>trình chiếu </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CoChuMauSac</a:t>
            </a:r>
            <a:r>
              <a:rPr lang="vi-VN" sz="2800" b="1" i="1">
                <a:effectLst/>
                <a:latin typeface="Times New Roman" panose="02020603050405020304" pitchFamily="18" charset="0"/>
                <a:ea typeface="Arial" panose="020B0604020202020204" pitchFamily="34" charset="0"/>
                <a:cs typeface="Times New Roman" panose="02020603050405020304" pitchFamily="18" charset="0"/>
              </a:rPr>
              <a:t>.pptx</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 </a:t>
            </a:r>
            <a:r>
              <a:rPr lang="en-US" sz="2800">
                <a:effectLst/>
                <a:latin typeface="Times New Roman" panose="02020603050405020304" pitchFamily="18" charset="0"/>
                <a:ea typeface="Arial" panose="020B0604020202020204" pitchFamily="34" charset="0"/>
                <a:cs typeface="Times New Roman" panose="02020603050405020304" pitchFamily="18" charset="0"/>
              </a:rPr>
              <a:t>có cỡ chữ trong trang chiếu 1 hợp lí, màu chữ và màu nền trong trang chiếu 2 hài hoà hợp lí</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T</a:t>
            </a:r>
            <a:r>
              <a:rPr lang="vi-VN" sz="2800">
                <a:effectLst/>
                <a:latin typeface="Times New Roman" panose="02020603050405020304" pitchFamily="18" charset="0"/>
                <a:ea typeface="Arial" panose="020B0604020202020204" pitchFamily="34" charset="0"/>
                <a:cs typeface="Times New Roman" panose="02020603050405020304" pitchFamily="18" charset="0"/>
              </a:rPr>
              <a:t>ệp </a:t>
            </a:r>
            <a:r>
              <a:rPr lang="en-US" sz="2800">
                <a:effectLst/>
                <a:latin typeface="Times New Roman" panose="02020603050405020304" pitchFamily="18" charset="0"/>
                <a:ea typeface="Arial" panose="020B0604020202020204" pitchFamily="34" charset="0"/>
                <a:cs typeface="Times New Roman" panose="02020603050405020304" pitchFamily="18" charset="0"/>
              </a:rPr>
              <a:t>trình chiếu </a:t>
            </a:r>
            <a:r>
              <a:rPr lang="vi-VN" sz="2800" b="1" i="1">
                <a:effectLst/>
                <a:latin typeface="Times New Roman" panose="02020603050405020304" pitchFamily="18" charset="0"/>
                <a:ea typeface="Arial" panose="020B0604020202020204" pitchFamily="34" charset="0"/>
                <a:cs typeface="Times New Roman" panose="02020603050405020304" pitchFamily="18" charset="0"/>
              </a:rPr>
              <a:t>thanhphanmaytinh.pptx </a:t>
            </a:r>
            <a:r>
              <a:rPr lang="en-US" sz="2800">
                <a:effectLst/>
                <a:latin typeface="Times New Roman" panose="02020603050405020304" pitchFamily="18" charset="0"/>
                <a:ea typeface="Arial" panose="020B0604020202020204" pitchFamily="34" charset="0"/>
                <a:cs typeface="Times New Roman" panose="02020603050405020304" pitchFamily="18" charset="0"/>
              </a:rPr>
              <a:t>có cỡ chữ, màu chữ, màu nền, phông chữ hợp lí, hài hoà; tạo trang chiếu mới nhập nội dung và có tạo liên kết văn bản với video minh hoạ; có đánh số trang, thêm thông tin về thời gian, nội dung chân trang</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C48C0BAA-9152-44EB-B872-1B75A99E1E00}"/>
              </a:ext>
            </a:extLst>
          </p:cNvPr>
          <p:cNvSpPr/>
          <p:nvPr/>
        </p:nvSpPr>
        <p:spPr>
          <a:xfrm>
            <a:off x="823414" y="461762"/>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a:t>
            </a:r>
            <a:r>
              <a:rPr lang="en-US" sz="3600" b="1">
                <a:solidFill>
                  <a:srgbClr val="C00000"/>
                </a:solidFill>
                <a:latin typeface="Times New Roman" panose="02020603050405020304" pitchFamily="18" charset="0"/>
                <a:cs typeface="Times New Roman" panose="02020603050405020304" pitchFamily="18" charset="0"/>
              </a:rPr>
              <a:t>ĐỘNG 4</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7E14584-EBE6-499E-BFB3-EA06C957EDEA}"/>
              </a:ext>
            </a:extLst>
          </p:cNvPr>
          <p:cNvPicPr>
            <a:picLocks noChangeAspect="1"/>
          </p:cNvPicPr>
          <p:nvPr/>
        </p:nvPicPr>
        <p:blipFill>
          <a:blip r:embed="rId2"/>
          <a:stretch>
            <a:fillRect/>
          </a:stretch>
        </p:blipFill>
        <p:spPr>
          <a:xfrm>
            <a:off x="4518660" y="407568"/>
            <a:ext cx="2209800" cy="809625"/>
          </a:xfrm>
          <a:prstGeom prst="rect">
            <a:avLst/>
          </a:prstGeom>
        </p:spPr>
      </p:pic>
    </p:spTree>
    <p:extLst>
      <p:ext uri="{BB962C8B-B14F-4D97-AF65-F5344CB8AC3E}">
        <p14:creationId xmlns:p14="http://schemas.microsoft.com/office/powerpoint/2010/main" val="4197546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554381"/>
            <a:ext cx="10530386"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làm vận dụng làm nhóm theo yêu cầu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4889A03-5573-467B-922C-1E6FCC41A278}"/>
              </a:ext>
            </a:extLst>
          </p:cNvPr>
          <p:cNvSpPr txBox="1"/>
          <p:nvPr/>
        </p:nvSpPr>
        <p:spPr>
          <a:xfrm>
            <a:off x="830807" y="2439669"/>
            <a:ext cx="10530386" cy="1081322"/>
          </a:xfrm>
          <a:prstGeom prst="rect">
            <a:avLst/>
          </a:prstGeom>
          <a:noFill/>
        </p:spPr>
        <p:txBody>
          <a:bodyPr wrap="square">
            <a:spAutoFit/>
          </a:bodyPr>
          <a:lstStyle/>
          <a:p>
            <a:pPr indent="180340" algn="just">
              <a:lnSpc>
                <a:spcPct val="120000"/>
              </a:lnSpc>
              <a:spcBef>
                <a:spcPts val="300"/>
              </a:spcBef>
              <a:spcAft>
                <a:spcPts val="30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Các nhóm thực hiện tạo bài trình chiếu theo chủ đề yêu thích có liên kết đến tài liệu minh hoạ, đánh số trang và thêm nội dung chân trang</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C48C0BAA-9152-44EB-B872-1B75A99E1E00}"/>
              </a:ext>
            </a:extLst>
          </p:cNvPr>
          <p:cNvSpPr/>
          <p:nvPr/>
        </p:nvSpPr>
        <p:spPr>
          <a:xfrm>
            <a:off x="823414" y="461762"/>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a:t>
            </a:r>
            <a:r>
              <a:rPr lang="en-US" sz="3600" b="1">
                <a:solidFill>
                  <a:srgbClr val="C00000"/>
                </a:solidFill>
                <a:latin typeface="Times New Roman" panose="02020603050405020304" pitchFamily="18" charset="0"/>
                <a:cs typeface="Times New Roman" panose="02020603050405020304" pitchFamily="18" charset="0"/>
              </a:rPr>
              <a:t>ĐỘNG 5</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CBF85DB-45E7-49AD-84E7-B6FD030740A6}"/>
              </a:ext>
            </a:extLst>
          </p:cNvPr>
          <p:cNvPicPr>
            <a:picLocks noChangeAspect="1"/>
          </p:cNvPicPr>
          <p:nvPr/>
        </p:nvPicPr>
        <p:blipFill>
          <a:blip r:embed="rId2"/>
          <a:stretch>
            <a:fillRect/>
          </a:stretch>
        </p:blipFill>
        <p:spPr>
          <a:xfrm>
            <a:off x="4205750" y="347561"/>
            <a:ext cx="2314575" cy="1038225"/>
          </a:xfrm>
          <a:prstGeom prst="rect">
            <a:avLst/>
          </a:prstGeom>
        </p:spPr>
      </p:pic>
    </p:spTree>
    <p:extLst>
      <p:ext uri="{BB962C8B-B14F-4D97-AF65-F5344CB8AC3E}">
        <p14:creationId xmlns:p14="http://schemas.microsoft.com/office/powerpoint/2010/main" val="333778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855" y="253460"/>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ĐỘNG 1</a:t>
            </a:r>
          </a:p>
        </p:txBody>
      </p:sp>
      <p:grpSp>
        <p:nvGrpSpPr>
          <p:cNvPr id="15" name="Group 14">
            <a:extLst>
              <a:ext uri="{FF2B5EF4-FFF2-40B4-BE49-F238E27FC236}">
                <a16:creationId xmlns:a16="http://schemas.microsoft.com/office/drawing/2014/main" id="{750592EA-064F-4C69-A702-1571E0382231}"/>
              </a:ext>
            </a:extLst>
          </p:cNvPr>
          <p:cNvGrpSpPr/>
          <p:nvPr/>
        </p:nvGrpSpPr>
        <p:grpSpPr>
          <a:xfrm>
            <a:off x="6500893" y="2887809"/>
            <a:ext cx="4365324" cy="3424998"/>
            <a:chOff x="6500893" y="2887809"/>
            <a:chExt cx="4365324" cy="3424998"/>
          </a:xfrm>
        </p:grpSpPr>
        <p:pic>
          <p:nvPicPr>
            <p:cNvPr id="7" name="Picture 6">
              <a:extLst>
                <a:ext uri="{FF2B5EF4-FFF2-40B4-BE49-F238E27FC236}">
                  <a16:creationId xmlns:a16="http://schemas.microsoft.com/office/drawing/2014/main" id="{591B3EB9-63D1-4ED4-ABA0-C4236A2B11AE}"/>
                </a:ext>
              </a:extLst>
            </p:cNvPr>
            <p:cNvPicPr>
              <a:picLocks noChangeAspect="1"/>
            </p:cNvPicPr>
            <p:nvPr/>
          </p:nvPicPr>
          <p:blipFill>
            <a:blip r:embed="rId2"/>
            <a:stretch>
              <a:fillRect/>
            </a:stretch>
          </p:blipFill>
          <p:spPr>
            <a:xfrm>
              <a:off x="6500893" y="2887809"/>
              <a:ext cx="4365324" cy="2885709"/>
            </a:xfrm>
            <a:prstGeom prst="rect">
              <a:avLst/>
            </a:prstGeom>
          </p:spPr>
        </p:pic>
        <p:sp>
          <p:nvSpPr>
            <p:cNvPr id="9" name="TextBox 8">
              <a:extLst>
                <a:ext uri="{FF2B5EF4-FFF2-40B4-BE49-F238E27FC236}">
                  <a16:creationId xmlns:a16="http://schemas.microsoft.com/office/drawing/2014/main" id="{A745B89C-419B-42E1-B65F-900A644025F9}"/>
                </a:ext>
              </a:extLst>
            </p:cNvPr>
            <p:cNvSpPr txBox="1"/>
            <p:nvPr/>
          </p:nvSpPr>
          <p:spPr>
            <a:xfrm>
              <a:off x="8230546" y="5943475"/>
              <a:ext cx="917239" cy="369332"/>
            </a:xfrm>
            <a:prstGeom prst="rect">
              <a:avLst/>
            </a:prstGeom>
            <a:noFill/>
          </p:spPr>
          <p:txBody>
            <a:bodyPr wrap="none" rtlCol="0">
              <a:spAutoFit/>
            </a:bodyPr>
            <a:lstStyle/>
            <a:p>
              <a:r>
                <a:rPr lang="en-US" dirty="0" err="1"/>
                <a:t>Hình</a:t>
              </a:r>
              <a:r>
                <a:rPr lang="en-US" dirty="0"/>
                <a:t> 1b</a:t>
              </a:r>
              <a:endParaRPr lang="vi-VN" dirty="0"/>
            </a:p>
          </p:txBody>
        </p:sp>
      </p:grpSp>
      <p:pic>
        <p:nvPicPr>
          <p:cNvPr id="6" name="Picture 5">
            <a:extLst>
              <a:ext uri="{FF2B5EF4-FFF2-40B4-BE49-F238E27FC236}">
                <a16:creationId xmlns:a16="http://schemas.microsoft.com/office/drawing/2014/main" id="{BC37C15E-71A5-4363-9C45-6CC605E044ED}"/>
              </a:ext>
            </a:extLst>
          </p:cNvPr>
          <p:cNvPicPr>
            <a:picLocks noChangeAspect="1"/>
          </p:cNvPicPr>
          <p:nvPr/>
        </p:nvPicPr>
        <p:blipFill>
          <a:blip r:embed="rId3"/>
          <a:stretch>
            <a:fillRect/>
          </a:stretch>
        </p:blipFill>
        <p:spPr>
          <a:xfrm>
            <a:off x="1252459" y="1281155"/>
            <a:ext cx="4438650" cy="1247775"/>
          </a:xfrm>
          <a:prstGeom prst="rect">
            <a:avLst/>
          </a:prstGeom>
        </p:spPr>
      </p:pic>
      <p:pic>
        <p:nvPicPr>
          <p:cNvPr id="11" name="Picture 10">
            <a:extLst>
              <a:ext uri="{FF2B5EF4-FFF2-40B4-BE49-F238E27FC236}">
                <a16:creationId xmlns:a16="http://schemas.microsoft.com/office/drawing/2014/main" id="{78672C70-2ADA-49A2-994B-67195F73371F}"/>
              </a:ext>
            </a:extLst>
          </p:cNvPr>
          <p:cNvPicPr>
            <a:picLocks noChangeAspect="1"/>
          </p:cNvPicPr>
          <p:nvPr/>
        </p:nvPicPr>
        <p:blipFill>
          <a:blip r:embed="rId4"/>
          <a:stretch>
            <a:fillRect/>
          </a:stretch>
        </p:blipFill>
        <p:spPr>
          <a:xfrm>
            <a:off x="6341842" y="1281155"/>
            <a:ext cx="4524375" cy="1219200"/>
          </a:xfrm>
          <a:prstGeom prst="rect">
            <a:avLst/>
          </a:prstGeom>
        </p:spPr>
      </p:pic>
      <p:grpSp>
        <p:nvGrpSpPr>
          <p:cNvPr id="14" name="Group 13">
            <a:extLst>
              <a:ext uri="{FF2B5EF4-FFF2-40B4-BE49-F238E27FC236}">
                <a16:creationId xmlns:a16="http://schemas.microsoft.com/office/drawing/2014/main" id="{468537DE-4FE4-4ADF-8E16-8336CFA64944}"/>
              </a:ext>
            </a:extLst>
          </p:cNvPr>
          <p:cNvGrpSpPr/>
          <p:nvPr/>
        </p:nvGrpSpPr>
        <p:grpSpPr>
          <a:xfrm>
            <a:off x="1019175" y="2858868"/>
            <a:ext cx="5076825" cy="3485968"/>
            <a:chOff x="1019175" y="2858868"/>
            <a:chExt cx="5076825" cy="3485968"/>
          </a:xfrm>
        </p:grpSpPr>
        <p:sp>
          <p:nvSpPr>
            <p:cNvPr id="8" name="TextBox 7">
              <a:extLst>
                <a:ext uri="{FF2B5EF4-FFF2-40B4-BE49-F238E27FC236}">
                  <a16:creationId xmlns:a16="http://schemas.microsoft.com/office/drawing/2014/main" id="{3BB2E0AA-07D6-409A-A069-6EC1B7587B88}"/>
                </a:ext>
              </a:extLst>
            </p:cNvPr>
            <p:cNvSpPr txBox="1"/>
            <p:nvPr/>
          </p:nvSpPr>
          <p:spPr>
            <a:xfrm>
              <a:off x="2713219" y="5975504"/>
              <a:ext cx="906017" cy="369332"/>
            </a:xfrm>
            <a:prstGeom prst="rect">
              <a:avLst/>
            </a:prstGeom>
            <a:noFill/>
          </p:spPr>
          <p:txBody>
            <a:bodyPr wrap="none" rtlCol="0">
              <a:spAutoFit/>
            </a:bodyPr>
            <a:lstStyle/>
            <a:p>
              <a:r>
                <a:rPr lang="en-US" dirty="0" err="1"/>
                <a:t>Hình</a:t>
              </a:r>
              <a:r>
                <a:rPr lang="en-US" dirty="0"/>
                <a:t> 1a</a:t>
              </a:r>
              <a:endParaRPr lang="vi-VN" dirty="0"/>
            </a:p>
          </p:txBody>
        </p:sp>
        <p:pic>
          <p:nvPicPr>
            <p:cNvPr id="13" name="Picture 12">
              <a:extLst>
                <a:ext uri="{FF2B5EF4-FFF2-40B4-BE49-F238E27FC236}">
                  <a16:creationId xmlns:a16="http://schemas.microsoft.com/office/drawing/2014/main" id="{7A788405-33EB-49B1-9E69-2BA2187FCB39}"/>
                </a:ext>
              </a:extLst>
            </p:cNvPr>
            <p:cNvPicPr>
              <a:picLocks noChangeAspect="1"/>
            </p:cNvPicPr>
            <p:nvPr/>
          </p:nvPicPr>
          <p:blipFill>
            <a:blip r:embed="rId5"/>
            <a:stretch>
              <a:fillRect/>
            </a:stretch>
          </p:blipFill>
          <p:spPr>
            <a:xfrm>
              <a:off x="1019175" y="2858868"/>
              <a:ext cx="5076825" cy="2914650"/>
            </a:xfrm>
            <a:prstGeom prst="rect">
              <a:avLst/>
            </a:prstGeom>
            <a:effectLst>
              <a:innerShdw blurRad="63500" dist="50800" dir="16200000">
                <a:prstClr val="black">
                  <a:alpha val="50000"/>
                </a:prstClr>
              </a:innerShdw>
            </a:effectLst>
          </p:spPr>
        </p:pic>
      </p:grpSp>
    </p:spTree>
    <p:extLst>
      <p:ext uri="{BB962C8B-B14F-4D97-AF65-F5344CB8AC3E}">
        <p14:creationId xmlns:p14="http://schemas.microsoft.com/office/powerpoint/2010/main" val="195733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855" y="253460"/>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ĐỘNG 1</a:t>
            </a:r>
          </a:p>
        </p:txBody>
      </p:sp>
      <p:grpSp>
        <p:nvGrpSpPr>
          <p:cNvPr id="18" name="Group 17">
            <a:extLst>
              <a:ext uri="{FF2B5EF4-FFF2-40B4-BE49-F238E27FC236}">
                <a16:creationId xmlns:a16="http://schemas.microsoft.com/office/drawing/2014/main" id="{F8847A25-BE24-4681-95E7-9ABF473D193F}"/>
              </a:ext>
            </a:extLst>
          </p:cNvPr>
          <p:cNvGrpSpPr/>
          <p:nvPr/>
        </p:nvGrpSpPr>
        <p:grpSpPr>
          <a:xfrm>
            <a:off x="6500893" y="2887809"/>
            <a:ext cx="4365324" cy="3424998"/>
            <a:chOff x="6500893" y="2887809"/>
            <a:chExt cx="4365324" cy="3424998"/>
          </a:xfrm>
        </p:grpSpPr>
        <p:pic>
          <p:nvPicPr>
            <p:cNvPr id="7" name="Picture 6">
              <a:extLst>
                <a:ext uri="{FF2B5EF4-FFF2-40B4-BE49-F238E27FC236}">
                  <a16:creationId xmlns:a16="http://schemas.microsoft.com/office/drawing/2014/main" id="{591B3EB9-63D1-4ED4-ABA0-C4236A2B11AE}"/>
                </a:ext>
              </a:extLst>
            </p:cNvPr>
            <p:cNvPicPr>
              <a:picLocks noChangeAspect="1"/>
            </p:cNvPicPr>
            <p:nvPr/>
          </p:nvPicPr>
          <p:blipFill>
            <a:blip r:embed="rId2"/>
            <a:stretch>
              <a:fillRect/>
            </a:stretch>
          </p:blipFill>
          <p:spPr>
            <a:xfrm>
              <a:off x="6500893" y="2887809"/>
              <a:ext cx="4365324" cy="2885709"/>
            </a:xfrm>
            <a:prstGeom prst="rect">
              <a:avLst/>
            </a:prstGeom>
          </p:spPr>
        </p:pic>
        <p:sp>
          <p:nvSpPr>
            <p:cNvPr id="9" name="TextBox 8">
              <a:extLst>
                <a:ext uri="{FF2B5EF4-FFF2-40B4-BE49-F238E27FC236}">
                  <a16:creationId xmlns:a16="http://schemas.microsoft.com/office/drawing/2014/main" id="{A745B89C-419B-42E1-B65F-900A644025F9}"/>
                </a:ext>
              </a:extLst>
            </p:cNvPr>
            <p:cNvSpPr txBox="1"/>
            <p:nvPr/>
          </p:nvSpPr>
          <p:spPr>
            <a:xfrm>
              <a:off x="8230546" y="5943475"/>
              <a:ext cx="917239" cy="369332"/>
            </a:xfrm>
            <a:prstGeom prst="rect">
              <a:avLst/>
            </a:prstGeom>
            <a:noFill/>
          </p:spPr>
          <p:txBody>
            <a:bodyPr wrap="none" rtlCol="0">
              <a:spAutoFit/>
            </a:bodyPr>
            <a:lstStyle/>
            <a:p>
              <a:r>
                <a:rPr lang="en-US" dirty="0" err="1"/>
                <a:t>Hình</a:t>
              </a:r>
              <a:r>
                <a:rPr lang="en-US" dirty="0"/>
                <a:t> 1b</a:t>
              </a:r>
              <a:endParaRPr lang="vi-VN" dirty="0"/>
            </a:p>
          </p:txBody>
        </p:sp>
      </p:grpSp>
      <p:grpSp>
        <p:nvGrpSpPr>
          <p:cNvPr id="17" name="Group 16">
            <a:extLst>
              <a:ext uri="{FF2B5EF4-FFF2-40B4-BE49-F238E27FC236}">
                <a16:creationId xmlns:a16="http://schemas.microsoft.com/office/drawing/2014/main" id="{D006C594-1555-4DC6-9E25-DAE99AB284A1}"/>
              </a:ext>
            </a:extLst>
          </p:cNvPr>
          <p:cNvGrpSpPr/>
          <p:nvPr/>
        </p:nvGrpSpPr>
        <p:grpSpPr>
          <a:xfrm>
            <a:off x="1019175" y="2858868"/>
            <a:ext cx="5076825" cy="3485968"/>
            <a:chOff x="1019175" y="2858868"/>
            <a:chExt cx="5076825" cy="3485968"/>
          </a:xfrm>
        </p:grpSpPr>
        <p:sp>
          <p:nvSpPr>
            <p:cNvPr id="8" name="TextBox 7">
              <a:extLst>
                <a:ext uri="{FF2B5EF4-FFF2-40B4-BE49-F238E27FC236}">
                  <a16:creationId xmlns:a16="http://schemas.microsoft.com/office/drawing/2014/main" id="{3BB2E0AA-07D6-409A-A069-6EC1B7587B88}"/>
                </a:ext>
              </a:extLst>
            </p:cNvPr>
            <p:cNvSpPr txBox="1"/>
            <p:nvPr/>
          </p:nvSpPr>
          <p:spPr>
            <a:xfrm>
              <a:off x="2713219" y="5975504"/>
              <a:ext cx="906017" cy="369332"/>
            </a:xfrm>
            <a:prstGeom prst="rect">
              <a:avLst/>
            </a:prstGeom>
            <a:noFill/>
          </p:spPr>
          <p:txBody>
            <a:bodyPr wrap="none" rtlCol="0">
              <a:spAutoFit/>
            </a:bodyPr>
            <a:lstStyle/>
            <a:p>
              <a:r>
                <a:rPr lang="en-US" dirty="0" err="1"/>
                <a:t>Hình</a:t>
              </a:r>
              <a:r>
                <a:rPr lang="en-US" dirty="0"/>
                <a:t> 1a</a:t>
              </a:r>
              <a:endParaRPr lang="vi-VN" dirty="0"/>
            </a:p>
          </p:txBody>
        </p:sp>
        <p:pic>
          <p:nvPicPr>
            <p:cNvPr id="13" name="Picture 12">
              <a:extLst>
                <a:ext uri="{FF2B5EF4-FFF2-40B4-BE49-F238E27FC236}">
                  <a16:creationId xmlns:a16="http://schemas.microsoft.com/office/drawing/2014/main" id="{7A788405-33EB-49B1-9E69-2BA2187FCB39}"/>
                </a:ext>
              </a:extLst>
            </p:cNvPr>
            <p:cNvPicPr>
              <a:picLocks noChangeAspect="1"/>
            </p:cNvPicPr>
            <p:nvPr/>
          </p:nvPicPr>
          <p:blipFill>
            <a:blip r:embed="rId3"/>
            <a:stretch>
              <a:fillRect/>
            </a:stretch>
          </p:blipFill>
          <p:spPr>
            <a:xfrm>
              <a:off x="1019175" y="2858868"/>
              <a:ext cx="5076825" cy="2914650"/>
            </a:xfrm>
            <a:prstGeom prst="rect">
              <a:avLst/>
            </a:prstGeom>
            <a:effectLst>
              <a:innerShdw blurRad="63500" dist="50800" dir="16200000">
                <a:prstClr val="black">
                  <a:alpha val="50000"/>
                </a:prstClr>
              </a:innerShdw>
            </a:effectLst>
          </p:spPr>
        </p:pic>
      </p:grpSp>
      <p:pic>
        <p:nvPicPr>
          <p:cNvPr id="14" name="Picture 13">
            <a:extLst>
              <a:ext uri="{FF2B5EF4-FFF2-40B4-BE49-F238E27FC236}">
                <a16:creationId xmlns:a16="http://schemas.microsoft.com/office/drawing/2014/main" id="{213A5F85-9515-406F-AAC9-6155433D5D94}"/>
              </a:ext>
            </a:extLst>
          </p:cNvPr>
          <p:cNvPicPr>
            <a:picLocks noChangeAspect="1"/>
          </p:cNvPicPr>
          <p:nvPr/>
        </p:nvPicPr>
        <p:blipFill>
          <a:blip r:embed="rId4"/>
          <a:stretch>
            <a:fillRect/>
          </a:stretch>
        </p:blipFill>
        <p:spPr>
          <a:xfrm>
            <a:off x="764056" y="1128182"/>
            <a:ext cx="5587062" cy="1423684"/>
          </a:xfrm>
          <a:prstGeom prst="rect">
            <a:avLst/>
          </a:prstGeom>
        </p:spPr>
      </p:pic>
      <p:pic>
        <p:nvPicPr>
          <p:cNvPr id="16" name="Picture 15">
            <a:extLst>
              <a:ext uri="{FF2B5EF4-FFF2-40B4-BE49-F238E27FC236}">
                <a16:creationId xmlns:a16="http://schemas.microsoft.com/office/drawing/2014/main" id="{60867BAC-B921-462F-9DD5-ABE08D606083}"/>
              </a:ext>
            </a:extLst>
          </p:cNvPr>
          <p:cNvPicPr>
            <a:picLocks noChangeAspect="1"/>
          </p:cNvPicPr>
          <p:nvPr/>
        </p:nvPicPr>
        <p:blipFill>
          <a:blip r:embed="rId5"/>
          <a:stretch>
            <a:fillRect/>
          </a:stretch>
        </p:blipFill>
        <p:spPr>
          <a:xfrm>
            <a:off x="6558019" y="1155916"/>
            <a:ext cx="4703347" cy="1521646"/>
          </a:xfrm>
          <a:prstGeom prst="rect">
            <a:avLst/>
          </a:prstGeom>
        </p:spPr>
      </p:pic>
    </p:spTree>
    <p:extLst>
      <p:ext uri="{BB962C8B-B14F-4D97-AF65-F5344CB8AC3E}">
        <p14:creationId xmlns:p14="http://schemas.microsoft.com/office/powerpoint/2010/main" val="391626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191A5-A3E1-4B5E-8AE2-89685232F4F5}"/>
              </a:ext>
            </a:extLst>
          </p:cNvPr>
          <p:cNvSpPr>
            <a:spLocks noGrp="1"/>
          </p:cNvSpPr>
          <p:nvPr>
            <p:ph idx="1"/>
          </p:nvPr>
        </p:nvSpPr>
        <p:spPr>
          <a:xfrm>
            <a:off x="838200" y="1828800"/>
            <a:ext cx="10515600" cy="3702570"/>
          </a:xfrm>
        </p:spPr>
        <p:txBody>
          <a:bodyPr>
            <a:normAutofit/>
          </a:bodyPr>
          <a:lstStyle/>
          <a:p>
            <a:pPr algn="just"/>
            <a:r>
              <a:rPr lang="en-US" sz="3600">
                <a:effectLst/>
                <a:latin typeface="Times New Roman" panose="02020603050405020304" pitchFamily="18" charset="0"/>
                <a:ea typeface="Arial" panose="020B0604020202020204" pitchFamily="34" charset="0"/>
                <a:cs typeface="Times New Roman" panose="02020603050405020304" pitchFamily="18" charset="0"/>
              </a:rPr>
              <a:t>Để có trang chiếu đẹp, sinh động, hấp dẫn thì các em trình bày trang chiếu có cỡ chữ tiêu đề phải lớn hơn cỡ chữ phần nội dung, cỡ chữ và màu chữ của các mục phân cấp phải thống nhất, màu chữ và màu nền phải hợp lí. Đó là bài học hôm nay “</a:t>
            </a:r>
            <a:r>
              <a:rPr lang="en-US" sz="3600">
                <a:solidFill>
                  <a:srgbClr val="3333CC"/>
                </a:solidFill>
                <a:effectLst/>
                <a:latin typeface="Times New Roman" panose="02020603050405020304" pitchFamily="18" charset="0"/>
                <a:ea typeface="Arial" panose="020B0604020202020204" pitchFamily="34" charset="0"/>
                <a:cs typeface="Times New Roman" panose="02020603050405020304" pitchFamily="18" charset="0"/>
              </a:rPr>
              <a:t>Bài 10A. TRÌNH BÀY TRANG CHIẾU</a:t>
            </a:r>
            <a:r>
              <a:rPr lang="en-US" sz="3600">
                <a:effectLst/>
                <a:latin typeface="Times New Roman" panose="02020603050405020304" pitchFamily="18" charset="0"/>
                <a:ea typeface="Arial" panose="020B0604020202020204" pitchFamily="34" charset="0"/>
                <a:cs typeface="Times New Roman" panose="02020603050405020304" pitchFamily="18" charset="0"/>
              </a:rPr>
              <a:t>”.</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just">
              <a:buNone/>
            </a:pPr>
            <a:endParaRPr lang="vi-VN" sz="3600"/>
          </a:p>
        </p:txBody>
      </p:sp>
      <p:sp>
        <p:nvSpPr>
          <p:cNvPr id="4" name="Rectangle 3">
            <a:extLst>
              <a:ext uri="{FF2B5EF4-FFF2-40B4-BE49-F238E27FC236}">
                <a16:creationId xmlns:a16="http://schemas.microsoft.com/office/drawing/2014/main" id="{10D03F87-9C23-41CC-A4B0-EA088E2C7CA6}"/>
              </a:ext>
            </a:extLst>
          </p:cNvPr>
          <p:cNvSpPr/>
          <p:nvPr/>
        </p:nvSpPr>
        <p:spPr>
          <a:xfrm>
            <a:off x="4295855" y="253460"/>
            <a:ext cx="3382336"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HOẠT </a:t>
            </a:r>
            <a:r>
              <a:rPr lang="en-US" sz="3600" b="1">
                <a:solidFill>
                  <a:srgbClr val="C00000"/>
                </a:solidFill>
                <a:latin typeface="Times New Roman" panose="02020603050405020304" pitchFamily="18" charset="0"/>
                <a:cs typeface="Times New Roman" panose="02020603050405020304" pitchFamily="18" charset="0"/>
              </a:rPr>
              <a:t>ĐỘNG 2</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98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922288" y="2318070"/>
            <a:ext cx="10305345" cy="2034660"/>
          </a:xfrm>
          <a:prstGeom prst="rect">
            <a:avLst/>
          </a:prstGeom>
        </p:spPr>
        <p:txBody>
          <a:bodyPr wrap="square">
            <a:spAutoFit/>
          </a:bodyPr>
          <a:lstStyle/>
          <a:p>
            <a:pPr algn="just">
              <a:lnSpc>
                <a:spcPct val="115000"/>
              </a:lnSpc>
              <a:spcBef>
                <a:spcPts val="600"/>
              </a:spcBef>
              <a:spcAft>
                <a:spcPts val="600"/>
              </a:spcAft>
            </a:pPr>
            <a:r>
              <a:rPr lang="en-US" sz="2800">
                <a:effectLst/>
                <a:latin typeface="Times New Roman" panose="02020603050405020304" pitchFamily="18" charset="0"/>
                <a:ea typeface="Arial" panose="020B0604020202020204" pitchFamily="34" charset="0"/>
              </a:rPr>
              <a:t>Trang chiếu có cỡ chữ tiêu đề phải lớn hơn cỡ chữ phần nội dung. Vậy cỡ chữ tiêu đề, cỡ chữ phần nội dung bao nhiêu mới hợp lí? Cỡ chữ giữa các mục phân cấp như thế nào? Màu chữ và màu nền như thế nào mới hài hoà, đẹp mắt. Các em sẽ được khám phá nội dung sau đây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09FD85F-1990-4754-84D0-3E5BA19A48E8}"/>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177205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31116" y="2345739"/>
            <a:ext cx="10551545" cy="3131627"/>
          </a:xfrm>
          <a:prstGeom prst="rect">
            <a:avLst/>
          </a:prstGeom>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Trên trang chiếu, cỡ chữ tối thiểu là bao nhiêu?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Theo em thì cỡ chữ tiêu đề của bài trình chiếu, cỡ chữ tiêu đề của trang nội dung, cỡ chữ nội dung  của trang chiếu bao nhiêu là phù hợp?</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giải thích tại sao việc sử dụng cỡ chữ trên trang chiếu ở Hình 1a là chưa hợp lí?</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4</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thực hành minh hoạ khắc phục những điểm chưa hợp lí trong trang chiếu 1 (Hình 1a) của tệp CoChuMauSac.pptx</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Sử dụng cỡ chữ trong trang chiếu</a:t>
            </a:r>
            <a:endParaRPr lang="vi-VN" sz="2400"/>
          </a:p>
        </p:txBody>
      </p:sp>
      <p:pic>
        <p:nvPicPr>
          <p:cNvPr id="8" name="Picture 7">
            <a:extLst>
              <a:ext uri="{FF2B5EF4-FFF2-40B4-BE49-F238E27FC236}">
                <a16:creationId xmlns:a16="http://schemas.microsoft.com/office/drawing/2014/main" id="{651EF8A0-3082-423E-8E06-5C05DF205AF0}"/>
              </a:ext>
            </a:extLst>
          </p:cNvPr>
          <p:cNvPicPr>
            <a:picLocks noChangeAspect="1"/>
          </p:cNvPicPr>
          <p:nvPr/>
        </p:nvPicPr>
        <p:blipFill rotWithShape="1">
          <a:blip r:embed="rId2"/>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38530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Sử dụng cỡ chữ, màu sắc hài hoà,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31117" y="2175261"/>
            <a:ext cx="5829644" cy="4350422"/>
          </a:xfrm>
          <a:prstGeom prst="rect">
            <a:avLst/>
          </a:prstGeom>
        </p:spPr>
        <p:txBody>
          <a:bodyPr wrap="square">
            <a:spAutoFit/>
          </a:bodyPr>
          <a:lstStyle/>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1</a:t>
            </a:r>
            <a:r>
              <a:rPr lang="en-US" sz="2200">
                <a:effectLst/>
                <a:latin typeface="Times New Roman" panose="02020603050405020304" pitchFamily="18" charset="0"/>
                <a:ea typeface="Arial" panose="020B0604020202020204" pitchFamily="34" charset="0"/>
                <a:cs typeface="Times New Roman" panose="02020603050405020304" pitchFamily="18" charset="0"/>
              </a:rPr>
              <a:t>: Trên trang chiếu, cỡ chữ tối thiểu là bao nhiêu?</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200">
                <a:effectLst/>
                <a:latin typeface="Times New Roman" panose="02020603050405020304" pitchFamily="18" charset="0"/>
                <a:ea typeface="Arial" panose="020B0604020202020204" pitchFamily="34" charset="0"/>
                <a:cs typeface="Times New Roman" panose="02020603050405020304" pitchFamily="18" charset="0"/>
              </a:rPr>
              <a:t>: Theo em thì cỡ chữ tiêu đề của bài trình chiếu, cỡ chữ tiêu đề của trang nội dung, cỡ chữ nội dung  của trang chiếu bao nhiêu là phù hợp?</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3</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giải thích tại sao việc sử dụng cỡ chữ trên trang chiếu ở Hình 1a là chưa hợp lí?</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a:p>
            <a:pPr indent="180340" algn="just">
              <a:lnSpc>
                <a:spcPct val="120000"/>
              </a:lnSpc>
              <a:spcBef>
                <a:spcPts val="300"/>
              </a:spcBef>
              <a:spcAft>
                <a:spcPts val="300"/>
              </a:spcAft>
            </a:pPr>
            <a:r>
              <a:rPr lang="en-US" sz="2200" b="1">
                <a:effectLst/>
                <a:latin typeface="Times New Roman" panose="02020603050405020304" pitchFamily="18" charset="0"/>
                <a:ea typeface="Arial" panose="020B0604020202020204" pitchFamily="34" charset="0"/>
                <a:cs typeface="Times New Roman" panose="02020603050405020304" pitchFamily="18" charset="0"/>
              </a:rPr>
              <a:t>Câu 4</a:t>
            </a:r>
            <a:r>
              <a:rPr lang="en-US" sz="2200">
                <a:effectLst/>
                <a:latin typeface="Times New Roman" panose="02020603050405020304" pitchFamily="18" charset="0"/>
                <a:ea typeface="Arial" panose="020B0604020202020204" pitchFamily="34" charset="0"/>
                <a:cs typeface="Times New Roman" panose="02020603050405020304" pitchFamily="18" charset="0"/>
              </a:rPr>
              <a:t>: Em hãy thực hành minh hoạ khắc phục những điểm chưa hợp lí trong trang chiếu 1 (Hình 1a) của tệp CoChuMauSac.pptx</a:t>
            </a:r>
            <a:endParaRPr lang="vi-VN" sz="2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FD36365-E633-4486-8EBA-38118A32A8FF}"/>
              </a:ext>
            </a:extLst>
          </p:cNvPr>
          <p:cNvPicPr>
            <a:picLocks noChangeAspect="1"/>
          </p:cNvPicPr>
          <p:nvPr/>
        </p:nvPicPr>
        <p:blipFill>
          <a:blip r:embed="rId2"/>
          <a:stretch>
            <a:fillRect/>
          </a:stretch>
        </p:blipFill>
        <p:spPr>
          <a:xfrm>
            <a:off x="6460761" y="2048658"/>
            <a:ext cx="4943860" cy="3824402"/>
          </a:xfrm>
          <a:prstGeom prst="rect">
            <a:avLst/>
          </a:prstGeom>
        </p:spPr>
      </p:pic>
      <p:sp>
        <p:nvSpPr>
          <p:cNvPr id="2" name="TextBox 1">
            <a:extLst>
              <a:ext uri="{FF2B5EF4-FFF2-40B4-BE49-F238E27FC236}">
                <a16:creationId xmlns:a16="http://schemas.microsoft.com/office/drawing/2014/main" id="{3FB0B198-9182-4B86-A6DB-26EEA2F5807A}"/>
              </a:ext>
            </a:extLst>
          </p:cNvPr>
          <p:cNvSpPr txBox="1"/>
          <p:nvPr/>
        </p:nvSpPr>
        <p:spPr>
          <a:xfrm>
            <a:off x="1319133" y="1790871"/>
            <a:ext cx="5141628" cy="461665"/>
          </a:xfrm>
          <a:prstGeom prst="rect">
            <a:avLst/>
          </a:prstGeom>
          <a:noFill/>
        </p:spPr>
        <p:txBody>
          <a:bodyPr wrap="square" rtlCol="0">
            <a:spAutoFit/>
          </a:bodyPr>
          <a:lstStyle/>
          <a:p>
            <a:r>
              <a:rPr lang="en-US" sz="2400" b="1">
                <a:effectLst/>
                <a:latin typeface="Times New Roman" panose="02020603050405020304" pitchFamily="18" charset="0"/>
                <a:ea typeface="Arial" panose="020B0604020202020204" pitchFamily="34" charset="0"/>
              </a:rPr>
              <a:t>a) Sử dụng cỡ chữ trong trang chiếu</a:t>
            </a:r>
            <a:endParaRPr lang="vi-VN" sz="2400"/>
          </a:p>
        </p:txBody>
      </p:sp>
      <p:pic>
        <p:nvPicPr>
          <p:cNvPr id="8" name="Picture 7">
            <a:extLst>
              <a:ext uri="{FF2B5EF4-FFF2-40B4-BE49-F238E27FC236}">
                <a16:creationId xmlns:a16="http://schemas.microsoft.com/office/drawing/2014/main" id="{6FB7BE20-DC9B-43D9-AA74-F7CEBC6CDBD2}"/>
              </a:ext>
            </a:extLst>
          </p:cNvPr>
          <p:cNvPicPr>
            <a:picLocks noChangeAspect="1"/>
          </p:cNvPicPr>
          <p:nvPr/>
        </p:nvPicPr>
        <p:blipFill rotWithShape="1">
          <a:blip r:embed="rId3"/>
          <a:srcRect l="5840" t="18000" r="7760" b="15092"/>
          <a:stretch/>
        </p:blipFill>
        <p:spPr>
          <a:xfrm>
            <a:off x="4358640" y="241760"/>
            <a:ext cx="2301240" cy="784126"/>
          </a:xfrm>
          <a:prstGeom prst="rect">
            <a:avLst/>
          </a:prstGeom>
        </p:spPr>
      </p:pic>
    </p:spTree>
    <p:extLst>
      <p:ext uri="{BB962C8B-B14F-4D97-AF65-F5344CB8AC3E}">
        <p14:creationId xmlns:p14="http://schemas.microsoft.com/office/powerpoint/2010/main" val="318723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3088</Words>
  <Application>Microsoft Macintosh PowerPoint</Application>
  <PresentationFormat>Widescreen</PresentationFormat>
  <Paragraphs>169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GV.Ngô Thị Minh Phương</cp:lastModifiedBy>
  <cp:revision>178</cp:revision>
  <dcterms:created xsi:type="dcterms:W3CDTF">2022-01-27T15:18:21Z</dcterms:created>
  <dcterms:modified xsi:type="dcterms:W3CDTF">2025-02-21T13:34:31Z</dcterms:modified>
</cp:coreProperties>
</file>