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6"/>
  </p:notesMasterIdLst>
  <p:sldIdLst>
    <p:sldId id="257" r:id="rId4"/>
    <p:sldId id="274" r:id="rId5"/>
    <p:sldId id="256" r:id="rId6"/>
    <p:sldId id="275" r:id="rId7"/>
    <p:sldId id="259" r:id="rId8"/>
    <p:sldId id="277" r:id="rId9"/>
    <p:sldId id="276" r:id="rId10"/>
    <p:sldId id="278" r:id="rId11"/>
    <p:sldId id="279" r:id="rId12"/>
    <p:sldId id="280" r:id="rId13"/>
    <p:sldId id="281" r:id="rId14"/>
    <p:sldId id="282" r:id="rId15"/>
    <p:sldId id="283" r:id="rId16"/>
    <p:sldId id="284" r:id="rId17"/>
    <p:sldId id="285" r:id="rId18"/>
    <p:sldId id="287" r:id="rId19"/>
    <p:sldId id="288" r:id="rId20"/>
    <p:sldId id="289" r:id="rId21"/>
    <p:sldId id="290" r:id="rId22"/>
    <p:sldId id="291" r:id="rId23"/>
    <p:sldId id="292" r:id="rId24"/>
    <p:sldId id="27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CCFF"/>
    <a:srgbClr val="FF6600"/>
    <a:srgbClr val="FFCCCC"/>
    <a:srgbClr val="FFCC99"/>
    <a:srgbClr val="CC006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7" d="100"/>
          <a:sy n="87" d="100"/>
        </p:scale>
        <p:origin x="102" y="6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51575D-D811-434E-A1C8-6324EBFEF5EE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9FD80-5DBA-4F89-81C8-F7184A3E8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472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C7122-907E-4653-96C9-163F13834A7E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874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96701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BEC0D-445A-4621-9B43-2117A7C978E8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ABC7A-7E76-41A8-A5DE-6D5BF08A7E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495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BEC0D-445A-4621-9B43-2117A7C978E8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ABC7A-7E76-41A8-A5DE-6D5BF08A7E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318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BEC0D-445A-4621-9B43-2117A7C978E8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ABC7A-7E76-41A8-A5DE-6D5BF08A7E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0257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/>
            <a:fld id="{35487E45-40A2-4B90-9CE3-0FD76F1796A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C32C9BE2-722E-43F4-9CD8-9938A6690E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247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/>
            <a:fld id="{35487E45-40A2-4B90-9CE3-0FD76F1796A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C32C9BE2-722E-43F4-9CD8-9938A6690E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7323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/>
            <a:fld id="{35487E45-40A2-4B90-9CE3-0FD76F1796A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C32C9BE2-722E-43F4-9CD8-9938A6690E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1225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/>
            <a:fld id="{35487E45-40A2-4B90-9CE3-0FD76F1796A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C32C9BE2-722E-43F4-9CD8-9938A6690E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9895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/>
            <a:fld id="{35487E45-40A2-4B90-9CE3-0FD76F1796A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C32C9BE2-722E-43F4-9CD8-9938A6690E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1325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/>
            <a:fld id="{35487E45-40A2-4B90-9CE3-0FD76F1796A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C32C9BE2-722E-43F4-9CD8-9938A6690E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4380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/>
            <a:fld id="{35487E45-40A2-4B90-9CE3-0FD76F1796A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C32C9BE2-722E-43F4-9CD8-9938A6690E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4224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/>
            <a:fld id="{35487E45-40A2-4B90-9CE3-0FD76F1796A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C32C9BE2-722E-43F4-9CD8-9938A6690E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23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BEC0D-445A-4621-9B43-2117A7C978E8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ABC7A-7E76-41A8-A5DE-6D5BF08A7E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0103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/>
            <a:fld id="{35487E45-40A2-4B90-9CE3-0FD76F1796A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C32C9BE2-722E-43F4-9CD8-9938A6690E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6694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/>
            <a:fld id="{35487E45-40A2-4B90-9CE3-0FD76F1796A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C32C9BE2-722E-43F4-9CD8-9938A6690E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3972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/>
            <a:fld id="{35487E45-40A2-4B90-9CE3-0FD76F1796A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C32C9BE2-722E-43F4-9CD8-9938A6690E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5325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87E45-40A2-4B90-9CE3-0FD76F1796A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C9BE2-722E-43F4-9CD8-9938A6690E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4842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87E45-40A2-4B90-9CE3-0FD76F1796A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C9BE2-722E-43F4-9CD8-9938A6690E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586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87E45-40A2-4B90-9CE3-0FD76F1796A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C9BE2-722E-43F4-9CD8-9938A6690E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6786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87E45-40A2-4B90-9CE3-0FD76F1796A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C9BE2-722E-43F4-9CD8-9938A6690E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4680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87E45-40A2-4B90-9CE3-0FD76F1796A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C9BE2-722E-43F4-9CD8-9938A6690E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9493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87E45-40A2-4B90-9CE3-0FD76F1796A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C9BE2-722E-43F4-9CD8-9938A6690E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9574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87E45-40A2-4B90-9CE3-0FD76F1796A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C9BE2-722E-43F4-9CD8-9938A6690E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569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BEC0D-445A-4621-9B43-2117A7C978E8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ABC7A-7E76-41A8-A5DE-6D5BF08A7E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7716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87E45-40A2-4B90-9CE3-0FD76F1796A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C9BE2-722E-43F4-9CD8-9938A6690E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0458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87E45-40A2-4B90-9CE3-0FD76F1796A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C9BE2-722E-43F4-9CD8-9938A6690E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6460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87E45-40A2-4B90-9CE3-0FD76F1796A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C9BE2-722E-43F4-9CD8-9938A6690E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877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87E45-40A2-4B90-9CE3-0FD76F1796A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C9BE2-722E-43F4-9CD8-9938A6690E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409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BEC0D-445A-4621-9B43-2117A7C978E8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ABC7A-7E76-41A8-A5DE-6D5BF08A7E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983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BEC0D-445A-4621-9B43-2117A7C978E8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ABC7A-7E76-41A8-A5DE-6D5BF08A7E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324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BEC0D-445A-4621-9B43-2117A7C978E8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ABC7A-7E76-41A8-A5DE-6D5BF08A7E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508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BEC0D-445A-4621-9B43-2117A7C978E8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ABC7A-7E76-41A8-A5DE-6D5BF08A7E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BEC0D-445A-4621-9B43-2117A7C978E8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ABC7A-7E76-41A8-A5DE-6D5BF08A7E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932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BEC0D-445A-4621-9B43-2117A7C978E8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ABC7A-7E76-41A8-A5DE-6D5BF08A7E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741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FCCFF">
                <a:alpha val="0"/>
              </a:srgbClr>
            </a:gs>
            <a:gs pos="0">
              <a:srgbClr val="FFCC99"/>
            </a:gs>
            <a:gs pos="0">
              <a:schemeClr val="bg1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DBEC0D-445A-4621-9B43-2117A7C978E8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5ABC7A-7E76-41A8-A5DE-6D5BF08A7E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162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FCCFF">
                <a:alpha val="0"/>
              </a:srgbClr>
            </a:gs>
            <a:gs pos="0">
              <a:srgbClr val="FFCC99"/>
            </a:gs>
            <a:gs pos="0">
              <a:schemeClr val="bg1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/>
            <a:fld id="{35487E45-40A2-4B90-9CE3-0FD76F1796A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/>
            <a:fld id="{C32C9BE2-722E-43F4-9CD8-9938A6690E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858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FCCFF">
                <a:alpha val="0"/>
              </a:srgbClr>
            </a:gs>
            <a:gs pos="0">
              <a:srgbClr val="FFCC99"/>
            </a:gs>
            <a:gs pos="0">
              <a:schemeClr val="bg1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487E45-40A2-4B90-9CE3-0FD76F1796A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2C9BE2-722E-43F4-9CD8-9938A6690E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648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physics.weber.edu/schroeder/md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traffic-simulation.de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4.xml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sv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projects/886339759/" TargetMode="External"/><Relationship Id="rId2" Type="http://schemas.openxmlformats.org/officeDocument/2006/relationships/hyperlink" Target="https://trycolors.com/mixer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phet.colorado.edu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Sách giáo khoa Chân trời sáng tạo - Bộ sách của Nhà xuất bản Giáo dục Việt  Nam"/>
          <p:cNvSpPr>
            <a:spLocks noChangeAspect="1" noChangeArrowheads="1"/>
          </p:cNvSpPr>
          <p:nvPr/>
        </p:nvSpPr>
        <p:spPr bwMode="auto">
          <a:xfrm>
            <a:off x="155575" y="-15482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46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AutoShape 6" descr="Sách giáo khoa Chân trời sáng tạo - Bộ sách của Nhà xuất bản Giáo dục Việt  N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46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66925" y="119436"/>
            <a:ext cx="838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/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LONG BÌNH TÂN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099914" y="1081682"/>
            <a:ext cx="6517341" cy="4184439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>
                <a:gd name="adj" fmla="val 10800000"/>
              </a:avLst>
            </a:prstTxWarp>
            <a:spAutoFit/>
          </a:bodyPr>
          <a:lstStyle/>
          <a:p>
            <a:pPr algn="ctr" defTabSz="914446"/>
            <a:r>
              <a:rPr lang="en-US" sz="5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2D06BA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CHỦ ĐỀ 4. ỨNG DỤNG TIN HỌC</a:t>
            </a:r>
            <a:endParaRPr lang="en-US" sz="5400" b="1" dirty="0">
              <a:ln w="10160">
                <a:solidFill>
                  <a:srgbClr val="4472C4"/>
                </a:solidFill>
                <a:prstDash val="solid"/>
              </a:ln>
              <a:solidFill>
                <a:srgbClr val="2D06BA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33969" y="5449008"/>
            <a:ext cx="78925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46"/>
            <a:r>
              <a:rPr lang="en-US" sz="5400" dirty="0" err="1">
                <a:ln w="0"/>
                <a:solidFill>
                  <a:srgbClr val="2D06BA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5400" dirty="0">
                <a:ln w="0"/>
                <a:solidFill>
                  <a:srgbClr val="2D06BA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2D06BA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5400" dirty="0">
                <a:ln w="0"/>
                <a:solidFill>
                  <a:srgbClr val="2D06BA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dirty="0" err="1">
                <a:ln w="0"/>
                <a:solidFill>
                  <a:srgbClr val="2D06BA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5400" dirty="0">
                <a:ln w="0"/>
                <a:solidFill>
                  <a:srgbClr val="2D06BA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2D06BA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5400" dirty="0">
                <a:ln w="0"/>
                <a:solidFill>
                  <a:srgbClr val="2D06BA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2D06BA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endParaRPr lang="en-US" sz="5400" dirty="0">
              <a:ln w="0"/>
              <a:solidFill>
                <a:srgbClr val="2D06BA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33376" y="3346884"/>
            <a:ext cx="10449098" cy="175432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46"/>
            <a:r>
              <a:rPr lang="en-US" sz="5400" b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Tuần 7_Tiết 7_Bài </a:t>
            </a:r>
            <a:r>
              <a:rPr lang="en-US" sz="5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5: TÌM HIỂU PHẦN MỀM MÔ PHỎNG</a:t>
            </a:r>
            <a:endParaRPr lang="en-US" sz="5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026" name="Picture 2" descr="Tin học 9 - Kết nối tri thức với cuộc sống - Sách và Thiết bị Giáo dục Miền  Na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1669" y="1165780"/>
            <a:ext cx="1184845" cy="164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4" descr="Sách điện tử Kết nối tri thức với cuộc sống - VniTeach - Giáo viên 4.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648213" y="840003"/>
            <a:ext cx="1717301" cy="1662239"/>
            <a:chOff x="2544401" y="1102524"/>
            <a:chExt cx="1894249" cy="1799320"/>
          </a:xfrm>
        </p:grpSpPr>
        <p:sp>
          <p:nvSpPr>
            <p:cNvPr id="8" name="TextBox 7"/>
            <p:cNvSpPr txBox="1"/>
            <p:nvPr/>
          </p:nvSpPr>
          <p:spPr>
            <a:xfrm>
              <a:off x="2566928" y="1102524"/>
              <a:ext cx="18717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/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giảng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30" name="Picture 6" descr="https://www.vniteach.com/wp-content/uploads/2022/06/ket-noi-tri-thuc-voi-cuoc-song.png.pagespeed.ce.t-tTHtiMQ6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401" y="1373022"/>
              <a:ext cx="1528822" cy="15288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Flowchart: Connector 2"/>
          <p:cNvSpPr/>
          <p:nvPr/>
        </p:nvSpPr>
        <p:spPr>
          <a:xfrm>
            <a:off x="138977" y="2129496"/>
            <a:ext cx="621920" cy="617344"/>
          </a:xfrm>
          <a:prstGeom prst="flowChartConnector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Connector 14"/>
          <p:cNvSpPr/>
          <p:nvPr/>
        </p:nvSpPr>
        <p:spPr>
          <a:xfrm>
            <a:off x="2385937" y="463435"/>
            <a:ext cx="621920" cy="617344"/>
          </a:xfrm>
          <a:prstGeom prst="flowChartConnector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lowchart: Connector 15"/>
          <p:cNvSpPr/>
          <p:nvPr/>
        </p:nvSpPr>
        <p:spPr>
          <a:xfrm>
            <a:off x="11223861" y="3501528"/>
            <a:ext cx="621920" cy="617344"/>
          </a:xfrm>
          <a:prstGeom prst="flowChartConnector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lowchart: Connector 16"/>
          <p:cNvSpPr/>
          <p:nvPr/>
        </p:nvSpPr>
        <p:spPr>
          <a:xfrm>
            <a:off x="9942226" y="6555225"/>
            <a:ext cx="621920" cy="617344"/>
          </a:xfrm>
          <a:prstGeom prst="flowChartConnector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Connector 17"/>
          <p:cNvSpPr/>
          <p:nvPr/>
        </p:nvSpPr>
        <p:spPr>
          <a:xfrm>
            <a:off x="6345358" y="1918349"/>
            <a:ext cx="621920" cy="617344"/>
          </a:xfrm>
          <a:prstGeom prst="flowChartConnector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owchart: Connector 18"/>
          <p:cNvSpPr/>
          <p:nvPr/>
        </p:nvSpPr>
        <p:spPr>
          <a:xfrm>
            <a:off x="10767937" y="-475413"/>
            <a:ext cx="1653844" cy="1520349"/>
          </a:xfrm>
          <a:prstGeom prst="flowChartConnector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lowchart: Connector 19"/>
          <p:cNvSpPr/>
          <p:nvPr/>
        </p:nvSpPr>
        <p:spPr>
          <a:xfrm>
            <a:off x="-1276238" y="4889127"/>
            <a:ext cx="3276676" cy="2966422"/>
          </a:xfrm>
          <a:prstGeom prst="flowChartConnector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lowchart: Connector 20"/>
          <p:cNvSpPr/>
          <p:nvPr/>
        </p:nvSpPr>
        <p:spPr>
          <a:xfrm>
            <a:off x="2406243" y="5641759"/>
            <a:ext cx="621920" cy="617344"/>
          </a:xfrm>
          <a:prstGeom prst="flowChartConnector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lowchart: Connector 21"/>
          <p:cNvSpPr/>
          <p:nvPr/>
        </p:nvSpPr>
        <p:spPr>
          <a:xfrm>
            <a:off x="6881598" y="5000015"/>
            <a:ext cx="621920" cy="617344"/>
          </a:xfrm>
          <a:prstGeom prst="flowChartConnector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760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7765" y="291178"/>
            <a:ext cx="9784976" cy="101766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* </a:t>
            </a:r>
            <a:r>
              <a:rPr lang="en-US" dirty="0" err="1" smtClean="0"/>
              <a:t>Phần</a:t>
            </a:r>
            <a:r>
              <a:rPr lang="en-US" dirty="0" smtClean="0"/>
              <a:t> </a:t>
            </a:r>
            <a:r>
              <a:rPr lang="en-US" dirty="0" err="1" smtClean="0"/>
              <a:t>mềm</a:t>
            </a:r>
            <a:r>
              <a:rPr lang="en-US" dirty="0" smtClean="0"/>
              <a:t> Crocodile Chemistry hay </a:t>
            </a:r>
            <a:r>
              <a:rPr lang="en-US" dirty="0" err="1" smtClean="0"/>
              <a:t>ChemLab</a:t>
            </a:r>
            <a:r>
              <a:rPr lang="en-US" dirty="0" smtClean="0"/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phỏng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thí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2D35C437-583E-2AD3-2550-645C02DE14CB}"/>
              </a:ext>
            </a:extLst>
          </p:cNvPr>
          <p:cNvGrpSpPr/>
          <p:nvPr/>
        </p:nvGrpSpPr>
        <p:grpSpPr>
          <a:xfrm>
            <a:off x="3294526" y="1542158"/>
            <a:ext cx="6230473" cy="4661417"/>
            <a:chOff x="8537669" y="3225373"/>
            <a:chExt cx="9747058" cy="6633911"/>
          </a:xfrm>
        </p:grpSpPr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A262DA52-EFD2-BABC-9481-6B125CDB3129}"/>
                </a:ext>
              </a:extLst>
            </p:cNvPr>
            <p:cNvSpPr txBox="1"/>
            <p:nvPr/>
          </p:nvSpPr>
          <p:spPr>
            <a:xfrm>
              <a:off x="8537669" y="3225373"/>
              <a:ext cx="9747058" cy="6570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i="1" dirty="0" err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2400" i="1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mềm</a:t>
              </a:r>
              <a:r>
                <a:rPr lang="en-US" sz="2400" i="1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mô</a:t>
              </a:r>
              <a:r>
                <a:rPr lang="en-US" sz="2400" i="1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phỏng</a:t>
              </a:r>
              <a:r>
                <a:rPr lang="en-US" sz="2400" i="1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thí</a:t>
              </a:r>
              <a:r>
                <a:rPr lang="en-US" sz="2400" i="1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nghiệm</a:t>
              </a:r>
              <a:r>
                <a:rPr lang="en-US" sz="2400" i="1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hóa</a:t>
              </a:r>
              <a:r>
                <a:rPr lang="en-US" sz="2400" i="1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2400" i="1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="" xmlns:a16="http://schemas.microsoft.com/office/drawing/2014/main" id="{F2E07CBA-CFA1-4866-CC55-630D73FB844F}"/>
                </a:ext>
              </a:extLst>
            </p:cNvPr>
            <p:cNvSpPr/>
            <p:nvPr/>
          </p:nvSpPr>
          <p:spPr>
            <a:xfrm>
              <a:off x="9791700" y="9021084"/>
              <a:ext cx="7239000" cy="83820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Crocodile Chemistry</a:t>
              </a:r>
            </a:p>
          </p:txBody>
        </p:sp>
        <p:pic>
          <p:nvPicPr>
            <p:cNvPr id="12" name="Picture 2" descr="socialjae.blogg.se - Download crocodile chemistry 6.05 full">
              <a:extLst>
                <a:ext uri="{FF2B5EF4-FFF2-40B4-BE49-F238E27FC236}">
                  <a16:creationId xmlns="" xmlns:a16="http://schemas.microsoft.com/office/drawing/2014/main" id="{34CCA277-B522-1096-1E1F-B78CEBF7AC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96600" y="4399964"/>
              <a:ext cx="5029200" cy="4242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1410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7765" y="291178"/>
            <a:ext cx="9784976" cy="1017669"/>
          </a:xfrm>
        </p:spPr>
        <p:txBody>
          <a:bodyPr/>
          <a:lstStyle/>
          <a:p>
            <a:pPr marL="0" indent="0" algn="just">
              <a:buNone/>
            </a:pPr>
            <a:r>
              <a:rPr lang="en-US" dirty="0" smtClean="0"/>
              <a:t>* </a:t>
            </a:r>
            <a:r>
              <a:rPr lang="en-US" dirty="0" err="1" smtClean="0"/>
              <a:t>Phần</a:t>
            </a:r>
            <a:r>
              <a:rPr lang="en-US" dirty="0" smtClean="0"/>
              <a:t> </a:t>
            </a:r>
            <a:r>
              <a:rPr lang="en-US" dirty="0" err="1" smtClean="0"/>
              <a:t>mềm</a:t>
            </a:r>
            <a:r>
              <a:rPr lang="en-US" dirty="0" smtClean="0"/>
              <a:t> </a:t>
            </a:r>
            <a:r>
              <a:rPr lang="en-US" dirty="0" err="1" smtClean="0"/>
              <a:t>GeoGebra</a:t>
            </a:r>
            <a:r>
              <a:rPr lang="en-US" dirty="0" smtClean="0"/>
              <a:t>, </a:t>
            </a:r>
            <a:r>
              <a:rPr lang="en-US" dirty="0" err="1" smtClean="0"/>
              <a:t>Cabri</a:t>
            </a:r>
            <a:r>
              <a:rPr lang="en-US" dirty="0" smtClean="0"/>
              <a:t> II, </a:t>
            </a:r>
            <a:r>
              <a:rPr lang="en-US" dirty="0" err="1" smtClean="0"/>
              <a:t>Cabri</a:t>
            </a:r>
            <a:r>
              <a:rPr lang="en-US" dirty="0" smtClean="0"/>
              <a:t> 3D, Geometer’s Sketchpad,… </a:t>
            </a:r>
            <a:r>
              <a:rPr lang="en-US" dirty="0" err="1" smtClean="0"/>
              <a:t>vẽ</a:t>
            </a:r>
            <a:r>
              <a:rPr lang="en-US" dirty="0" smtClean="0"/>
              <a:t> </a:t>
            </a:r>
            <a:r>
              <a:rPr lang="en-US" dirty="0" err="1" smtClean="0"/>
              <a:t>hình</a:t>
            </a:r>
            <a:r>
              <a:rPr lang="en-US" dirty="0" smtClean="0"/>
              <a:t> </a:t>
            </a:r>
            <a:r>
              <a:rPr lang="en-US" dirty="0" err="1" smtClean="0"/>
              <a:t>học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giải</a:t>
            </a:r>
            <a:r>
              <a:rPr lang="en-US" dirty="0" smtClean="0"/>
              <a:t> </a:t>
            </a:r>
            <a:r>
              <a:rPr lang="en-US" dirty="0" err="1" smtClean="0"/>
              <a:t>toán</a:t>
            </a:r>
            <a:r>
              <a:rPr lang="en-US" dirty="0" smtClean="0"/>
              <a:t>.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D8754F15-2816-AEF8-025B-5EEC665CFEF3}"/>
              </a:ext>
            </a:extLst>
          </p:cNvPr>
          <p:cNvGrpSpPr/>
          <p:nvPr/>
        </p:nvGrpSpPr>
        <p:grpSpPr>
          <a:xfrm>
            <a:off x="3084367" y="1155525"/>
            <a:ext cx="6142759" cy="5245275"/>
            <a:chOff x="685800" y="977549"/>
            <a:chExt cx="8081962" cy="8052151"/>
          </a:xfrm>
        </p:grpSpPr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A6411B5C-6AC8-276C-B059-D8D50EDCC00B}"/>
                </a:ext>
              </a:extLst>
            </p:cNvPr>
            <p:cNvSpPr txBox="1"/>
            <p:nvPr/>
          </p:nvSpPr>
          <p:spPr>
            <a:xfrm>
              <a:off x="685800" y="977549"/>
              <a:ext cx="8081962" cy="20035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i="1" dirty="0" err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2800" i="1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mềm</a:t>
              </a:r>
              <a:r>
                <a:rPr lang="en-US" sz="2800" i="1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mô</a:t>
              </a:r>
              <a:r>
                <a:rPr lang="en-US" sz="2800" i="1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phỏng</a:t>
              </a:r>
              <a:r>
                <a:rPr lang="en-US" sz="2800" i="1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giúp</a:t>
              </a:r>
              <a:r>
                <a:rPr lang="en-US" sz="2800" i="1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vẽ</a:t>
              </a:r>
              <a:r>
                <a:rPr lang="en-US" sz="2800" i="1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800" i="1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2800" i="1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i="1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r>
                <a:rPr lang="en-US" sz="2800" i="1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toán</a:t>
              </a:r>
              <a:r>
                <a:rPr lang="en-US" sz="2800" i="1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3" name="Rectangle: Rounded Corners 7">
              <a:extLst>
                <a:ext uri="{FF2B5EF4-FFF2-40B4-BE49-F238E27FC236}">
                  <a16:creationId xmlns="" xmlns:a16="http://schemas.microsoft.com/office/drawing/2014/main" id="{0DBF16E5-9CF0-D63A-2EAD-6166CB31E73B}"/>
                </a:ext>
              </a:extLst>
            </p:cNvPr>
            <p:cNvSpPr/>
            <p:nvPr/>
          </p:nvSpPr>
          <p:spPr>
            <a:xfrm>
              <a:off x="1104900" y="8191500"/>
              <a:ext cx="7239000" cy="83820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GeoGebra</a:t>
              </a:r>
            </a:p>
          </p:txBody>
        </p:sp>
        <p:pic>
          <p:nvPicPr>
            <p:cNvPr id="14" name="Picture 4">
              <a:extLst>
                <a:ext uri="{FF2B5EF4-FFF2-40B4-BE49-F238E27FC236}">
                  <a16:creationId xmlns="" xmlns:a16="http://schemas.microsoft.com/office/drawing/2014/main" id="{6F5C050B-DBA1-7310-779C-BD74941E9B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125" y="3083645"/>
              <a:ext cx="7889875" cy="44558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14126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7765" y="291178"/>
            <a:ext cx="9784976" cy="1017669"/>
          </a:xfrm>
        </p:spPr>
        <p:txBody>
          <a:bodyPr/>
          <a:lstStyle/>
          <a:p>
            <a:pPr marL="0" indent="0" algn="just">
              <a:buNone/>
            </a:pPr>
            <a:r>
              <a:rPr lang="en-US" dirty="0" smtClean="0"/>
              <a:t>* </a:t>
            </a:r>
            <a:r>
              <a:rPr lang="en-US" dirty="0" err="1" smtClean="0"/>
              <a:t>Phần</a:t>
            </a:r>
            <a:r>
              <a:rPr lang="en-US" dirty="0" smtClean="0"/>
              <a:t> </a:t>
            </a:r>
            <a:r>
              <a:rPr lang="en-US" dirty="0" err="1" smtClean="0"/>
              <a:t>mềm</a:t>
            </a:r>
            <a:r>
              <a:rPr lang="en-US" dirty="0" smtClean="0"/>
              <a:t> </a:t>
            </a:r>
            <a:r>
              <a:rPr lang="en-US" dirty="0" err="1" smtClean="0"/>
              <a:t>Flowgorithm</a:t>
            </a:r>
            <a:r>
              <a:rPr lang="en-US" dirty="0" smtClean="0"/>
              <a:t>: </a:t>
            </a:r>
            <a:r>
              <a:rPr lang="en-US" dirty="0" err="1" smtClean="0"/>
              <a:t>chạy</a:t>
            </a:r>
            <a:r>
              <a:rPr lang="en-US" dirty="0" smtClean="0"/>
              <a:t> </a:t>
            </a:r>
            <a:r>
              <a:rPr lang="en-US" dirty="0" err="1" smtClean="0"/>
              <a:t>thử</a:t>
            </a:r>
            <a:r>
              <a:rPr lang="en-US" dirty="0" smtClean="0"/>
              <a:t> </a:t>
            </a:r>
            <a:r>
              <a:rPr lang="en-US" dirty="0" err="1" smtClean="0"/>
              <a:t>thuật</a:t>
            </a:r>
            <a:r>
              <a:rPr lang="en-US" dirty="0" smtClean="0"/>
              <a:t> </a:t>
            </a:r>
            <a:r>
              <a:rPr lang="en-US" dirty="0" err="1" smtClean="0"/>
              <a:t>toán</a:t>
            </a:r>
            <a:r>
              <a:rPr lang="en-US" dirty="0" smtClean="0"/>
              <a:t> </a:t>
            </a:r>
            <a:r>
              <a:rPr lang="en-US" dirty="0" err="1" smtClean="0"/>
              <a:t>sơ</a:t>
            </a:r>
            <a:r>
              <a:rPr lang="en-US" dirty="0" smtClean="0"/>
              <a:t> </a:t>
            </a:r>
            <a:r>
              <a:rPr lang="en-US" dirty="0" err="1" smtClean="0"/>
              <a:t>đồ</a:t>
            </a:r>
            <a:r>
              <a:rPr lang="en-US" dirty="0" smtClean="0"/>
              <a:t> </a:t>
            </a:r>
            <a:r>
              <a:rPr lang="en-US" dirty="0" err="1" smtClean="0"/>
              <a:t>khối</a:t>
            </a:r>
            <a:r>
              <a:rPr lang="en-US" dirty="0" smtClean="0"/>
              <a:t> </a:t>
            </a:r>
            <a:r>
              <a:rPr lang="en-US" dirty="0" err="1" smtClean="0"/>
              <a:t>trước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cài</a:t>
            </a:r>
            <a:r>
              <a:rPr lang="en-US" dirty="0" smtClean="0"/>
              <a:t> </a:t>
            </a:r>
            <a:r>
              <a:rPr lang="en-US" dirty="0" err="1" smtClean="0"/>
              <a:t>đặt</a:t>
            </a:r>
            <a:r>
              <a:rPr lang="en-US" dirty="0" smtClean="0"/>
              <a:t> 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một</a:t>
            </a:r>
            <a:r>
              <a:rPr lang="en-US" dirty="0" smtClean="0"/>
              <a:t> </a:t>
            </a:r>
            <a:r>
              <a:rPr lang="en-US" dirty="0" err="1" smtClean="0"/>
              <a:t>ngôn</a:t>
            </a:r>
            <a:r>
              <a:rPr lang="en-US" dirty="0" smtClean="0"/>
              <a:t> </a:t>
            </a:r>
            <a:r>
              <a:rPr lang="en-US" dirty="0" err="1" smtClean="0"/>
              <a:t>ngữ</a:t>
            </a:r>
            <a:r>
              <a:rPr lang="en-US" dirty="0" smtClean="0"/>
              <a:t> </a:t>
            </a:r>
            <a:r>
              <a:rPr lang="en-US" dirty="0" err="1" smtClean="0"/>
              <a:t>lập</a:t>
            </a:r>
            <a:r>
              <a:rPr lang="en-US" dirty="0" smtClean="0"/>
              <a:t> </a:t>
            </a:r>
            <a:r>
              <a:rPr lang="en-US" dirty="0" err="1" smtClean="0"/>
              <a:t>trình</a:t>
            </a:r>
            <a:r>
              <a:rPr lang="en-US" dirty="0" smtClean="0"/>
              <a:t>.</a:t>
            </a: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0623B6F0-90F0-D017-0E95-E3384574EBD7}"/>
              </a:ext>
            </a:extLst>
          </p:cNvPr>
          <p:cNvGrpSpPr/>
          <p:nvPr/>
        </p:nvGrpSpPr>
        <p:grpSpPr>
          <a:xfrm>
            <a:off x="3424487" y="1308847"/>
            <a:ext cx="5851478" cy="4819650"/>
            <a:chOff x="9372600" y="1409700"/>
            <a:chExt cx="8081962" cy="7629525"/>
          </a:xfrm>
        </p:grpSpPr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A262DA52-EFD2-BABC-9481-6B125CDB3129}"/>
                </a:ext>
              </a:extLst>
            </p:cNvPr>
            <p:cNvSpPr txBox="1"/>
            <p:nvPr/>
          </p:nvSpPr>
          <p:spPr>
            <a:xfrm>
              <a:off x="9372600" y="1409700"/>
              <a:ext cx="8081962" cy="16995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i="1" dirty="0" err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2800" i="1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mềm</a:t>
              </a:r>
              <a:r>
                <a:rPr lang="en-US" sz="2800" i="1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chạy</a:t>
              </a:r>
              <a:r>
                <a:rPr lang="en-US" sz="2800" i="1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thử</a:t>
              </a:r>
              <a:r>
                <a:rPr lang="en-US" sz="2800" i="1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thuật</a:t>
              </a:r>
              <a:r>
                <a:rPr lang="en-US" sz="2800" i="1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toán</a:t>
              </a:r>
              <a:r>
                <a:rPr lang="en-US" sz="2800" i="1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="" xmlns:a16="http://schemas.microsoft.com/office/drawing/2014/main" id="{F2E07CBA-CFA1-4866-CC55-630D73FB844F}"/>
                </a:ext>
              </a:extLst>
            </p:cNvPr>
            <p:cNvSpPr/>
            <p:nvPr/>
          </p:nvSpPr>
          <p:spPr>
            <a:xfrm>
              <a:off x="10096500" y="8201025"/>
              <a:ext cx="7239000" cy="83820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Flowgorithm</a:t>
              </a:r>
            </a:p>
          </p:txBody>
        </p:sp>
        <p:pic>
          <p:nvPicPr>
            <p:cNvPr id="12" name="Picture 6">
              <a:extLst>
                <a:ext uri="{FF2B5EF4-FFF2-40B4-BE49-F238E27FC236}">
                  <a16:creationId xmlns="" xmlns:a16="http://schemas.microsoft.com/office/drawing/2014/main" id="{6C464EA4-AF76-5F15-044B-8052062D2B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03681" y="2924591"/>
              <a:ext cx="6019800" cy="4716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58577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7765" y="291178"/>
            <a:ext cx="9784976" cy="1017669"/>
          </a:xfrm>
        </p:spPr>
        <p:txBody>
          <a:bodyPr/>
          <a:lstStyle/>
          <a:p>
            <a:pPr marL="0" indent="0" algn="just">
              <a:buNone/>
            </a:pPr>
            <a:r>
              <a:rPr lang="en-US" dirty="0" smtClean="0"/>
              <a:t>* </a:t>
            </a:r>
            <a:r>
              <a:rPr lang="en-US" dirty="0" err="1" smtClean="0"/>
              <a:t>Phần</a:t>
            </a:r>
            <a:r>
              <a:rPr lang="en-US" dirty="0" smtClean="0"/>
              <a:t> </a:t>
            </a:r>
            <a:r>
              <a:rPr lang="en-US" dirty="0" err="1" smtClean="0"/>
              <a:t>mềm</a:t>
            </a:r>
            <a:r>
              <a:rPr lang="en-US" dirty="0" smtClean="0"/>
              <a:t> </a:t>
            </a:r>
            <a:r>
              <a:rPr lang="en-US" dirty="0" err="1" smtClean="0"/>
              <a:t>chuyển</a:t>
            </a:r>
            <a:r>
              <a:rPr lang="en-US" dirty="0" smtClean="0"/>
              <a:t> </a:t>
            </a:r>
            <a:r>
              <a:rPr lang="en-US" dirty="0" err="1" smtClean="0"/>
              <a:t>động</a:t>
            </a:r>
            <a:r>
              <a:rPr lang="en-US" dirty="0" smtClean="0"/>
              <a:t> </a:t>
            </a:r>
            <a:r>
              <a:rPr lang="en-US" dirty="0" err="1" smtClean="0"/>
              <a:t>tương</a:t>
            </a:r>
            <a:r>
              <a:rPr lang="en-US" dirty="0" smtClean="0"/>
              <a:t> </a:t>
            </a:r>
            <a:r>
              <a:rPr lang="en-US" dirty="0" err="1" smtClean="0"/>
              <a:t>tác</a:t>
            </a:r>
            <a:r>
              <a:rPr lang="en-US" dirty="0" smtClean="0"/>
              <a:t> </a:t>
            </a:r>
            <a:r>
              <a:rPr lang="en-US" dirty="0" err="1" smtClean="0"/>
              <a:t>giữa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phần</a:t>
            </a:r>
            <a:r>
              <a:rPr lang="en-US" dirty="0" smtClean="0"/>
              <a:t> </a:t>
            </a:r>
            <a:r>
              <a:rPr lang="en-US" dirty="0" err="1" smtClean="0"/>
              <a:t>tử</a:t>
            </a:r>
            <a:r>
              <a:rPr lang="en-US" dirty="0" smtClean="0"/>
              <a:t>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điều</a:t>
            </a:r>
            <a:r>
              <a:rPr lang="en-US" dirty="0" smtClean="0"/>
              <a:t> </a:t>
            </a:r>
            <a:r>
              <a:rPr lang="en-US" dirty="0" err="1" smtClean="0"/>
              <a:t>kiện</a:t>
            </a:r>
            <a:r>
              <a:rPr lang="en-US" dirty="0" smtClean="0"/>
              <a:t> </a:t>
            </a:r>
            <a:r>
              <a:rPr lang="en-US" dirty="0" err="1" smtClean="0"/>
              <a:t>khác</a:t>
            </a:r>
            <a:r>
              <a:rPr lang="en-US" dirty="0" smtClean="0"/>
              <a:t> </a:t>
            </a:r>
            <a:r>
              <a:rPr lang="en-US" dirty="0" err="1" smtClean="0"/>
              <a:t>nhau</a:t>
            </a:r>
            <a:r>
              <a:rPr lang="en-US" dirty="0" smtClean="0"/>
              <a:t>..</a:t>
            </a: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AC8902E0-499A-21D8-3F5C-4D3A2F6C77D2}"/>
              </a:ext>
            </a:extLst>
          </p:cNvPr>
          <p:cNvGrpSpPr/>
          <p:nvPr/>
        </p:nvGrpSpPr>
        <p:grpSpPr>
          <a:xfrm>
            <a:off x="3875201" y="1178663"/>
            <a:ext cx="6133321" cy="5479832"/>
            <a:chOff x="668754" y="806624"/>
            <a:chExt cx="8221421" cy="9046775"/>
          </a:xfrm>
        </p:grpSpPr>
        <p:grpSp>
          <p:nvGrpSpPr>
            <p:cNvPr id="10" name="Group 9">
              <a:extLst>
                <a:ext uri="{FF2B5EF4-FFF2-40B4-BE49-F238E27FC236}">
                  <a16:creationId xmlns="" xmlns:a16="http://schemas.microsoft.com/office/drawing/2014/main" id="{D8754F15-2816-AEF8-025B-5EEC665CFEF3}"/>
                </a:ext>
              </a:extLst>
            </p:cNvPr>
            <p:cNvGrpSpPr/>
            <p:nvPr/>
          </p:nvGrpSpPr>
          <p:grpSpPr>
            <a:xfrm>
              <a:off x="808213" y="806624"/>
              <a:ext cx="8081962" cy="9046775"/>
              <a:chOff x="882825" y="-17075"/>
              <a:chExt cx="8081962" cy="9046775"/>
            </a:xfrm>
          </p:grpSpPr>
          <p:sp>
            <p:nvSpPr>
              <p:cNvPr id="12" name="TextBox 11">
                <a:extLst>
                  <a:ext uri="{FF2B5EF4-FFF2-40B4-BE49-F238E27FC236}">
                    <a16:creationId xmlns="" xmlns:a16="http://schemas.microsoft.com/office/drawing/2014/main" id="{A6411B5C-6AC8-276C-B059-D8D50EDCC00B}"/>
                  </a:ext>
                </a:extLst>
              </p:cNvPr>
              <p:cNvSpPr txBox="1"/>
              <p:nvPr/>
            </p:nvSpPr>
            <p:spPr>
              <a:xfrm>
                <a:off x="882825" y="-17075"/>
                <a:ext cx="8081962" cy="16767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2000" i="1" dirty="0">
                    <a:solidFill>
                      <a:schemeClr val="accent5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Phần mềm nghiên cứu chuyển động và tương tác giữa các phân tử trong những điều kiện khác nhau: </a:t>
                </a:r>
                <a:endParaRPr lang="en-US" sz="2000" i="1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Rectangle: Rounded Corners 7">
                <a:extLst>
                  <a:ext uri="{FF2B5EF4-FFF2-40B4-BE49-F238E27FC236}">
                    <a16:creationId xmlns="" xmlns:a16="http://schemas.microsoft.com/office/drawing/2014/main" id="{0DBF16E5-9CF0-D63A-2EAD-6166CB31E73B}"/>
                  </a:ext>
                </a:extLst>
              </p:cNvPr>
              <p:cNvSpPr/>
              <p:nvPr/>
            </p:nvSpPr>
            <p:spPr>
              <a:xfrm>
                <a:off x="1104900" y="8191500"/>
                <a:ext cx="7239000" cy="838200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hlinkClick r:id="rId2"/>
                  </a:rPr>
                  <a:t>https://physics.weber.edu/schroeder/md/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E869A3E9-3FD9-B8BE-3588-A12536026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8754" y="2688933"/>
              <a:ext cx="7845844" cy="61207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437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7765" y="291178"/>
            <a:ext cx="9784976" cy="1017669"/>
          </a:xfrm>
        </p:spPr>
        <p:txBody>
          <a:bodyPr/>
          <a:lstStyle/>
          <a:p>
            <a:pPr marL="0" indent="0" algn="just">
              <a:buNone/>
            </a:pPr>
            <a:r>
              <a:rPr lang="en-US" dirty="0" smtClean="0"/>
              <a:t>* </a:t>
            </a:r>
            <a:r>
              <a:rPr lang="en-US" dirty="0" err="1" smtClean="0"/>
              <a:t>Phần</a:t>
            </a:r>
            <a:r>
              <a:rPr lang="en-US" dirty="0" smtClean="0"/>
              <a:t> </a:t>
            </a:r>
            <a:r>
              <a:rPr lang="en-US" dirty="0" err="1" smtClean="0"/>
              <a:t>mềm</a:t>
            </a:r>
            <a:r>
              <a:rPr lang="en-US" dirty="0" smtClean="0"/>
              <a:t> </a:t>
            </a:r>
            <a:r>
              <a:rPr lang="en-US" dirty="0" err="1" smtClean="0"/>
              <a:t>nghiên</a:t>
            </a:r>
            <a:r>
              <a:rPr lang="en-US" dirty="0" smtClean="0"/>
              <a:t> </a:t>
            </a:r>
            <a:r>
              <a:rPr lang="en-US" dirty="0" err="1" smtClean="0"/>
              <a:t>cứu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xây</a:t>
            </a:r>
            <a:r>
              <a:rPr lang="en-US" dirty="0" smtClean="0"/>
              <a:t> </a:t>
            </a:r>
            <a:r>
              <a:rPr lang="en-US" dirty="0" err="1" smtClean="0"/>
              <a:t>dựng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giải</a:t>
            </a:r>
            <a:r>
              <a:rPr lang="en-US" dirty="0" smtClean="0"/>
              <a:t> </a:t>
            </a:r>
            <a:r>
              <a:rPr lang="en-US" dirty="0" err="1" smtClean="0"/>
              <a:t>pháp</a:t>
            </a:r>
            <a:r>
              <a:rPr lang="en-US" dirty="0" smtClean="0"/>
              <a:t> </a:t>
            </a:r>
            <a:r>
              <a:rPr lang="en-US" dirty="0" err="1" smtClean="0"/>
              <a:t>giao</a:t>
            </a:r>
            <a:r>
              <a:rPr lang="en-US" dirty="0" smtClean="0"/>
              <a:t> </a:t>
            </a:r>
            <a:r>
              <a:rPr lang="en-US" dirty="0" err="1" smtClean="0"/>
              <a:t>thông</a:t>
            </a:r>
            <a:r>
              <a:rPr lang="en-US" dirty="0" smtClean="0"/>
              <a:t>.</a:t>
            </a: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22EA77DE-E544-3FEE-B374-3D8D06787E5E}"/>
              </a:ext>
            </a:extLst>
          </p:cNvPr>
          <p:cNvGrpSpPr/>
          <p:nvPr/>
        </p:nvGrpSpPr>
        <p:grpSpPr>
          <a:xfrm>
            <a:off x="2948709" y="925945"/>
            <a:ext cx="6849646" cy="5459199"/>
            <a:chOff x="9177337" y="342900"/>
            <a:chExt cx="8780046" cy="9510499"/>
          </a:xfrm>
        </p:grpSpPr>
        <p:grpSp>
          <p:nvGrpSpPr>
            <p:cNvPr id="10" name="Group 9">
              <a:extLst>
                <a:ext uri="{FF2B5EF4-FFF2-40B4-BE49-F238E27FC236}">
                  <a16:creationId xmlns="" xmlns:a16="http://schemas.microsoft.com/office/drawing/2014/main" id="{0623B6F0-90F0-D017-0E95-E3384574EBD7}"/>
                </a:ext>
              </a:extLst>
            </p:cNvPr>
            <p:cNvGrpSpPr/>
            <p:nvPr/>
          </p:nvGrpSpPr>
          <p:grpSpPr>
            <a:xfrm>
              <a:off x="9444038" y="342900"/>
              <a:ext cx="8081962" cy="9510499"/>
              <a:chOff x="9372600" y="-471274"/>
              <a:chExt cx="8081962" cy="9510499"/>
            </a:xfrm>
          </p:grpSpPr>
          <p:sp>
            <p:nvSpPr>
              <p:cNvPr id="12" name="TextBox 11">
                <a:extLst>
                  <a:ext uri="{FF2B5EF4-FFF2-40B4-BE49-F238E27FC236}">
                    <a16:creationId xmlns="" xmlns:a16="http://schemas.microsoft.com/office/drawing/2014/main" id="{A262DA52-EFD2-BABC-9481-6B125CDB3129}"/>
                  </a:ext>
                </a:extLst>
              </p:cNvPr>
              <p:cNvSpPr txBox="1"/>
              <p:nvPr/>
            </p:nvSpPr>
            <p:spPr>
              <a:xfrm>
                <a:off x="9372600" y="-471274"/>
                <a:ext cx="8081962" cy="32241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500" i="1" dirty="0">
                    <a:solidFill>
                      <a:schemeClr val="accent5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Phần mềm nghiên cứu và xây dựng giải pháp giao thông nhằm giảm bớt hiện tượng tắc nghẽn giao thông trong các thành phố: </a:t>
                </a:r>
                <a:endParaRPr lang="en-US" sz="3500" i="1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Rectangle: Rounded Corners 10">
                <a:extLst>
                  <a:ext uri="{FF2B5EF4-FFF2-40B4-BE49-F238E27FC236}">
                    <a16:creationId xmlns="" xmlns:a16="http://schemas.microsoft.com/office/drawing/2014/main" id="{F2E07CBA-CFA1-4866-CC55-630D73FB844F}"/>
                  </a:ext>
                </a:extLst>
              </p:cNvPr>
              <p:cNvSpPr/>
              <p:nvPr/>
            </p:nvSpPr>
            <p:spPr>
              <a:xfrm>
                <a:off x="10096500" y="8201025"/>
                <a:ext cx="7239000" cy="838200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hlinkClick r:id="rId2"/>
                  </a:rPr>
                  <a:t>https://www.traffic-simulation.de</a:t>
                </a:r>
                <a:r>
                  <a:rPr lang="en-US" sz="3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4C32DE31-991A-EB9F-EE6A-6E4926D5F2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674"/>
            <a:stretch/>
          </p:blipFill>
          <p:spPr>
            <a:xfrm>
              <a:off x="9177337" y="3695700"/>
              <a:ext cx="8780046" cy="48064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15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7737" y="1120588"/>
            <a:ext cx="9489142" cy="2160495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phỏng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trộn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marL="0" lvl="0" indent="0">
              <a:buNone/>
            </a:pPr>
            <a:endParaRPr lang="en-US" spc="391" dirty="0">
              <a:solidFill>
                <a:srgbClr val="100F0D"/>
              </a:solidFill>
              <a:latin typeface="Nourd Bold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57737" y="142970"/>
            <a:ext cx="9860522" cy="977618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pPr>
              <a:defRPr/>
            </a:pPr>
            <a:r>
              <a:rPr lang="en-US" sz="5400" dirty="0" smtClean="0">
                <a:solidFill>
                  <a:srgbClr val="FF0000"/>
                </a:solidFill>
              </a:rPr>
              <a:t>2. </a:t>
            </a:r>
            <a:r>
              <a:rPr lang="en-US" sz="5400" dirty="0" err="1" smtClean="0">
                <a:solidFill>
                  <a:srgbClr val="FF0000"/>
                </a:solidFill>
              </a:rPr>
              <a:t>Lợi</a:t>
            </a:r>
            <a:r>
              <a:rPr lang="en-US" sz="5400" dirty="0" smtClean="0">
                <a:solidFill>
                  <a:srgbClr val="FF0000"/>
                </a:solidFill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</a:rPr>
              <a:t>ích</a:t>
            </a:r>
            <a:r>
              <a:rPr lang="en-US" sz="5400" dirty="0" smtClean="0">
                <a:solidFill>
                  <a:srgbClr val="FF0000"/>
                </a:solidFill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</a:rPr>
              <a:t>của</a:t>
            </a:r>
            <a:r>
              <a:rPr lang="en-US" sz="5400" dirty="0" smtClean="0">
                <a:solidFill>
                  <a:srgbClr val="FF0000"/>
                </a:solidFill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</a:rPr>
              <a:t>phần</a:t>
            </a:r>
            <a:r>
              <a:rPr lang="en-US" sz="5400" dirty="0" smtClean="0">
                <a:solidFill>
                  <a:srgbClr val="FF0000"/>
                </a:solidFill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</a:rPr>
              <a:t>mềm</a:t>
            </a:r>
            <a:r>
              <a:rPr lang="en-US" sz="5400" dirty="0" smtClean="0">
                <a:solidFill>
                  <a:srgbClr val="FF0000"/>
                </a:solidFill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</a:rPr>
              <a:t>mô</a:t>
            </a:r>
            <a:r>
              <a:rPr lang="en-US" sz="5400" dirty="0" smtClean="0">
                <a:solidFill>
                  <a:srgbClr val="FF0000"/>
                </a:solidFill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</a:rPr>
              <a:t>phỏng</a:t>
            </a:r>
            <a:r>
              <a:rPr lang="en-US" sz="5400" dirty="0" smtClean="0">
                <a:solidFill>
                  <a:srgbClr val="FF0000"/>
                </a:solidFill>
              </a:rPr>
              <a:t>.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5" name="Rectangle: Rounded Corners 8">
            <a:extLst>
              <a:ext uri="{FF2B5EF4-FFF2-40B4-BE49-F238E27FC236}">
                <a16:creationId xmlns="" xmlns:a16="http://schemas.microsoft.com/office/drawing/2014/main" id="{BA892F1B-E2E3-52D7-0F79-9F706D574FCC}"/>
              </a:ext>
            </a:extLst>
          </p:cNvPr>
          <p:cNvSpPr/>
          <p:nvPr/>
        </p:nvSpPr>
        <p:spPr>
          <a:xfrm>
            <a:off x="3116788" y="3290049"/>
            <a:ext cx="7812982" cy="1344706"/>
          </a:xfrm>
          <a:prstGeom prst="roundRect">
            <a:avLst>
              <a:gd name="adj" fmla="val 7803"/>
            </a:avLst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6" name="Rectangle: Rounded Corners 9">
            <a:extLst>
              <a:ext uri="{FF2B5EF4-FFF2-40B4-BE49-F238E27FC236}">
                <a16:creationId xmlns="" xmlns:a16="http://schemas.microsoft.com/office/drawing/2014/main" id="{2C76842C-F8C0-47D8-68A3-FC262934A809}"/>
              </a:ext>
            </a:extLst>
          </p:cNvPr>
          <p:cNvSpPr/>
          <p:nvPr/>
        </p:nvSpPr>
        <p:spPr>
          <a:xfrm>
            <a:off x="3116788" y="5062999"/>
            <a:ext cx="7812982" cy="1185402"/>
          </a:xfrm>
          <a:prstGeom prst="roundRect">
            <a:avLst>
              <a:gd name="adj" fmla="val 7803"/>
            </a:avLst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RGB, CMYK, RYB. </a:t>
            </a:r>
          </a:p>
        </p:txBody>
      </p:sp>
    </p:spTree>
    <p:extLst>
      <p:ext uri="{BB962C8B-B14F-4D97-AF65-F5344CB8AC3E}">
        <p14:creationId xmlns:p14="http://schemas.microsoft.com/office/powerpoint/2010/main" val="800196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5B4B0ECF-F177-6D75-6836-DDFAE679CCFD}"/>
              </a:ext>
            </a:extLst>
          </p:cNvPr>
          <p:cNvSpPr/>
          <p:nvPr/>
        </p:nvSpPr>
        <p:spPr>
          <a:xfrm>
            <a:off x="1911861" y="393720"/>
            <a:ext cx="8440759" cy="6604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4762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 ích của phần mềm mô phỏng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6ED90132-00A1-ADFB-BAF0-64CD2BF8C48F}"/>
              </a:ext>
            </a:extLst>
          </p:cNvPr>
          <p:cNvGrpSpPr/>
          <p:nvPr/>
        </p:nvGrpSpPr>
        <p:grpSpPr>
          <a:xfrm>
            <a:off x="223515" y="1803400"/>
            <a:ext cx="2797175" cy="4826000"/>
            <a:chOff x="304800" y="2781300"/>
            <a:chExt cx="4495800" cy="7239000"/>
          </a:xfrm>
        </p:grpSpPr>
        <p:sp>
          <p:nvSpPr>
            <p:cNvPr id="3" name="Rectangle 2">
              <a:extLst>
                <a:ext uri="{FF2B5EF4-FFF2-40B4-BE49-F238E27FC236}">
                  <a16:creationId xmlns="" xmlns:a16="http://schemas.microsoft.com/office/drawing/2014/main" id="{B6D2F8EB-FA42-4932-92AD-F9D6940C067D}"/>
                </a:ext>
              </a:extLst>
            </p:cNvPr>
            <p:cNvSpPr/>
            <p:nvPr/>
          </p:nvSpPr>
          <p:spPr>
            <a:xfrm>
              <a:off x="304800" y="2781300"/>
              <a:ext cx="4495800" cy="7239000"/>
            </a:xfrm>
            <a:prstGeom prst="rect">
              <a:avLst/>
            </a:prstGeom>
            <a:solidFill>
              <a:srgbClr val="FFCBBF"/>
            </a:solidFill>
            <a:ln w="38100">
              <a:solidFill>
                <a:srgbClr val="CC00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AACB89C7-8305-82D6-1547-609375056436}"/>
                </a:ext>
              </a:extLst>
            </p:cNvPr>
            <p:cNvSpPr txBox="1"/>
            <p:nvPr/>
          </p:nvSpPr>
          <p:spPr>
            <a:xfrm>
              <a:off x="419101" y="3771900"/>
              <a:ext cx="4267200" cy="59554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400" dirty="0"/>
                <a:t>Giúp người sử dụng làm quen, tìm hiểu, nghiên cứu hoạt động của một đối tượng, sự vật với chi phí thấp.</a:t>
              </a:r>
              <a:endParaRPr lang="en-US" sz="2400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5FF5AB34-A725-0EA0-49BF-D6E35DFAA8A9}"/>
              </a:ext>
            </a:extLst>
          </p:cNvPr>
          <p:cNvGrpSpPr/>
          <p:nvPr/>
        </p:nvGrpSpPr>
        <p:grpSpPr>
          <a:xfrm>
            <a:off x="3177878" y="1803400"/>
            <a:ext cx="2797175" cy="4826000"/>
            <a:chOff x="304800" y="2781300"/>
            <a:chExt cx="4495800" cy="7239000"/>
          </a:xfrm>
        </p:grpSpPr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41C00949-049B-109E-B387-1D284E889EB3}"/>
                </a:ext>
              </a:extLst>
            </p:cNvPr>
            <p:cNvSpPr/>
            <p:nvPr/>
          </p:nvSpPr>
          <p:spPr>
            <a:xfrm>
              <a:off x="304800" y="2781300"/>
              <a:ext cx="4495800" cy="7239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CC00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EEE18B49-ECDA-1CAC-63F6-DF6125535BBA}"/>
                </a:ext>
              </a:extLst>
            </p:cNvPr>
            <p:cNvSpPr txBox="1"/>
            <p:nvPr/>
          </p:nvSpPr>
          <p:spPr>
            <a:xfrm>
              <a:off x="419101" y="3771900"/>
              <a:ext cx="4267200" cy="5124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400" dirty="0"/>
                <a:t>Giúp người sử dụng nghiên cứu những nội dung lí thuyết một cách trực quan, sinh động.</a:t>
              </a:r>
              <a:endParaRPr lang="en-US" sz="2400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E4A6E891-0F57-C1D8-5E04-962943633060}"/>
              </a:ext>
            </a:extLst>
          </p:cNvPr>
          <p:cNvGrpSpPr/>
          <p:nvPr/>
        </p:nvGrpSpPr>
        <p:grpSpPr>
          <a:xfrm>
            <a:off x="6132241" y="1803400"/>
            <a:ext cx="2797175" cy="4826000"/>
            <a:chOff x="304800" y="2781300"/>
            <a:chExt cx="4495800" cy="7239000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CC69BA5D-D556-C2F4-B135-AD683E786442}"/>
                </a:ext>
              </a:extLst>
            </p:cNvPr>
            <p:cNvSpPr/>
            <p:nvPr/>
          </p:nvSpPr>
          <p:spPr>
            <a:xfrm>
              <a:off x="304800" y="2781300"/>
              <a:ext cx="4495800" cy="7239000"/>
            </a:xfrm>
            <a:prstGeom prst="rect">
              <a:avLst/>
            </a:prstGeom>
            <a:solidFill>
              <a:srgbClr val="FACD89"/>
            </a:solidFill>
            <a:ln w="38100">
              <a:solidFill>
                <a:srgbClr val="CC00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4492D7B5-57F0-2754-2597-2F9870D956FE}"/>
                </a:ext>
              </a:extLst>
            </p:cNvPr>
            <p:cNvSpPr txBox="1"/>
            <p:nvPr/>
          </p:nvSpPr>
          <p:spPr>
            <a:xfrm>
              <a:off x="419101" y="3771900"/>
              <a:ext cx="4267200" cy="5124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400" dirty="0"/>
                <a:t>Tạo ra nhiều tình huống để luyện tập hoặc nghiên cứu đối tượng một cách đầy đủ hơn.</a:t>
              </a:r>
              <a:endParaRPr lang="en-US" sz="2400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9F9E2229-C44F-01C8-92E6-CD21D50B9AE7}"/>
              </a:ext>
            </a:extLst>
          </p:cNvPr>
          <p:cNvGrpSpPr/>
          <p:nvPr/>
        </p:nvGrpSpPr>
        <p:grpSpPr>
          <a:xfrm>
            <a:off x="9140825" y="1803400"/>
            <a:ext cx="2797175" cy="4826000"/>
            <a:chOff x="304800" y="2781300"/>
            <a:chExt cx="4495800" cy="7239000"/>
          </a:xfrm>
        </p:grpSpPr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A688C98A-9AD0-A297-008C-A274F0AB4F2D}"/>
                </a:ext>
              </a:extLst>
            </p:cNvPr>
            <p:cNvSpPr/>
            <p:nvPr/>
          </p:nvSpPr>
          <p:spPr>
            <a:xfrm>
              <a:off x="304800" y="2781300"/>
              <a:ext cx="4495800" cy="7239000"/>
            </a:xfrm>
            <a:prstGeom prst="rect">
              <a:avLst/>
            </a:prstGeom>
            <a:solidFill>
              <a:srgbClr val="AED4D7"/>
            </a:solidFill>
            <a:ln w="38100">
              <a:solidFill>
                <a:srgbClr val="CC00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4C32F3F6-49BC-B717-6552-77C93725590E}"/>
                </a:ext>
              </a:extLst>
            </p:cNvPr>
            <p:cNvSpPr txBox="1"/>
            <p:nvPr/>
          </p:nvSpPr>
          <p:spPr>
            <a:xfrm>
              <a:off x="419101" y="3771900"/>
              <a:ext cx="4267200" cy="5124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400" dirty="0"/>
                <a:t>Hạn chế những tình huống có thể làm hỏng thiết bị hoặc gây nguy hiểm cho con người.</a:t>
              </a:r>
              <a:endParaRPr lang="en-US" sz="2400" dirty="0"/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F0691735-8EFC-BE39-0DBE-4F275DBE84C4}"/>
              </a:ext>
            </a:extLst>
          </p:cNvPr>
          <p:cNvCxnSpPr>
            <a:stCxn id="2" idx="2"/>
            <a:endCxn id="3" idx="0"/>
          </p:cNvCxnSpPr>
          <p:nvPr/>
        </p:nvCxnSpPr>
        <p:spPr>
          <a:xfrm rot="5400000">
            <a:off x="3502532" y="-826309"/>
            <a:ext cx="749280" cy="4510138"/>
          </a:xfrm>
          <a:prstGeom prst="bentConnector3">
            <a:avLst>
              <a:gd name="adj1" fmla="val 50000"/>
            </a:avLst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2FA080AA-EC03-D27F-A8DF-D5010D2A9461}"/>
              </a:ext>
            </a:extLst>
          </p:cNvPr>
          <p:cNvCxnSpPr>
            <a:cxnSpLocks/>
            <a:stCxn id="2" idx="2"/>
            <a:endCxn id="9" idx="0"/>
          </p:cNvCxnSpPr>
          <p:nvPr/>
        </p:nvCxnSpPr>
        <p:spPr>
          <a:xfrm rot="5400000">
            <a:off x="4979714" y="650873"/>
            <a:ext cx="749280" cy="1555775"/>
          </a:xfrm>
          <a:prstGeom prst="bentConnector3">
            <a:avLst>
              <a:gd name="adj1" fmla="val 50000"/>
            </a:avLst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895F31BC-C72A-25D2-2D65-3152B3900C59}"/>
              </a:ext>
            </a:extLst>
          </p:cNvPr>
          <p:cNvCxnSpPr>
            <a:cxnSpLocks/>
            <a:stCxn id="2" idx="2"/>
            <a:endCxn id="12" idx="0"/>
          </p:cNvCxnSpPr>
          <p:nvPr/>
        </p:nvCxnSpPr>
        <p:spPr>
          <a:xfrm rot="16200000" flipH="1">
            <a:off x="6456895" y="729466"/>
            <a:ext cx="749280" cy="1398588"/>
          </a:xfrm>
          <a:prstGeom prst="bentConnector3">
            <a:avLst>
              <a:gd name="adj1" fmla="val 50000"/>
            </a:avLst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28A4E166-322B-FE71-532C-D336ADBFC39F}"/>
              </a:ext>
            </a:extLst>
          </p:cNvPr>
          <p:cNvCxnSpPr>
            <a:cxnSpLocks/>
            <a:stCxn id="2" idx="2"/>
            <a:endCxn id="15" idx="0"/>
          </p:cNvCxnSpPr>
          <p:nvPr/>
        </p:nvCxnSpPr>
        <p:spPr>
          <a:xfrm rot="16200000" flipH="1">
            <a:off x="7961187" y="-774826"/>
            <a:ext cx="749280" cy="4407172"/>
          </a:xfrm>
          <a:prstGeom prst="bentConnector3">
            <a:avLst>
              <a:gd name="adj1" fmla="val 50000"/>
            </a:avLst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677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44636DE-420E-CDA3-4CB8-B761B9512B10}"/>
              </a:ext>
            </a:extLst>
          </p:cNvPr>
          <p:cNvSpPr txBox="1"/>
          <p:nvPr/>
        </p:nvSpPr>
        <p:spPr>
          <a:xfrm>
            <a:off x="2463800" y="330200"/>
            <a:ext cx="7264400" cy="810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A314598-5D19-2A93-C1FB-1A6C73AF3F90}"/>
              </a:ext>
            </a:extLst>
          </p:cNvPr>
          <p:cNvSpPr txBox="1"/>
          <p:nvPr/>
        </p:nvSpPr>
        <p:spPr>
          <a:xfrm>
            <a:off x="1231900" y="1295400"/>
            <a:ext cx="9728200" cy="13236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1: </a:t>
            </a:r>
            <a:r>
              <a:rPr lang="en-US" sz="2667">
                <a:latin typeface="Arial" panose="020B0604020202020204" pitchFamily="34" charset="0"/>
                <a:cs typeface="Arial" panose="020B0604020202020204" pitchFamily="34" charset="0"/>
              </a:rPr>
              <a:t>Phần mềm mô phỏng nào giúp em vẽ các hình hình học và giải toán?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3CC1D518-5057-6F5E-1BE8-3B0FEC6BC676}"/>
              </a:ext>
            </a:extLst>
          </p:cNvPr>
          <p:cNvSpPr/>
          <p:nvPr/>
        </p:nvSpPr>
        <p:spPr>
          <a:xfrm>
            <a:off x="457200" y="2870200"/>
            <a:ext cx="5334000" cy="1574800"/>
          </a:xfrm>
          <a:prstGeom prst="roundRect">
            <a:avLst>
              <a:gd name="adj" fmla="val 11223"/>
            </a:avLst>
          </a:prstGeom>
          <a:solidFill>
            <a:srgbClr val="FACD89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GeoGebra.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66123B45-42FF-30ED-DAEE-6798082EE36C}"/>
              </a:ext>
            </a:extLst>
          </p:cNvPr>
          <p:cNvSpPr/>
          <p:nvPr/>
        </p:nvSpPr>
        <p:spPr>
          <a:xfrm>
            <a:off x="6400800" y="2870200"/>
            <a:ext cx="5334000" cy="1574800"/>
          </a:xfrm>
          <a:prstGeom prst="roundRect">
            <a:avLst>
              <a:gd name="adj" fmla="val 11223"/>
            </a:avLst>
          </a:prstGeom>
          <a:solidFill>
            <a:srgbClr val="FACD89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Crocodile Physics.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735F7061-9661-6EAE-506E-E1B4077719E9}"/>
              </a:ext>
            </a:extLst>
          </p:cNvPr>
          <p:cNvSpPr/>
          <p:nvPr/>
        </p:nvSpPr>
        <p:spPr>
          <a:xfrm>
            <a:off x="457200" y="4940300"/>
            <a:ext cx="5334000" cy="1574800"/>
          </a:xfrm>
          <a:prstGeom prst="roundRect">
            <a:avLst>
              <a:gd name="adj" fmla="val 11223"/>
            </a:avLst>
          </a:prstGeom>
          <a:solidFill>
            <a:srgbClr val="FACD89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Flowgorithm.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200F10FD-55BA-BA7A-DB06-97CB446DF38D}"/>
              </a:ext>
            </a:extLst>
          </p:cNvPr>
          <p:cNvSpPr/>
          <p:nvPr/>
        </p:nvSpPr>
        <p:spPr>
          <a:xfrm>
            <a:off x="6400800" y="4940300"/>
            <a:ext cx="5334000" cy="1574800"/>
          </a:xfrm>
          <a:prstGeom prst="roundRect">
            <a:avLst>
              <a:gd name="adj" fmla="val 11223"/>
            </a:avLst>
          </a:prstGeom>
          <a:solidFill>
            <a:srgbClr val="FACD89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ChemLab.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D34BB501-EE36-4222-F02D-52A053C1BA6C}"/>
              </a:ext>
            </a:extLst>
          </p:cNvPr>
          <p:cNvSpPr/>
          <p:nvPr/>
        </p:nvSpPr>
        <p:spPr>
          <a:xfrm>
            <a:off x="462197" y="2859790"/>
            <a:ext cx="5334000" cy="1574800"/>
          </a:xfrm>
          <a:prstGeom prst="roundRect">
            <a:avLst>
              <a:gd name="adj" fmla="val 11223"/>
            </a:avLst>
          </a:prstGeom>
          <a:solidFill>
            <a:srgbClr val="AED4D7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GeoGebra.</a:t>
            </a:r>
          </a:p>
        </p:txBody>
      </p:sp>
    </p:spTree>
    <p:extLst>
      <p:ext uri="{BB962C8B-B14F-4D97-AF65-F5344CB8AC3E}">
        <p14:creationId xmlns:p14="http://schemas.microsoft.com/office/powerpoint/2010/main" val="112536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A314598-5D19-2A93-C1FB-1A6C73AF3F90}"/>
              </a:ext>
            </a:extLst>
          </p:cNvPr>
          <p:cNvSpPr txBox="1"/>
          <p:nvPr/>
        </p:nvSpPr>
        <p:spPr>
          <a:xfrm>
            <a:off x="1231900" y="330200"/>
            <a:ext cx="9728200" cy="13236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2: </a:t>
            </a:r>
            <a:r>
              <a:rPr lang="en-US" sz="2667">
                <a:latin typeface="Arial" panose="020B0604020202020204" pitchFamily="34" charset="0"/>
                <a:cs typeface="Arial" panose="020B0604020202020204" pitchFamily="34" charset="0"/>
              </a:rPr>
              <a:t>Phần mềm trực tuyến https://physics.weber.edu/schroeder/md giúp em làm gì?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3CC1D518-5057-6F5E-1BE8-3B0FEC6BC676}"/>
              </a:ext>
            </a:extLst>
          </p:cNvPr>
          <p:cNvSpPr/>
          <p:nvPr/>
        </p:nvSpPr>
        <p:spPr>
          <a:xfrm>
            <a:off x="457200" y="1752600"/>
            <a:ext cx="5334000" cy="2273300"/>
          </a:xfrm>
          <a:prstGeom prst="roundRect">
            <a:avLst>
              <a:gd name="adj" fmla="val 11223"/>
            </a:avLst>
          </a:prstGeom>
          <a:solidFill>
            <a:srgbClr val="FACD89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533">
                <a:solidFill>
                  <a:schemeClr val="tx1"/>
                </a:solidFill>
                <a:cs typeface="Arial" panose="020B0604020202020204" pitchFamily="34" charset="0"/>
              </a:rPr>
              <a:t>A. Chạy thử thuật toán dạng sơ đồ khối trước khi cài đặt trong ngôn ngữ lập trình.</a:t>
            </a:r>
            <a:endParaRPr lang="en-US" sz="2533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66123B45-42FF-30ED-DAEE-6798082EE36C}"/>
              </a:ext>
            </a:extLst>
          </p:cNvPr>
          <p:cNvSpPr/>
          <p:nvPr/>
        </p:nvSpPr>
        <p:spPr>
          <a:xfrm>
            <a:off x="6400800" y="1752600"/>
            <a:ext cx="5334000" cy="2273300"/>
          </a:xfrm>
          <a:prstGeom prst="roundRect">
            <a:avLst>
              <a:gd name="adj" fmla="val 11223"/>
            </a:avLst>
          </a:prstGeom>
          <a:solidFill>
            <a:srgbClr val="FACD89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5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Mô phỏng thí nghiệm vật lí.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735F7061-9661-6EAE-506E-E1B4077719E9}"/>
              </a:ext>
            </a:extLst>
          </p:cNvPr>
          <p:cNvSpPr/>
          <p:nvPr/>
        </p:nvSpPr>
        <p:spPr>
          <a:xfrm>
            <a:off x="457200" y="4343104"/>
            <a:ext cx="5334000" cy="2273300"/>
          </a:xfrm>
          <a:prstGeom prst="roundRect">
            <a:avLst>
              <a:gd name="adj" fmla="val 11223"/>
            </a:avLst>
          </a:prstGeom>
          <a:solidFill>
            <a:srgbClr val="FACD89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533">
                <a:solidFill>
                  <a:schemeClr val="tx1"/>
                </a:solidFill>
                <a:cs typeface="Arial" panose="020B0604020202020204" pitchFamily="34" charset="0"/>
              </a:rPr>
              <a:t>C. Nghiên cứu và xây dựng các giải pháp giao thông nhằm giảm bớt hiện tượng tắc nghẽn giao thông trong các thành phố.</a:t>
            </a:r>
            <a:endParaRPr lang="en-US" sz="2533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200F10FD-55BA-BA7A-DB06-97CB446DF38D}"/>
              </a:ext>
            </a:extLst>
          </p:cNvPr>
          <p:cNvSpPr/>
          <p:nvPr/>
        </p:nvSpPr>
        <p:spPr>
          <a:xfrm>
            <a:off x="6400800" y="4343104"/>
            <a:ext cx="5334000" cy="2273300"/>
          </a:xfrm>
          <a:prstGeom prst="roundRect">
            <a:avLst>
              <a:gd name="adj" fmla="val 11223"/>
            </a:avLst>
          </a:prstGeom>
          <a:solidFill>
            <a:srgbClr val="FACD89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533">
                <a:solidFill>
                  <a:schemeClr val="tx1"/>
                </a:solidFill>
                <a:cs typeface="Arial" panose="020B0604020202020204" pitchFamily="34" charset="0"/>
              </a:rPr>
              <a:t>D. Nghiên cứu chuyển động và tương tác giữa các phân tử trong những điều kiện khác nhau.</a:t>
            </a:r>
            <a:endParaRPr lang="en-US" sz="2533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D34BB501-EE36-4222-F02D-52A053C1BA6C}"/>
              </a:ext>
            </a:extLst>
          </p:cNvPr>
          <p:cNvSpPr/>
          <p:nvPr/>
        </p:nvSpPr>
        <p:spPr>
          <a:xfrm>
            <a:off x="6400800" y="4341855"/>
            <a:ext cx="5334000" cy="2273300"/>
          </a:xfrm>
          <a:prstGeom prst="roundRect">
            <a:avLst>
              <a:gd name="adj" fmla="val 11223"/>
            </a:avLst>
          </a:prstGeom>
          <a:solidFill>
            <a:srgbClr val="AED4D7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533">
                <a:solidFill>
                  <a:schemeClr val="tx1"/>
                </a:solidFill>
                <a:cs typeface="Arial" panose="020B0604020202020204" pitchFamily="34" charset="0"/>
              </a:rPr>
              <a:t>D. Nghiên cứu chuyển động và tương tác giữa các phân tử trong những điều kiện khác nhau.</a:t>
            </a:r>
          </a:p>
        </p:txBody>
      </p:sp>
    </p:spTree>
    <p:extLst>
      <p:ext uri="{BB962C8B-B14F-4D97-AF65-F5344CB8AC3E}">
        <p14:creationId xmlns:p14="http://schemas.microsoft.com/office/powerpoint/2010/main" val="371507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A314598-5D19-2A93-C1FB-1A6C73AF3F90}"/>
              </a:ext>
            </a:extLst>
          </p:cNvPr>
          <p:cNvSpPr txBox="1"/>
          <p:nvPr/>
        </p:nvSpPr>
        <p:spPr>
          <a:xfrm>
            <a:off x="315912" y="1151538"/>
            <a:ext cx="11560175" cy="7080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4: </a:t>
            </a:r>
            <a:r>
              <a:rPr lang="vi-VN" sz="2667">
                <a:cs typeface="Arial" panose="020B0604020202020204" pitchFamily="34" charset="0"/>
              </a:rPr>
              <a:t>Màu đen (Black) được tạo ra khi kết hợp những màu nào với nhau?</a:t>
            </a:r>
            <a:endParaRPr lang="en-US" sz="266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3CC1D518-5057-6F5E-1BE8-3B0FEC6BC676}"/>
              </a:ext>
            </a:extLst>
          </p:cNvPr>
          <p:cNvSpPr/>
          <p:nvPr/>
        </p:nvSpPr>
        <p:spPr>
          <a:xfrm>
            <a:off x="457200" y="2641600"/>
            <a:ext cx="5334000" cy="1574800"/>
          </a:xfrm>
          <a:prstGeom prst="roundRect">
            <a:avLst>
              <a:gd name="adj" fmla="val 11223"/>
            </a:avLst>
          </a:prstGeom>
          <a:solidFill>
            <a:srgbClr val="FACD89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5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Màu đỏ (Red) + Màu lam (Blue) + Màu lục (Green).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66123B45-42FF-30ED-DAEE-6798082EE36C}"/>
              </a:ext>
            </a:extLst>
          </p:cNvPr>
          <p:cNvSpPr/>
          <p:nvPr/>
        </p:nvSpPr>
        <p:spPr>
          <a:xfrm>
            <a:off x="6400800" y="2641600"/>
            <a:ext cx="5334000" cy="1574800"/>
          </a:xfrm>
          <a:prstGeom prst="roundRect">
            <a:avLst>
              <a:gd name="adj" fmla="val 11223"/>
            </a:avLst>
          </a:prstGeom>
          <a:solidFill>
            <a:srgbClr val="FACD89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533">
                <a:solidFill>
                  <a:schemeClr val="tx1"/>
                </a:solidFill>
                <a:cs typeface="Arial" panose="020B0604020202020204" pitchFamily="34" charset="0"/>
              </a:rPr>
              <a:t>B. Màu xanh lơ (Cyan) + Màu đỏ (Red) + Màu vàng (Yellow).</a:t>
            </a:r>
            <a:endParaRPr lang="en-US" sz="2533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735F7061-9661-6EAE-506E-E1B4077719E9}"/>
              </a:ext>
            </a:extLst>
          </p:cNvPr>
          <p:cNvSpPr/>
          <p:nvPr/>
        </p:nvSpPr>
        <p:spPr>
          <a:xfrm>
            <a:off x="457200" y="4719231"/>
            <a:ext cx="5334000" cy="1574800"/>
          </a:xfrm>
          <a:prstGeom prst="roundRect">
            <a:avLst>
              <a:gd name="adj" fmla="val 11223"/>
            </a:avLst>
          </a:prstGeom>
          <a:solidFill>
            <a:srgbClr val="FACD89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533">
                <a:solidFill>
                  <a:schemeClr val="tx1"/>
                </a:solidFill>
                <a:cs typeface="Arial" panose="020B0604020202020204" pitchFamily="34" charset="0"/>
              </a:rPr>
              <a:t>C. Màu vàng (Yellow) + Màu xanh lơ (Cyan) + Màu hồng sẫm (Magenta).</a:t>
            </a:r>
            <a:endParaRPr lang="en-US" sz="2533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200F10FD-55BA-BA7A-DB06-97CB446DF38D}"/>
              </a:ext>
            </a:extLst>
          </p:cNvPr>
          <p:cNvSpPr/>
          <p:nvPr/>
        </p:nvSpPr>
        <p:spPr>
          <a:xfrm>
            <a:off x="6400800" y="4719231"/>
            <a:ext cx="5334000" cy="1574800"/>
          </a:xfrm>
          <a:prstGeom prst="roundRect">
            <a:avLst>
              <a:gd name="adj" fmla="val 11223"/>
            </a:avLst>
          </a:prstGeom>
          <a:solidFill>
            <a:srgbClr val="FACD89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pt-BR" sz="25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Màu hồng sẫm (Magenta) + Màu đỏ (Red) + Màu lam (Blue).</a:t>
            </a:r>
            <a:endParaRPr lang="en-US" sz="2533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D34BB501-EE36-4222-F02D-52A053C1BA6C}"/>
              </a:ext>
            </a:extLst>
          </p:cNvPr>
          <p:cNvSpPr/>
          <p:nvPr/>
        </p:nvSpPr>
        <p:spPr>
          <a:xfrm>
            <a:off x="457200" y="4719231"/>
            <a:ext cx="5334000" cy="1574800"/>
          </a:xfrm>
          <a:prstGeom prst="roundRect">
            <a:avLst>
              <a:gd name="adj" fmla="val 11223"/>
            </a:avLst>
          </a:prstGeom>
          <a:solidFill>
            <a:srgbClr val="AED4D7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533">
                <a:solidFill>
                  <a:schemeClr val="tx1"/>
                </a:solidFill>
                <a:cs typeface="Arial" panose="020B0604020202020204" pitchFamily="34" charset="0"/>
              </a:rPr>
              <a:t>C. Màu vàng (Yellow) + Màu xanh lơ (Cyan) + Màu hồng sẫm (Magenta).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7205F35-D76F-88E9-A5E6-5AA7EB90D809}"/>
              </a:ext>
            </a:extLst>
          </p:cNvPr>
          <p:cNvSpPr txBox="1"/>
          <p:nvPr/>
        </p:nvSpPr>
        <p:spPr>
          <a:xfrm>
            <a:off x="174625" y="302085"/>
            <a:ext cx="11842750" cy="4821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19" indent="-381019">
              <a:buFont typeface="Wingdings" panose="05000000000000000000" pitchFamily="2" charset="2"/>
              <a:buChar char="Ø"/>
            </a:pPr>
            <a:r>
              <a:rPr lang="en-US" sz="2533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hãy sử dụng một phần mềm mô phỏng pha màu để trả lời các câu hỏi 3, 4:</a:t>
            </a:r>
          </a:p>
        </p:txBody>
      </p:sp>
    </p:spTree>
    <p:extLst>
      <p:ext uri="{BB962C8B-B14F-4D97-AF65-F5344CB8AC3E}">
        <p14:creationId xmlns:p14="http://schemas.microsoft.com/office/powerpoint/2010/main" val="8078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ach-pha-mau-dat-nan-shorts">
            <a:hlinkClick r:id="" action="ppaction://media"/>
            <a:extLst>
              <a:ext uri="{FF2B5EF4-FFF2-40B4-BE49-F238E27FC236}">
                <a16:creationId xmlns="" xmlns:a16="http://schemas.microsoft.com/office/drawing/2014/main" id="{C7F86C93-5131-5355-C04A-DE9EF267ED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-11007"/>
            <a:ext cx="3860800" cy="6869007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="" xmlns:a16="http://schemas.microsoft.com/office/drawing/2014/main" id="{B7183829-572F-AD5A-0966-59BFC28869A8}"/>
              </a:ext>
            </a:extLst>
          </p:cNvPr>
          <p:cNvSpPr/>
          <p:nvPr/>
        </p:nvSpPr>
        <p:spPr>
          <a:xfrm>
            <a:off x="5435600" y="2311400"/>
            <a:ext cx="1320800" cy="1320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5">
            <a:extLst>
              <a:ext uri="{FF2B5EF4-FFF2-40B4-BE49-F238E27FC236}">
                <a16:creationId xmlns="" xmlns:a16="http://schemas.microsoft.com/office/drawing/2014/main" id="{452A5348-CAD6-B032-6DF8-48B6777FD338}"/>
              </a:ext>
            </a:extLst>
          </p:cNvPr>
          <p:cNvSpPr/>
          <p:nvPr/>
        </p:nvSpPr>
        <p:spPr>
          <a:xfrm>
            <a:off x="7975600" y="4191000"/>
            <a:ext cx="3990109" cy="2743200"/>
          </a:xfrm>
          <a:custGeom>
            <a:avLst/>
            <a:gdLst/>
            <a:ahLst/>
            <a:cxnLst/>
            <a:rect l="l" t="t" r="r" b="b"/>
            <a:pathLst>
              <a:path w="5985164" h="4114800">
                <a:moveTo>
                  <a:pt x="0" y="0"/>
                </a:moveTo>
                <a:lnTo>
                  <a:pt x="5985164" y="0"/>
                </a:lnTo>
                <a:lnTo>
                  <a:pt x="59851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20174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7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76F2277-6766-06C3-FFBC-39621BBF358E}"/>
              </a:ext>
            </a:extLst>
          </p:cNvPr>
          <p:cNvSpPr txBox="1"/>
          <p:nvPr/>
        </p:nvSpPr>
        <p:spPr>
          <a:xfrm>
            <a:off x="2946400" y="330200"/>
            <a:ext cx="6299200" cy="810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DB1717F-C322-EB86-464E-DCB6742B0B7C}"/>
              </a:ext>
            </a:extLst>
          </p:cNvPr>
          <p:cNvSpPr txBox="1"/>
          <p:nvPr/>
        </p:nvSpPr>
        <p:spPr>
          <a:xfrm>
            <a:off x="1735642" y="904074"/>
            <a:ext cx="979595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Internet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phỏng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CMYK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(Red)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lam (Blue)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(Cyan),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sẫm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(Magenta)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(Yellow)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CMYK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495325" indent="-495325" algn="just">
              <a:lnSpc>
                <a:spcPct val="150000"/>
              </a:lnSpc>
              <a:buAutoNum type="alphaL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Cyan + Yellow = ? 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5.3)</a:t>
            </a:r>
          </a:p>
          <a:p>
            <a:pPr marL="495325" indent="-495325" algn="just">
              <a:lnSpc>
                <a:spcPct val="150000"/>
              </a:lnSpc>
              <a:buAutoNum type="alphaL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Cyan + Magenta = ?</a:t>
            </a:r>
          </a:p>
          <a:p>
            <a:pPr marL="495325" indent="-495325" algn="just">
              <a:lnSpc>
                <a:spcPct val="150000"/>
              </a:lnSpc>
              <a:buAutoNum type="alphaL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Magenta + Yellow = ?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D6702B9C-D99B-7E6C-80A2-BE87BB63E419}"/>
              </a:ext>
            </a:extLst>
          </p:cNvPr>
          <p:cNvGrpSpPr/>
          <p:nvPr/>
        </p:nvGrpSpPr>
        <p:grpSpPr>
          <a:xfrm>
            <a:off x="6400800" y="3905026"/>
            <a:ext cx="5130800" cy="2647202"/>
            <a:chOff x="8562975" y="5372100"/>
            <a:chExt cx="8734425" cy="4456242"/>
          </a:xfrm>
        </p:grpSpPr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A4397C43-39FD-ED20-3C61-1D5E053C74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676"/>
            <a:stretch/>
          </p:blipFill>
          <p:spPr>
            <a:xfrm>
              <a:off x="8562975" y="5372100"/>
              <a:ext cx="8734425" cy="351944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021CE124-6477-FBE2-59A7-0A6B795E354E}"/>
                </a:ext>
              </a:extLst>
            </p:cNvPr>
            <p:cNvSpPr txBox="1"/>
            <p:nvPr/>
          </p:nvSpPr>
          <p:spPr>
            <a:xfrm>
              <a:off x="11125200" y="9228177"/>
              <a:ext cx="4267200" cy="600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i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5.3. </a:t>
              </a:r>
              <a:r>
                <a:rPr lang="en-US" sz="2000" i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Pha màu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991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="" xmlns:a16="http://schemas.microsoft.com/office/drawing/2014/main" id="{3E2B16A6-7B6D-0027-E882-97596905A4D4}"/>
              </a:ext>
            </a:extLst>
          </p:cNvPr>
          <p:cNvSpPr/>
          <p:nvPr/>
        </p:nvSpPr>
        <p:spPr>
          <a:xfrm>
            <a:off x="1349906" y="2344361"/>
            <a:ext cx="2135080" cy="1836627"/>
          </a:xfrm>
          <a:prstGeom prst="ellipse">
            <a:avLst/>
          </a:prstGeom>
          <a:solidFill>
            <a:srgbClr val="00EDFF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91A04065-724E-D715-6C15-E7C61F71C2E0}"/>
              </a:ext>
            </a:extLst>
          </p:cNvPr>
          <p:cNvSpPr/>
          <p:nvPr/>
        </p:nvSpPr>
        <p:spPr>
          <a:xfrm>
            <a:off x="2264306" y="2344361"/>
            <a:ext cx="2135080" cy="1836627"/>
          </a:xfrm>
          <a:prstGeom prst="ellipse">
            <a:avLst/>
          </a:prstGeom>
          <a:solidFill>
            <a:srgbClr val="FFED0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E86C8D7-4AAD-419E-84D9-2F62428F0F4A}"/>
              </a:ext>
            </a:extLst>
          </p:cNvPr>
          <p:cNvSpPr txBox="1"/>
          <p:nvPr/>
        </p:nvSpPr>
        <p:spPr>
          <a:xfrm>
            <a:off x="1213230" y="1600200"/>
            <a:ext cx="30570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Cyan + Yellow </a:t>
            </a:r>
            <a:endParaRPr lang="en-US" sz="1200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74C85A8-706D-A36D-64E7-793699E142F9}"/>
              </a:ext>
            </a:extLst>
          </p:cNvPr>
          <p:cNvSpPr txBox="1"/>
          <p:nvPr/>
        </p:nvSpPr>
        <p:spPr>
          <a:xfrm>
            <a:off x="2717800" y="330200"/>
            <a:ext cx="6756400" cy="60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34" b="1">
                <a:solidFill>
                  <a:srgbClr val="4376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THỰC HIỆN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C4E55786-D211-AC7F-AA59-6151D5E761BC}"/>
              </a:ext>
            </a:extLst>
          </p:cNvPr>
          <p:cNvSpPr txBox="1"/>
          <p:nvPr/>
        </p:nvSpPr>
        <p:spPr>
          <a:xfrm>
            <a:off x="4711342" y="1625223"/>
            <a:ext cx="34884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Cyan + Magenta </a:t>
            </a:r>
            <a:endParaRPr lang="en-US" sz="1200" dirty="0"/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6CB054B7-12C0-17E4-29E0-74C59101CF4E}"/>
              </a:ext>
            </a:extLst>
          </p:cNvPr>
          <p:cNvSpPr/>
          <p:nvPr/>
        </p:nvSpPr>
        <p:spPr>
          <a:xfrm>
            <a:off x="4908290" y="2340888"/>
            <a:ext cx="2019636" cy="1976103"/>
          </a:xfrm>
          <a:prstGeom prst="ellipse">
            <a:avLst/>
          </a:prstGeom>
          <a:solidFill>
            <a:srgbClr val="FFED0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F7F44E36-8512-32AF-4EC0-8870C494A457}"/>
              </a:ext>
            </a:extLst>
          </p:cNvPr>
          <p:cNvSpPr/>
          <p:nvPr/>
        </p:nvSpPr>
        <p:spPr>
          <a:xfrm>
            <a:off x="5822690" y="2337713"/>
            <a:ext cx="2019636" cy="1976103"/>
          </a:xfrm>
          <a:prstGeom prst="ellipse">
            <a:avLst/>
          </a:prstGeom>
          <a:solidFill>
            <a:srgbClr val="FF00AB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0D634E51-A474-61A4-965E-20E17E6A7F54}"/>
              </a:ext>
            </a:extLst>
          </p:cNvPr>
          <p:cNvSpPr txBox="1"/>
          <p:nvPr/>
        </p:nvSpPr>
        <p:spPr>
          <a:xfrm>
            <a:off x="8507319" y="1579340"/>
            <a:ext cx="37623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Magenta + Yellow </a:t>
            </a:r>
            <a:endParaRPr lang="en-US" sz="1200" dirty="0"/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048FD0D7-D105-12E0-FD82-3CC9042E3AB7}"/>
              </a:ext>
            </a:extLst>
          </p:cNvPr>
          <p:cNvSpPr/>
          <p:nvPr/>
        </p:nvSpPr>
        <p:spPr>
          <a:xfrm>
            <a:off x="8756726" y="2337713"/>
            <a:ext cx="1898574" cy="1943249"/>
          </a:xfrm>
          <a:prstGeom prst="ellipse">
            <a:avLst/>
          </a:prstGeom>
          <a:solidFill>
            <a:srgbClr val="00EDFF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AE85FA40-917D-26B9-88C9-7F78289B45E8}"/>
              </a:ext>
            </a:extLst>
          </p:cNvPr>
          <p:cNvSpPr/>
          <p:nvPr/>
        </p:nvSpPr>
        <p:spPr>
          <a:xfrm>
            <a:off x="9683826" y="2364026"/>
            <a:ext cx="1898574" cy="1943249"/>
          </a:xfrm>
          <a:prstGeom prst="ellipse">
            <a:avLst/>
          </a:prstGeom>
          <a:solidFill>
            <a:srgbClr val="FF00AB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2771B149-89C3-1481-75A9-BBB3E2601B84}"/>
              </a:ext>
            </a:extLst>
          </p:cNvPr>
          <p:cNvGrpSpPr/>
          <p:nvPr/>
        </p:nvGrpSpPr>
        <p:grpSpPr>
          <a:xfrm>
            <a:off x="1278286" y="4826914"/>
            <a:ext cx="3057047" cy="810093"/>
            <a:chOff x="207286" y="7100356"/>
            <a:chExt cx="4800600" cy="1478841"/>
          </a:xfrm>
        </p:grpSpPr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FF23E7D2-49B1-032F-1C87-B6B2B650FF22}"/>
                </a:ext>
              </a:extLst>
            </p:cNvPr>
            <p:cNvSpPr txBox="1"/>
            <p:nvPr/>
          </p:nvSpPr>
          <p:spPr>
            <a:xfrm>
              <a:off x="207286" y="7886699"/>
              <a:ext cx="4800600" cy="692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Pastel Green</a:t>
              </a:r>
              <a:endParaRPr lang="en-US" sz="1200"/>
            </a:p>
          </p:txBody>
        </p:sp>
        <p:sp>
          <p:nvSpPr>
            <p:cNvPr id="25" name="Arrow: Down 24">
              <a:extLst>
                <a:ext uri="{FF2B5EF4-FFF2-40B4-BE49-F238E27FC236}">
                  <a16:creationId xmlns="" xmlns:a16="http://schemas.microsoft.com/office/drawing/2014/main" id="{3881D404-EFD0-561D-D1C1-3CFAD0263D00}"/>
                </a:ext>
              </a:extLst>
            </p:cNvPr>
            <p:cNvSpPr/>
            <p:nvPr/>
          </p:nvSpPr>
          <p:spPr>
            <a:xfrm>
              <a:off x="2359936" y="7100356"/>
              <a:ext cx="495300" cy="477790"/>
            </a:xfrm>
            <a:prstGeom prst="down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CDCE6BB5-772D-ED67-3E8C-0A1790C57FE9}"/>
              </a:ext>
            </a:extLst>
          </p:cNvPr>
          <p:cNvGrpSpPr/>
          <p:nvPr/>
        </p:nvGrpSpPr>
        <p:grpSpPr>
          <a:xfrm>
            <a:off x="4797014" y="4708576"/>
            <a:ext cx="3200400" cy="985894"/>
            <a:chOff x="659108" y="6922849"/>
            <a:chExt cx="4800600" cy="1478841"/>
          </a:xfrm>
        </p:grpSpPr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EB1A29D1-C160-783A-0469-5F423CD229C7}"/>
                </a:ext>
              </a:extLst>
            </p:cNvPr>
            <p:cNvSpPr txBox="1"/>
            <p:nvPr/>
          </p:nvSpPr>
          <p:spPr>
            <a:xfrm>
              <a:off x="659108" y="7709192"/>
              <a:ext cx="4800600" cy="692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Coral (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đỏ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san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hô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en-US" sz="1200" dirty="0"/>
            </a:p>
          </p:txBody>
        </p:sp>
        <p:sp>
          <p:nvSpPr>
            <p:cNvPr id="29" name="Arrow: Down 28">
              <a:extLst>
                <a:ext uri="{FF2B5EF4-FFF2-40B4-BE49-F238E27FC236}">
                  <a16:creationId xmlns="" xmlns:a16="http://schemas.microsoft.com/office/drawing/2014/main" id="{32F62258-6D04-4ECA-1F17-394078033110}"/>
                </a:ext>
              </a:extLst>
            </p:cNvPr>
            <p:cNvSpPr/>
            <p:nvPr/>
          </p:nvSpPr>
          <p:spPr>
            <a:xfrm>
              <a:off x="2827895" y="6922849"/>
              <a:ext cx="495300" cy="477791"/>
            </a:xfrm>
            <a:prstGeom prst="down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5500126D-08C6-F6CC-6714-50EB43060ED1}"/>
              </a:ext>
            </a:extLst>
          </p:cNvPr>
          <p:cNvGrpSpPr/>
          <p:nvPr/>
        </p:nvGrpSpPr>
        <p:grpSpPr>
          <a:xfrm>
            <a:off x="8583915" y="4740847"/>
            <a:ext cx="3200400" cy="985894"/>
            <a:chOff x="626842" y="6971262"/>
            <a:chExt cx="4800600" cy="1478842"/>
          </a:xfrm>
        </p:grpSpPr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5A78CE82-0484-2E9A-9690-3C78D7634B3B}"/>
                </a:ext>
              </a:extLst>
            </p:cNvPr>
            <p:cNvSpPr txBox="1"/>
            <p:nvPr/>
          </p:nvSpPr>
          <p:spPr>
            <a:xfrm>
              <a:off x="626842" y="7757606"/>
              <a:ext cx="4800600" cy="692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Moody Blue</a:t>
              </a:r>
              <a:endParaRPr lang="en-US" sz="1200"/>
            </a:p>
          </p:txBody>
        </p:sp>
        <p:sp>
          <p:nvSpPr>
            <p:cNvPr id="32" name="Arrow: Down 31">
              <a:extLst>
                <a:ext uri="{FF2B5EF4-FFF2-40B4-BE49-F238E27FC236}">
                  <a16:creationId xmlns="" xmlns:a16="http://schemas.microsoft.com/office/drawing/2014/main" id="{F5DAB489-74FE-0E68-9CE6-43DADA91CD6C}"/>
                </a:ext>
              </a:extLst>
            </p:cNvPr>
            <p:cNvSpPr/>
            <p:nvPr/>
          </p:nvSpPr>
          <p:spPr>
            <a:xfrm>
              <a:off x="2779492" y="6971262"/>
              <a:ext cx="495300" cy="477791"/>
            </a:xfrm>
            <a:prstGeom prst="down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</p:spTree>
    <p:extLst>
      <p:ext uri="{BB962C8B-B14F-4D97-AF65-F5344CB8AC3E}">
        <p14:creationId xmlns:p14="http://schemas.microsoft.com/office/powerpoint/2010/main" val="245943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4" grpId="0"/>
      <p:bldP spid="6" grpId="0"/>
      <p:bldP spid="15" grpId="0"/>
      <p:bldP spid="16" grpId="0" animBg="1"/>
      <p:bldP spid="17" grpId="0" animBg="1"/>
      <p:bldP spid="19" grpId="0"/>
      <p:bldP spid="20" grpId="0" animBg="1"/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Top 50 Mẫu Background Powerpoint Đơn Giản, Ấn Tượng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7146" y="14177778"/>
            <a:ext cx="6660864" cy="3752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2233;p54"/>
          <p:cNvSpPr txBox="1">
            <a:spLocks/>
          </p:cNvSpPr>
          <p:nvPr/>
        </p:nvSpPr>
        <p:spPr>
          <a:xfrm>
            <a:off x="1730704" y="721260"/>
            <a:ext cx="9532000" cy="4227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vi-VN" sz="5333" dirty="0" smtClean="0">
                <a:solidFill>
                  <a:srgbClr val="FF0000"/>
                </a:solidFill>
              </a:rPr>
              <a:t>CẢM ƠN CẢ LỚP ĐÃ CHÚ Ý LẮNG NGHE BÀI GIẢNG!</a:t>
            </a:r>
            <a:endParaRPr lang="vi-VN" sz="5333" dirty="0">
              <a:solidFill>
                <a:srgbClr val="FF0000"/>
              </a:solidFill>
            </a:endParaRPr>
          </a:p>
        </p:txBody>
      </p:sp>
      <p:pic>
        <p:nvPicPr>
          <p:cNvPr id="3074" name="Picture 2" descr="https://static.vecteezy.com/system/resources/previews/000/182/465/original/hand-lettering-thank-you-flowery-vecto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2264" y="10020680"/>
            <a:ext cx="30358968" cy="21684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tatic.vecteezy.com/system/resources/previews/000/182/465/original/hand-lettering-thank-you-flowery-vecto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84" b="89993" l="9993" r="89990">
                        <a14:foregroundMark x1="18718" y1="48500" x2="18718" y2="48500"/>
                        <a14:foregroundMark x1="20740" y1="50060" x2="20740" y2="50060"/>
                        <a14:foregroundMark x1="22300" y1="61675" x2="22300" y2="61675"/>
                        <a14:foregroundMark x1="26123" y1="58219" x2="26123" y2="58219"/>
                        <a14:foregroundMark x1="26791" y1="67963" x2="26791" y2="67963"/>
                        <a14:foregroundMark x1="25454" y1="62947" x2="25454" y2="62947"/>
                        <a14:foregroundMark x1="21855" y1="26182" x2="21855" y2="26182"/>
                        <a14:foregroundMark x1="40024" y1="32781" x2="40024" y2="32781"/>
                        <a14:foregroundMark x1="53720" y1="61051" x2="53720" y2="61051"/>
                        <a14:foregroundMark x1="88036" y1="31845" x2="88036" y2="31845"/>
                        <a14:foregroundMark x1="84453" y1="33093" x2="84453" y2="33093"/>
                        <a14:foregroundMark x1="84676" y1="45044" x2="84676" y2="45044"/>
                        <a14:foregroundMark x1="87144" y1="41901" x2="87144" y2="41901"/>
                        <a14:foregroundMark x1="88944" y1="38133" x2="88944" y2="38133"/>
                        <a14:foregroundMark x1="82876" y1="35301" x2="82876" y2="35301"/>
                        <a14:foregroundMark x1="80631" y1="39069" x2="80631" y2="39069"/>
                        <a14:foregroundMark x1="29482" y1="23038" x2="29482" y2="23038"/>
                        <a14:foregroundMark x1="53274" y1="20542" x2="53274" y2="20542"/>
                        <a14:foregroundMark x1="56856" y1="20854" x2="56856" y2="20854"/>
                        <a14:foregroundMark x1="59325" y1="76746" x2="59325" y2="76746"/>
                        <a14:foregroundMark x1="56634" y1="78954" x2="56634" y2="78954"/>
                        <a14:foregroundMark x1="17381" y1="46292" x2="17381" y2="462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271" y="3946716"/>
            <a:ext cx="4075937" cy="291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646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211970" y="254497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KHỞI ĐỘNG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1030" name="Picture 6" descr="Hình ảnh Thỏ Dễ Thương Với Bóng Bay PNG Miễn Phí Tải Về - Lovepi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350" b="89927" l="9982" r="899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-221209"/>
            <a:ext cx="2604972" cy="260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2DC5B36F-8125-13C8-1827-F0405329E816}"/>
              </a:ext>
            </a:extLst>
          </p:cNvPr>
          <p:cNvGrpSpPr/>
          <p:nvPr/>
        </p:nvGrpSpPr>
        <p:grpSpPr>
          <a:xfrm>
            <a:off x="1448130" y="1573053"/>
            <a:ext cx="9757279" cy="1297511"/>
            <a:chOff x="792467" y="3009900"/>
            <a:chExt cx="11703783" cy="1633245"/>
          </a:xfrm>
        </p:grpSpPr>
        <p:sp>
          <p:nvSpPr>
            <p:cNvPr id="9" name="Freeform 9">
              <a:extLst>
                <a:ext uri="{FF2B5EF4-FFF2-40B4-BE49-F238E27FC236}">
                  <a16:creationId xmlns="" xmlns:a16="http://schemas.microsoft.com/office/drawing/2014/main" id="{9FF67F17-079D-95A9-A0CD-4F5E6BF677AF}"/>
                </a:ext>
              </a:extLst>
            </p:cNvPr>
            <p:cNvSpPr/>
            <p:nvPr/>
          </p:nvSpPr>
          <p:spPr>
            <a:xfrm>
              <a:off x="792467" y="3208792"/>
              <a:ext cx="1371600" cy="1434353"/>
            </a:xfrm>
            <a:custGeom>
              <a:avLst/>
              <a:gdLst/>
              <a:ahLst/>
              <a:cxnLst/>
              <a:rect l="l" t="t" r="r" b="b"/>
              <a:pathLst>
                <a:path w="3934778" h="4114800">
                  <a:moveTo>
                    <a:pt x="0" y="0"/>
                  </a:moveTo>
                  <a:lnTo>
                    <a:pt x="3934777" y="0"/>
                  </a:lnTo>
                  <a:lnTo>
                    <a:pt x="3934777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A8AAEF51-EC96-0C1F-BE06-B3A291E3B563}"/>
                </a:ext>
              </a:extLst>
            </p:cNvPr>
            <p:cNvSpPr txBox="1"/>
            <p:nvPr/>
          </p:nvSpPr>
          <p:spPr>
            <a:xfrm>
              <a:off x="1909237" y="3009900"/>
              <a:ext cx="10587013" cy="13234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tạo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màu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da cam,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màu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nhau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4FD6195E-1261-CD0D-EBC6-CFA12CF545BC}"/>
              </a:ext>
            </a:extLst>
          </p:cNvPr>
          <p:cNvSpPr/>
          <p:nvPr/>
        </p:nvSpPr>
        <p:spPr>
          <a:xfrm>
            <a:off x="2020771" y="3908525"/>
            <a:ext cx="1576599" cy="1619640"/>
          </a:xfrm>
          <a:prstGeom prst="ellipse">
            <a:avLst/>
          </a:prstGeom>
          <a:solidFill>
            <a:srgbClr val="FF0000">
              <a:alpha val="71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F9836252-735E-A923-B52D-229ADF4B19FC}"/>
              </a:ext>
            </a:extLst>
          </p:cNvPr>
          <p:cNvSpPr/>
          <p:nvPr/>
        </p:nvSpPr>
        <p:spPr>
          <a:xfrm>
            <a:off x="4129189" y="3908525"/>
            <a:ext cx="1576599" cy="1619640"/>
          </a:xfrm>
          <a:prstGeom prst="ellipse">
            <a:avLst/>
          </a:prstGeom>
          <a:solidFill>
            <a:srgbClr val="FFC000">
              <a:alpha val="71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153E7AD2-C392-F8A6-DCB7-1E80369978CA}"/>
              </a:ext>
            </a:extLst>
          </p:cNvPr>
          <p:cNvSpPr txBox="1"/>
          <p:nvPr/>
        </p:nvSpPr>
        <p:spPr>
          <a:xfrm>
            <a:off x="5705788" y="3577037"/>
            <a:ext cx="157659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0EB4323E-BA43-EB0D-E93F-9E0AEAB786BA}"/>
              </a:ext>
            </a:extLst>
          </p:cNvPr>
          <p:cNvSpPr/>
          <p:nvPr/>
        </p:nvSpPr>
        <p:spPr>
          <a:xfrm>
            <a:off x="7282387" y="3908525"/>
            <a:ext cx="1576599" cy="1619640"/>
          </a:xfrm>
          <a:prstGeom prst="ellipse">
            <a:avLst/>
          </a:prstGeom>
          <a:solidFill>
            <a:srgbClr val="FF0000">
              <a:alpha val="71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DB35B03E-C5B9-062A-BD1F-DB9E1659A3CD}"/>
              </a:ext>
            </a:extLst>
          </p:cNvPr>
          <p:cNvSpPr/>
          <p:nvPr/>
        </p:nvSpPr>
        <p:spPr>
          <a:xfrm>
            <a:off x="9879700" y="3908525"/>
            <a:ext cx="1576599" cy="1619640"/>
          </a:xfrm>
          <a:prstGeom prst="ellipse">
            <a:avLst/>
          </a:prstGeom>
          <a:solidFill>
            <a:srgbClr val="FFC000">
              <a:alpha val="71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9143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2.96296E-6 L -0.2125 -0.0002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25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  <p:bldP spid="13" grpId="0" animBg="1"/>
      <p:bldP spid="14" grpId="0"/>
      <p:bldP spid="15" grpId="0" animBg="1"/>
      <p:bldP spid="16" grpId="0" animBg="1"/>
      <p:bldP spid="1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3510DF37-5AF7-DE02-7F8D-C65CBAA2563E}"/>
              </a:ext>
            </a:extLst>
          </p:cNvPr>
          <p:cNvGrpSpPr/>
          <p:nvPr/>
        </p:nvGrpSpPr>
        <p:grpSpPr>
          <a:xfrm>
            <a:off x="457200" y="381000"/>
            <a:ext cx="11226800" cy="1323696"/>
            <a:chOff x="533400" y="571500"/>
            <a:chExt cx="16840200" cy="1985545"/>
          </a:xfrm>
        </p:grpSpPr>
        <p:sp>
          <p:nvSpPr>
            <p:cNvPr id="2" name="Freeform 5">
              <a:extLst>
                <a:ext uri="{FF2B5EF4-FFF2-40B4-BE49-F238E27FC236}">
                  <a16:creationId xmlns="" xmlns:a16="http://schemas.microsoft.com/office/drawing/2014/main" id="{D0E059CB-ADCA-A08F-8EF3-BE1612514AF3}"/>
                </a:ext>
              </a:extLst>
            </p:cNvPr>
            <p:cNvSpPr/>
            <p:nvPr/>
          </p:nvSpPr>
          <p:spPr>
            <a:xfrm>
              <a:off x="533400" y="876300"/>
              <a:ext cx="1676400" cy="1192340"/>
            </a:xfrm>
            <a:custGeom>
              <a:avLst/>
              <a:gdLst/>
              <a:ahLst/>
              <a:cxnLst/>
              <a:rect l="l" t="t" r="r" b="b"/>
              <a:pathLst>
                <a:path w="5785308" h="4114800">
                  <a:moveTo>
                    <a:pt x="0" y="0"/>
                  </a:moveTo>
                  <a:lnTo>
                    <a:pt x="5785308" y="0"/>
                  </a:lnTo>
                  <a:lnTo>
                    <a:pt x="5785308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7314DCDA-1C60-D482-AEDB-AD76F26E6F76}"/>
                </a:ext>
              </a:extLst>
            </p:cNvPr>
            <p:cNvSpPr txBox="1"/>
            <p:nvPr/>
          </p:nvSpPr>
          <p:spPr>
            <a:xfrm>
              <a:off x="2514600" y="571500"/>
              <a:ext cx="14859000" cy="1985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667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667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2667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đóng</a:t>
              </a:r>
              <a:r>
                <a:rPr lang="en-US" sz="2667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vai</a:t>
              </a:r>
              <a:r>
                <a:rPr lang="en-US" sz="2667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 </a:t>
              </a:r>
              <a:r>
                <a:rPr lang="en-US" sz="2667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667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Minh </a:t>
              </a:r>
              <a:r>
                <a:rPr lang="en-US" sz="2667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2667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2667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hội</a:t>
              </a:r>
              <a:r>
                <a:rPr lang="en-US" sz="2667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thoại</a:t>
              </a:r>
              <a:r>
                <a:rPr lang="en-US" sz="2667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667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2667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Khởi</a:t>
              </a:r>
              <a:r>
                <a:rPr lang="en-US" sz="2667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2667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SGK </a:t>
              </a:r>
              <a:r>
                <a:rPr lang="en-US" sz="2667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trang</a:t>
              </a:r>
              <a:r>
                <a:rPr lang="en-US" sz="2667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20: </a:t>
              </a:r>
            </a:p>
          </p:txBody>
        </p:sp>
      </p:grpSp>
      <p:graphicFrame>
        <p:nvGraphicFramePr>
          <p:cNvPr id="5" name="Table 4">
            <a:extLst>
              <a:ext uri="{FF2B5EF4-FFF2-40B4-BE49-F238E27FC236}">
                <a16:creationId xmlns="" xmlns:a16="http://schemas.microsoft.com/office/drawing/2014/main" id="{B8B26571-7A3B-BFE7-9F90-30912B843F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9636562"/>
              </p:ext>
            </p:extLst>
          </p:nvPr>
        </p:nvGraphicFramePr>
        <p:xfrm>
          <a:off x="1697318" y="1855693"/>
          <a:ext cx="9855199" cy="4271964"/>
        </p:xfrm>
        <a:graphic>
          <a:graphicData uri="http://schemas.openxmlformats.org/drawingml/2006/table">
            <a:tbl>
              <a:tblPr bandRow="1"/>
              <a:tblGrid>
                <a:gridCol w="953522">
                  <a:extLst>
                    <a:ext uri="{9D8B030D-6E8A-4147-A177-3AD203B41FA5}">
                      <a16:colId xmlns="" xmlns:a16="http://schemas.microsoft.com/office/drawing/2014/main" val="1706100981"/>
                    </a:ext>
                  </a:extLst>
                </a:gridCol>
                <a:gridCol w="8901677">
                  <a:extLst>
                    <a:ext uri="{9D8B030D-6E8A-4147-A177-3AD203B41FA5}">
                      <a16:colId xmlns="" xmlns:a16="http://schemas.microsoft.com/office/drawing/2014/main" val="2726930723"/>
                    </a:ext>
                  </a:extLst>
                </a:gridCol>
              </a:tblGrid>
              <a:tr h="10537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200" b="1" i="1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Minh:</a:t>
                      </a:r>
                      <a:endParaRPr lang="en-US" sz="2200" b="1" i="1" dirty="0">
                        <a:solidFill>
                          <a:srgbClr val="0070C0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200" i="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Pha màu để vẽ tưởng là đơn giản nhưng rất phức tạp. Tớ pha màu nhiều lần mà chưa tạo ra được màu cánh sen ưng ý.</a:t>
                      </a:r>
                      <a:endParaRPr lang="en-US" sz="2200" i="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92291305"/>
                  </a:ext>
                </a:extLst>
              </a:tr>
              <a:tr h="94910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200" b="1" i="1">
                          <a:solidFill>
                            <a:srgbClr val="0070C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An:</a:t>
                      </a:r>
                      <a:endParaRPr lang="en-US" sz="2200" b="1" i="1">
                        <a:solidFill>
                          <a:srgbClr val="0070C0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200" i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Đúng là pha màu cần nhiều kinh nghiệm. Bạn sẽ phải tốn nhiều thời gian và màu vẽ đấy.</a:t>
                      </a:r>
                      <a:endParaRPr lang="en-US" sz="2200" i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584273133"/>
                  </a:ext>
                </a:extLst>
              </a:tr>
              <a:tr h="94910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200" b="1" i="1">
                          <a:solidFill>
                            <a:srgbClr val="0070C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Minh:</a:t>
                      </a:r>
                      <a:endParaRPr lang="en-US" sz="2200" b="1" i="1">
                        <a:solidFill>
                          <a:srgbClr val="0070C0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200" i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Tớ đã trộn nhiều màu đến mức, màu trở nên xỉn đục và không dùng được nữa.</a:t>
                      </a:r>
                      <a:endParaRPr lang="en-US" sz="2200" i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36227930"/>
                  </a:ext>
                </a:extLst>
              </a:tr>
              <a:tr h="12065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200" b="1" i="1">
                          <a:solidFill>
                            <a:srgbClr val="0070C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An:</a:t>
                      </a:r>
                      <a:endParaRPr lang="en-US" sz="2200" b="1" i="1">
                        <a:solidFill>
                          <a:srgbClr val="0070C0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200" i="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Theo tớ, để tập pha màu mà tiết kiệm được thời gian và màu vẽ thì bạn nên sử dụng phần mềm mô phỏng trước khi thực hành pha màu.</a:t>
                      </a:r>
                      <a:endParaRPr lang="en-US" sz="2200" i="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7039894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826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65579" y="2135028"/>
            <a:ext cx="10449098" cy="1754326"/>
          </a:xfrm>
          <a:prstGeom prst="rect">
            <a:avLst/>
          </a:prstGeom>
          <a:solidFill>
            <a:srgbClr val="FFCCFF"/>
          </a:solidFill>
          <a:ln w="28575">
            <a:solidFill>
              <a:srgbClr val="C0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 defTabSz="914446"/>
            <a:r>
              <a:rPr lang="en-US" sz="5400" b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Tuần 7_Tiết 7_Bài </a:t>
            </a:r>
            <a:r>
              <a:rPr lang="en-US" sz="54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5: TÌM HIỂU PHẦN MỀM MÔ PHỎNG</a:t>
            </a:r>
            <a:endParaRPr lang="en-US" sz="5400" b="1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Flowchart: Connector 3"/>
          <p:cNvSpPr/>
          <p:nvPr/>
        </p:nvSpPr>
        <p:spPr>
          <a:xfrm>
            <a:off x="-1882166" y="4010140"/>
            <a:ext cx="4702484" cy="4286084"/>
          </a:xfrm>
          <a:prstGeom prst="flowChartConnector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owchart: Connector 4"/>
          <p:cNvSpPr/>
          <p:nvPr/>
        </p:nvSpPr>
        <p:spPr>
          <a:xfrm>
            <a:off x="5268581" y="5739788"/>
            <a:ext cx="868614" cy="826788"/>
          </a:xfrm>
          <a:prstGeom prst="flowChartConnector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/>
          <p:cNvSpPr/>
          <p:nvPr/>
        </p:nvSpPr>
        <p:spPr>
          <a:xfrm>
            <a:off x="10322686" y="5859136"/>
            <a:ext cx="868614" cy="826788"/>
          </a:xfrm>
          <a:prstGeom prst="flowChartConnector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/>
          <p:cNvSpPr/>
          <p:nvPr/>
        </p:nvSpPr>
        <p:spPr>
          <a:xfrm>
            <a:off x="6968909" y="316331"/>
            <a:ext cx="868614" cy="826788"/>
          </a:xfrm>
          <a:prstGeom prst="flowChartConnector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/>
          <p:cNvSpPr/>
          <p:nvPr/>
        </p:nvSpPr>
        <p:spPr>
          <a:xfrm>
            <a:off x="0" y="-157910"/>
            <a:ext cx="868614" cy="826788"/>
          </a:xfrm>
          <a:prstGeom prst="flowChartConnector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/>
          <p:cNvSpPr/>
          <p:nvPr/>
        </p:nvSpPr>
        <p:spPr>
          <a:xfrm>
            <a:off x="11191300" y="2790540"/>
            <a:ext cx="868614" cy="826788"/>
          </a:xfrm>
          <a:prstGeom prst="flowChartConnector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/>
          <p:cNvSpPr/>
          <p:nvPr/>
        </p:nvSpPr>
        <p:spPr>
          <a:xfrm>
            <a:off x="9747113" y="-1494190"/>
            <a:ext cx="2888374" cy="2988379"/>
          </a:xfrm>
          <a:prstGeom prst="flowChartConnector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725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993" y="113937"/>
            <a:ext cx="12004039" cy="7300703"/>
          </a:xfrm>
          <a:custGeom>
            <a:avLst/>
            <a:gdLst/>
            <a:ahLst/>
            <a:cxnLst/>
            <a:rect l="l" t="t" r="r" b="b"/>
            <a:pathLst>
              <a:path w="18006058" h="10951055">
                <a:moveTo>
                  <a:pt x="0" y="0"/>
                </a:moveTo>
                <a:lnTo>
                  <a:pt x="18006058" y="0"/>
                </a:lnTo>
                <a:lnTo>
                  <a:pt x="18006058" y="10951055"/>
                </a:lnTo>
                <a:lnTo>
                  <a:pt x="0" y="109510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E20D4F3-6588-F7C5-64EA-65245B03AC33}"/>
              </a:ext>
            </a:extLst>
          </p:cNvPr>
          <p:cNvSpPr txBox="1"/>
          <p:nvPr/>
        </p:nvSpPr>
        <p:spPr>
          <a:xfrm>
            <a:off x="2540000" y="635000"/>
            <a:ext cx="7112000" cy="810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667" b="1">
                <a:latin typeface="Arial" panose="020B0604020202020204" pitchFamily="34" charset="0"/>
                <a:cs typeface="Arial" panose="020B0604020202020204" pitchFamily="34" charset="0"/>
              </a:rPr>
              <a:t>NỘI DUNG BÀI HỌC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6F6D51AF-9F8A-7101-5A3A-C77D92128B8C}"/>
              </a:ext>
            </a:extLst>
          </p:cNvPr>
          <p:cNvGrpSpPr/>
          <p:nvPr/>
        </p:nvGrpSpPr>
        <p:grpSpPr>
          <a:xfrm>
            <a:off x="2540000" y="2266795"/>
            <a:ext cx="2916519" cy="3149600"/>
            <a:chOff x="2057399" y="3086100"/>
            <a:chExt cx="6553202" cy="6248400"/>
          </a:xfrm>
        </p:grpSpPr>
        <p:sp>
          <p:nvSpPr>
            <p:cNvPr id="7" name="Rectangle: Top Corners Rounded 6">
              <a:extLst>
                <a:ext uri="{FF2B5EF4-FFF2-40B4-BE49-F238E27FC236}">
                  <a16:creationId xmlns="" xmlns:a16="http://schemas.microsoft.com/office/drawing/2014/main" id="{87B4C0DE-B483-BE26-CCCA-9DD95492921A}"/>
                </a:ext>
              </a:extLst>
            </p:cNvPr>
            <p:cNvSpPr/>
            <p:nvPr/>
          </p:nvSpPr>
          <p:spPr>
            <a:xfrm>
              <a:off x="2286000" y="3086100"/>
              <a:ext cx="6096000" cy="1524000"/>
            </a:xfrm>
            <a:prstGeom prst="round2SameRect">
              <a:avLst>
                <a:gd name="adj1" fmla="val 35417"/>
                <a:gd name="adj2" fmla="val 0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  <p:sp>
          <p:nvSpPr>
            <p:cNvPr id="8" name="Rectangle: Top Corners Rounded 7">
              <a:extLst>
                <a:ext uri="{FF2B5EF4-FFF2-40B4-BE49-F238E27FC236}">
                  <a16:creationId xmlns="" xmlns:a16="http://schemas.microsoft.com/office/drawing/2014/main" id="{C6E5A530-6641-0CA5-330A-9074FF16EBBD}"/>
                </a:ext>
              </a:extLst>
            </p:cNvPr>
            <p:cNvSpPr/>
            <p:nvPr/>
          </p:nvSpPr>
          <p:spPr>
            <a:xfrm flipV="1">
              <a:off x="2286000" y="4610100"/>
              <a:ext cx="6096000" cy="4724400"/>
            </a:xfrm>
            <a:prstGeom prst="round2SameRect">
              <a:avLst>
                <a:gd name="adj1" fmla="val 6989"/>
                <a:gd name="adj2" fmla="val 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435C7F62-C657-05CA-D30D-FFD902A65999}"/>
                </a:ext>
              </a:extLst>
            </p:cNvPr>
            <p:cNvSpPr txBox="1"/>
            <p:nvPr/>
          </p:nvSpPr>
          <p:spPr>
            <a:xfrm>
              <a:off x="2057399" y="5893391"/>
              <a:ext cx="6553202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Phần mềm mô phỏng 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7D97A344-F060-8B6D-FB7B-8CC4B27C75C0}"/>
              </a:ext>
            </a:extLst>
          </p:cNvPr>
          <p:cNvGrpSpPr/>
          <p:nvPr/>
        </p:nvGrpSpPr>
        <p:grpSpPr>
          <a:xfrm>
            <a:off x="7105884" y="2266795"/>
            <a:ext cx="2994213" cy="3149600"/>
            <a:chOff x="2286000" y="3086100"/>
            <a:chExt cx="6553203" cy="6248400"/>
          </a:xfrm>
        </p:grpSpPr>
        <p:sp>
          <p:nvSpPr>
            <p:cNvPr id="12" name="Rectangle: Top Corners Rounded 11">
              <a:extLst>
                <a:ext uri="{FF2B5EF4-FFF2-40B4-BE49-F238E27FC236}">
                  <a16:creationId xmlns="" xmlns:a16="http://schemas.microsoft.com/office/drawing/2014/main" id="{9B6BC635-F0C4-CC1F-6FBA-72DD5EC53964}"/>
                </a:ext>
              </a:extLst>
            </p:cNvPr>
            <p:cNvSpPr/>
            <p:nvPr/>
          </p:nvSpPr>
          <p:spPr>
            <a:xfrm>
              <a:off x="2286000" y="3086100"/>
              <a:ext cx="6096000" cy="1524000"/>
            </a:xfrm>
            <a:prstGeom prst="round2SameRect">
              <a:avLst>
                <a:gd name="adj1" fmla="val 35417"/>
                <a:gd name="adj2" fmla="val 0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</a:p>
          </p:txBody>
        </p:sp>
        <p:sp>
          <p:nvSpPr>
            <p:cNvPr id="13" name="Rectangle: Top Corners Rounded 12">
              <a:extLst>
                <a:ext uri="{FF2B5EF4-FFF2-40B4-BE49-F238E27FC236}">
                  <a16:creationId xmlns="" xmlns:a16="http://schemas.microsoft.com/office/drawing/2014/main" id="{2ED5D5FC-D707-07E0-8403-BC3A58622B4A}"/>
                </a:ext>
              </a:extLst>
            </p:cNvPr>
            <p:cNvSpPr/>
            <p:nvPr/>
          </p:nvSpPr>
          <p:spPr>
            <a:xfrm flipV="1">
              <a:off x="2286000" y="4610100"/>
              <a:ext cx="6096000" cy="4724400"/>
            </a:xfrm>
            <a:prstGeom prst="round2SameRect">
              <a:avLst>
                <a:gd name="adj1" fmla="val 6989"/>
                <a:gd name="adj2" fmla="val 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743C0B03-4E2E-AA71-2E0D-69220C7FE69C}"/>
                </a:ext>
              </a:extLst>
            </p:cNvPr>
            <p:cNvSpPr txBox="1"/>
            <p:nvPr/>
          </p:nvSpPr>
          <p:spPr>
            <a:xfrm>
              <a:off x="2286001" y="4785395"/>
              <a:ext cx="6553202" cy="2215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Lợi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ích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mềm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mô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phỏng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641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4658" y="1828799"/>
            <a:ext cx="9489142" cy="4348163"/>
          </a:xfrm>
        </p:spPr>
        <p:txBody>
          <a:bodyPr/>
          <a:lstStyle/>
          <a:p>
            <a:pPr marL="0" indent="0">
              <a:buNone/>
            </a:pPr>
            <a:r>
              <a:rPr lang="en-US" sz="5400" dirty="0" smtClean="0"/>
              <a:t>* </a:t>
            </a:r>
            <a:r>
              <a:rPr lang="en-US" sz="5400" dirty="0" err="1" smtClean="0"/>
              <a:t>Một</a:t>
            </a:r>
            <a:r>
              <a:rPr lang="en-US" sz="5400" dirty="0" smtClean="0"/>
              <a:t> </a:t>
            </a:r>
            <a:r>
              <a:rPr lang="en-US" sz="5400" dirty="0" err="1" smtClean="0"/>
              <a:t>số</a:t>
            </a:r>
            <a:r>
              <a:rPr lang="en-US" sz="5400" dirty="0" smtClean="0"/>
              <a:t> </a:t>
            </a:r>
            <a:r>
              <a:rPr lang="en-US" sz="5400" dirty="0" err="1" smtClean="0"/>
              <a:t>phần</a:t>
            </a:r>
            <a:r>
              <a:rPr lang="en-US" sz="5400" dirty="0" smtClean="0"/>
              <a:t> </a:t>
            </a:r>
            <a:r>
              <a:rPr lang="en-US" sz="5400" dirty="0" err="1" smtClean="0"/>
              <a:t>mềm</a:t>
            </a:r>
            <a:r>
              <a:rPr lang="en-US" sz="5400" dirty="0" smtClean="0"/>
              <a:t> </a:t>
            </a:r>
            <a:r>
              <a:rPr lang="en-US" sz="5400" dirty="0" err="1" smtClean="0"/>
              <a:t>mô</a:t>
            </a:r>
            <a:r>
              <a:rPr lang="en-US" sz="5400" dirty="0" smtClean="0"/>
              <a:t> </a:t>
            </a:r>
            <a:r>
              <a:rPr lang="en-US" sz="5400" dirty="0" err="1" smtClean="0"/>
              <a:t>phỏng</a:t>
            </a:r>
            <a:r>
              <a:rPr lang="en-US" sz="5400" dirty="0" smtClean="0"/>
              <a:t> </a:t>
            </a:r>
            <a:r>
              <a:rPr lang="en-US" sz="5400" dirty="0" err="1" smtClean="0"/>
              <a:t>pha</a:t>
            </a:r>
            <a:r>
              <a:rPr lang="en-US" sz="5400" dirty="0" smtClean="0"/>
              <a:t> </a:t>
            </a:r>
            <a:r>
              <a:rPr lang="en-US" sz="5400" dirty="0" err="1" smtClean="0"/>
              <a:t>màu</a:t>
            </a:r>
            <a:r>
              <a:rPr lang="en-US" sz="5400" dirty="0" smtClean="0"/>
              <a:t>:</a:t>
            </a:r>
          </a:p>
          <a:p>
            <a:pPr marL="0" lvl="0" indent="0">
              <a:buNone/>
            </a:pPr>
            <a:r>
              <a:rPr lang="en-US" spc="391" dirty="0">
                <a:solidFill>
                  <a:srgbClr val="100F0D"/>
                </a:solidFill>
                <a:latin typeface="Nourd Bold"/>
                <a:hlinkClick r:id="rId2"/>
              </a:rPr>
              <a:t>https://trycolors.com/mixer</a:t>
            </a:r>
            <a:r>
              <a:rPr lang="en-US" spc="391" dirty="0">
                <a:solidFill>
                  <a:srgbClr val="100F0D"/>
                </a:solidFill>
                <a:latin typeface="Nourd Bold"/>
              </a:rPr>
              <a:t> </a:t>
            </a:r>
            <a:endParaRPr lang="en-US" spc="391" dirty="0" smtClean="0">
              <a:solidFill>
                <a:srgbClr val="100F0D"/>
              </a:solidFill>
              <a:latin typeface="Nourd Bold"/>
            </a:endParaRPr>
          </a:p>
          <a:p>
            <a:pPr marL="0" lvl="0" indent="0">
              <a:buNone/>
            </a:pPr>
            <a:endParaRPr lang="en-US" spc="391" dirty="0">
              <a:solidFill>
                <a:srgbClr val="100F0D"/>
              </a:solidFill>
              <a:latin typeface="Nourd Bold"/>
            </a:endParaRPr>
          </a:p>
          <a:p>
            <a:pPr marL="0" lvl="0" indent="0">
              <a:buNone/>
            </a:pPr>
            <a:r>
              <a:rPr lang="en-US" spc="391" dirty="0">
                <a:solidFill>
                  <a:srgbClr val="100F0D"/>
                </a:solidFill>
                <a:latin typeface="Nourd"/>
                <a:hlinkClick r:id="rId3"/>
              </a:rPr>
              <a:t>https://scratch.mit.edu/projects/886339759/</a:t>
            </a:r>
            <a:r>
              <a:rPr lang="en-US" spc="391" dirty="0">
                <a:solidFill>
                  <a:srgbClr val="100F0D"/>
                </a:solidFill>
                <a:latin typeface="Nourd"/>
              </a:rPr>
              <a:t>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57737" y="142970"/>
            <a:ext cx="6669086" cy="995548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pPr>
              <a:defRPr/>
            </a:pPr>
            <a:r>
              <a:rPr lang="en-US" sz="5400" dirty="0" smtClean="0">
                <a:solidFill>
                  <a:srgbClr val="FF0000"/>
                </a:solidFill>
              </a:rPr>
              <a:t>1. </a:t>
            </a:r>
            <a:r>
              <a:rPr lang="en-US" sz="5400" dirty="0" err="1" smtClean="0">
                <a:solidFill>
                  <a:srgbClr val="FF0000"/>
                </a:solidFill>
              </a:rPr>
              <a:t>Phần</a:t>
            </a:r>
            <a:r>
              <a:rPr lang="en-US" sz="5400" dirty="0" smtClean="0">
                <a:solidFill>
                  <a:srgbClr val="FF0000"/>
                </a:solidFill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</a:rPr>
              <a:t>mềm</a:t>
            </a:r>
            <a:r>
              <a:rPr lang="en-US" sz="5400" dirty="0" smtClean="0">
                <a:solidFill>
                  <a:srgbClr val="FF0000"/>
                </a:solidFill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</a:rPr>
              <a:t>mô</a:t>
            </a:r>
            <a:r>
              <a:rPr lang="en-US" sz="5400" dirty="0" smtClean="0">
                <a:solidFill>
                  <a:srgbClr val="FF0000"/>
                </a:solidFill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</a:rPr>
              <a:t>phỏng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62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1">
            <a:extLst>
              <a:ext uri="{FF2B5EF4-FFF2-40B4-BE49-F238E27FC236}">
                <a16:creationId xmlns="" xmlns:a16="http://schemas.microsoft.com/office/drawing/2014/main" id="{C5B07ABF-CA4B-7D99-46C2-7D6BB0484C7B}"/>
              </a:ext>
            </a:extLst>
          </p:cNvPr>
          <p:cNvSpPr/>
          <p:nvPr/>
        </p:nvSpPr>
        <p:spPr>
          <a:xfrm>
            <a:off x="1651096" y="2649613"/>
            <a:ext cx="3502958" cy="175932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BA437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phỏng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6F136ED3-D9E6-16CB-4ADC-1E2AFB49708D}"/>
              </a:ext>
            </a:extLst>
          </p:cNvPr>
          <p:cNvGrpSpPr/>
          <p:nvPr/>
        </p:nvGrpSpPr>
        <p:grpSpPr>
          <a:xfrm>
            <a:off x="6060700" y="1145362"/>
            <a:ext cx="5322311" cy="1156454"/>
            <a:chOff x="685800" y="5780236"/>
            <a:chExt cx="4724400" cy="4163863"/>
          </a:xfrm>
        </p:grpSpPr>
        <p:sp>
          <p:nvSpPr>
            <p:cNvPr id="18" name="Rectangle: Diagonal Corners Rounded 3">
              <a:extLst>
                <a:ext uri="{FF2B5EF4-FFF2-40B4-BE49-F238E27FC236}">
                  <a16:creationId xmlns="" xmlns:a16="http://schemas.microsoft.com/office/drawing/2014/main" id="{3B55D50A-4E20-ECB4-024A-E3B2877C5161}"/>
                </a:ext>
              </a:extLst>
            </p:cNvPr>
            <p:cNvSpPr/>
            <p:nvPr/>
          </p:nvSpPr>
          <p:spPr>
            <a:xfrm>
              <a:off x="838200" y="5932636"/>
              <a:ext cx="4572000" cy="4011463"/>
            </a:xfrm>
            <a:prstGeom prst="round2DiagRect">
              <a:avLst/>
            </a:prstGeom>
            <a:solidFill>
              <a:srgbClr val="FACD8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Diagonal Corners Rounded 2">
              <a:extLst>
                <a:ext uri="{FF2B5EF4-FFF2-40B4-BE49-F238E27FC236}">
                  <a16:creationId xmlns="" xmlns:a16="http://schemas.microsoft.com/office/drawing/2014/main" id="{B523311D-0C6E-9ABA-4AB2-04676644D5AE}"/>
                </a:ext>
              </a:extLst>
            </p:cNvPr>
            <p:cNvSpPr/>
            <p:nvPr/>
          </p:nvSpPr>
          <p:spPr>
            <a:xfrm>
              <a:off x="685800" y="5780236"/>
              <a:ext cx="4572000" cy="4011463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DEA95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A3978C35-3520-7E6D-F8A1-A61212C7DB88}"/>
                </a:ext>
              </a:extLst>
            </p:cNvPr>
            <p:cNvSpPr txBox="1"/>
            <p:nvPr/>
          </p:nvSpPr>
          <p:spPr>
            <a:xfrm>
              <a:off x="841915" y="6017980"/>
              <a:ext cx="4262917" cy="2702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Giúp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kiệm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liệu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D215EFCC-C4F4-7271-4EBB-215998E335EC}"/>
              </a:ext>
            </a:extLst>
          </p:cNvPr>
          <p:cNvGrpSpPr/>
          <p:nvPr/>
        </p:nvGrpSpPr>
        <p:grpSpPr>
          <a:xfrm>
            <a:off x="6086855" y="2862436"/>
            <a:ext cx="5206450" cy="1429757"/>
            <a:chOff x="685800" y="5616001"/>
            <a:chExt cx="4724400" cy="4328098"/>
          </a:xfrm>
        </p:grpSpPr>
        <p:sp>
          <p:nvSpPr>
            <p:cNvPr id="22" name="Rectangle: Diagonal Corners Rounded 7">
              <a:extLst>
                <a:ext uri="{FF2B5EF4-FFF2-40B4-BE49-F238E27FC236}">
                  <a16:creationId xmlns="" xmlns:a16="http://schemas.microsoft.com/office/drawing/2014/main" id="{23DB1DFA-2B72-1DB6-C99B-18B64A9CFB1D}"/>
                </a:ext>
              </a:extLst>
            </p:cNvPr>
            <p:cNvSpPr/>
            <p:nvPr/>
          </p:nvSpPr>
          <p:spPr>
            <a:xfrm>
              <a:off x="838200" y="5932636"/>
              <a:ext cx="4572000" cy="4011463"/>
            </a:xfrm>
            <a:prstGeom prst="round2DiagRect">
              <a:avLst/>
            </a:prstGeom>
            <a:solidFill>
              <a:srgbClr val="FFCBB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: Diagonal Corners Rounded 8">
              <a:extLst>
                <a:ext uri="{FF2B5EF4-FFF2-40B4-BE49-F238E27FC236}">
                  <a16:creationId xmlns="" xmlns:a16="http://schemas.microsoft.com/office/drawing/2014/main" id="{59290D3A-B94D-8341-200B-49E816569439}"/>
                </a:ext>
              </a:extLst>
            </p:cNvPr>
            <p:cNvSpPr/>
            <p:nvPr/>
          </p:nvSpPr>
          <p:spPr>
            <a:xfrm>
              <a:off x="685800" y="5780236"/>
              <a:ext cx="4571999" cy="4011464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4802D338-4921-CAF9-A404-4A1B369D9731}"/>
                </a:ext>
              </a:extLst>
            </p:cNvPr>
            <p:cNvSpPr txBox="1"/>
            <p:nvPr/>
          </p:nvSpPr>
          <p:spPr>
            <a:xfrm>
              <a:off x="750086" y="5616001"/>
              <a:ext cx="4324349" cy="3665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kiệm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thời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gian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pha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màu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pha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màu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hiệu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394A10F7-CAA1-B0C7-5F98-0071A3652E44}"/>
              </a:ext>
            </a:extLst>
          </p:cNvPr>
          <p:cNvGrpSpPr/>
          <p:nvPr/>
        </p:nvGrpSpPr>
        <p:grpSpPr>
          <a:xfrm>
            <a:off x="6110704" y="4895470"/>
            <a:ext cx="5448051" cy="1344666"/>
            <a:chOff x="685800" y="5776607"/>
            <a:chExt cx="4724400" cy="4167492"/>
          </a:xfrm>
        </p:grpSpPr>
        <p:sp>
          <p:nvSpPr>
            <p:cNvPr id="26" name="Rectangle: Diagonal Corners Rounded 11">
              <a:extLst>
                <a:ext uri="{FF2B5EF4-FFF2-40B4-BE49-F238E27FC236}">
                  <a16:creationId xmlns="" xmlns:a16="http://schemas.microsoft.com/office/drawing/2014/main" id="{F2BC05FF-ED49-2D89-6EC0-15B5A286022E}"/>
                </a:ext>
              </a:extLst>
            </p:cNvPr>
            <p:cNvSpPr/>
            <p:nvPr/>
          </p:nvSpPr>
          <p:spPr>
            <a:xfrm>
              <a:off x="838200" y="5932636"/>
              <a:ext cx="4572000" cy="4011463"/>
            </a:xfrm>
            <a:prstGeom prst="round2DiagRect">
              <a:avLst/>
            </a:prstGeom>
            <a:solidFill>
              <a:srgbClr val="AED4D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: Diagonal Corners Rounded 12">
              <a:extLst>
                <a:ext uri="{FF2B5EF4-FFF2-40B4-BE49-F238E27FC236}">
                  <a16:creationId xmlns="" xmlns:a16="http://schemas.microsoft.com/office/drawing/2014/main" id="{6473538F-4C7B-B446-BC21-BD79974DADAF}"/>
                </a:ext>
              </a:extLst>
            </p:cNvPr>
            <p:cNvSpPr/>
            <p:nvPr/>
          </p:nvSpPr>
          <p:spPr>
            <a:xfrm>
              <a:off x="685800" y="5780236"/>
              <a:ext cx="4572000" cy="4011463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03764A74-C4F2-450F-D05C-C9D12F728F49}"/>
                </a:ext>
              </a:extLst>
            </p:cNvPr>
            <p:cNvSpPr txBox="1"/>
            <p:nvPr/>
          </p:nvSpPr>
          <p:spPr>
            <a:xfrm>
              <a:off x="760389" y="5776607"/>
              <a:ext cx="4324350" cy="4045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Tạo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hứng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thú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đối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pha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màu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cxnSp>
        <p:nvCxnSpPr>
          <p:cNvPr id="30" name="Straight Arrow Connector 29"/>
          <p:cNvCxnSpPr/>
          <p:nvPr/>
        </p:nvCxnSpPr>
        <p:spPr>
          <a:xfrm flipV="1">
            <a:off x="5150551" y="1766432"/>
            <a:ext cx="939319" cy="1809126"/>
          </a:xfrm>
          <a:prstGeom prst="straightConnector1">
            <a:avLst/>
          </a:prstGeom>
          <a:ln w="44450">
            <a:solidFill>
              <a:srgbClr val="CC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23" idx="2"/>
          </p:cNvCxnSpPr>
          <p:nvPr/>
        </p:nvCxnSpPr>
        <p:spPr>
          <a:xfrm>
            <a:off x="5121381" y="3575558"/>
            <a:ext cx="965474" cy="3712"/>
          </a:xfrm>
          <a:prstGeom prst="straightConnector1">
            <a:avLst/>
          </a:prstGeom>
          <a:ln w="44450">
            <a:solidFill>
              <a:srgbClr val="CC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5154054" y="3629613"/>
            <a:ext cx="1042664" cy="1316201"/>
          </a:xfrm>
          <a:prstGeom prst="straightConnector1">
            <a:avLst/>
          </a:prstGeom>
          <a:ln w="44450">
            <a:solidFill>
              <a:srgbClr val="CC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le 1"/>
          <p:cNvSpPr txBox="1">
            <a:spLocks/>
          </p:cNvSpPr>
          <p:nvPr/>
        </p:nvSpPr>
        <p:spPr>
          <a:xfrm>
            <a:off x="1651096" y="73832"/>
            <a:ext cx="9532346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07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8105" y="0"/>
            <a:ext cx="7023848" cy="1325563"/>
          </a:xfrm>
        </p:spPr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</a:rPr>
              <a:t>Một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số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phần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mềm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mô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phỏng</a:t>
            </a:r>
            <a:r>
              <a:rPr lang="en-US" b="1" dirty="0" smtClean="0">
                <a:solidFill>
                  <a:srgbClr val="FF0000"/>
                </a:solidFill>
              </a:rPr>
              <a:t>: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1906" y="1192306"/>
            <a:ext cx="9784976" cy="433919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* </a:t>
            </a:r>
            <a:r>
              <a:rPr lang="en-US" dirty="0" err="1" smtClean="0"/>
              <a:t>Phần</a:t>
            </a:r>
            <a:r>
              <a:rPr lang="en-US" dirty="0" smtClean="0"/>
              <a:t> </a:t>
            </a:r>
            <a:r>
              <a:rPr lang="en-US" dirty="0" err="1" smtClean="0"/>
              <a:t>mềm</a:t>
            </a:r>
            <a:r>
              <a:rPr lang="en-US" dirty="0" smtClean="0"/>
              <a:t> Crocodile Physic hay </a:t>
            </a:r>
            <a:r>
              <a:rPr lang="en-US" dirty="0" err="1" smtClean="0"/>
              <a:t>phần</a:t>
            </a:r>
            <a:r>
              <a:rPr lang="en-US" dirty="0" smtClean="0"/>
              <a:t> </a:t>
            </a:r>
            <a:r>
              <a:rPr lang="en-US" dirty="0" err="1" smtClean="0"/>
              <a:t>mềm</a:t>
            </a:r>
            <a:r>
              <a:rPr lang="en-US" dirty="0" smtClean="0"/>
              <a:t> </a:t>
            </a:r>
            <a:r>
              <a:rPr lang="en-US" dirty="0" err="1" smtClean="0"/>
              <a:t>trực</a:t>
            </a:r>
            <a:r>
              <a:rPr lang="en-US" dirty="0" smtClean="0"/>
              <a:t> </a:t>
            </a:r>
            <a:r>
              <a:rPr lang="en-US" dirty="0" err="1" smtClean="0"/>
              <a:t>tuyến</a:t>
            </a:r>
            <a:r>
              <a:rPr lang="en-US" dirty="0" smtClean="0"/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https://phet.colorado.edu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phỏng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thí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2C9774BE-EDB0-B618-21A5-8EEBC4502139}"/>
              </a:ext>
            </a:extLst>
          </p:cNvPr>
          <p:cNvGrpSpPr/>
          <p:nvPr/>
        </p:nvGrpSpPr>
        <p:grpSpPr>
          <a:xfrm>
            <a:off x="3917577" y="1999128"/>
            <a:ext cx="5141260" cy="4211519"/>
            <a:chOff x="228600" y="3390900"/>
            <a:chExt cx="9322818" cy="6468384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35927C3A-37BA-0D8C-979B-69BBD1DAB5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1100" y="4487184"/>
              <a:ext cx="7239000" cy="414665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A6411B5C-6AC8-276C-B059-D8D50EDCC00B}"/>
                </a:ext>
              </a:extLst>
            </p:cNvPr>
            <p:cNvSpPr txBox="1"/>
            <p:nvPr/>
          </p:nvSpPr>
          <p:spPr>
            <a:xfrm>
              <a:off x="228600" y="3390900"/>
              <a:ext cx="9322818" cy="9690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i="1" dirty="0" err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2000" i="1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mềm</a:t>
              </a:r>
              <a:r>
                <a:rPr lang="en-US" sz="2000" i="1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mô</a:t>
              </a:r>
              <a:r>
                <a:rPr lang="en-US" sz="2000" i="1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phỏng</a:t>
              </a:r>
              <a:r>
                <a:rPr lang="en-US" sz="2000" i="1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thí</a:t>
              </a:r>
              <a:r>
                <a:rPr lang="en-US" sz="2000" i="1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nghiệm</a:t>
              </a:r>
              <a:r>
                <a:rPr lang="en-US" sz="2000" i="1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2000" i="1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lí</a:t>
              </a:r>
              <a:r>
                <a:rPr lang="en-US" sz="2000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r>
                <a:rPr lang="en-US" sz="3500" i="1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7" name="Rectangle: Rounded Corners 7">
              <a:extLst>
                <a:ext uri="{FF2B5EF4-FFF2-40B4-BE49-F238E27FC236}">
                  <a16:creationId xmlns="" xmlns:a16="http://schemas.microsoft.com/office/drawing/2014/main" id="{0DBF16E5-9CF0-D63A-2EAD-6166CB31E73B}"/>
                </a:ext>
              </a:extLst>
            </p:cNvPr>
            <p:cNvSpPr/>
            <p:nvPr/>
          </p:nvSpPr>
          <p:spPr>
            <a:xfrm>
              <a:off x="1181100" y="9021084"/>
              <a:ext cx="7239000" cy="83820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2"/>
                </a:rPr>
                <a:t>https://phet.colorado.edu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2602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34.576"/>
  <p:tag name="TIMING" val="|7.706|3.928"/>
  <p:tag name="ISPRING_SLIDE_ID_2" val="{A928A7EE-44CD-487B-9A2D-C31D05AF506E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</TotalTime>
  <Words>1081</Words>
  <Application>Microsoft Office PowerPoint</Application>
  <PresentationFormat>Widescreen</PresentationFormat>
  <Paragraphs>98</Paragraphs>
  <Slides>22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Calibri</vt:lpstr>
      <vt:lpstr>Calibri Light</vt:lpstr>
      <vt:lpstr>Nourd</vt:lpstr>
      <vt:lpstr>Nourd Bold</vt:lpstr>
      <vt:lpstr>Times New Roman</vt:lpstr>
      <vt:lpstr>Wingdings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Phần mềm mô phỏng</vt:lpstr>
      <vt:lpstr>PowerPoint Presentation</vt:lpstr>
      <vt:lpstr>Một số phần mềm mô phỏng: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Lợi ích của phần mềm mô phỏng.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44</cp:revision>
  <dcterms:created xsi:type="dcterms:W3CDTF">2024-11-22T03:18:33Z</dcterms:created>
  <dcterms:modified xsi:type="dcterms:W3CDTF">2025-02-23T00:14:17Z</dcterms:modified>
</cp:coreProperties>
</file>