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74" r:id="rId2"/>
    <p:sldId id="259" r:id="rId3"/>
    <p:sldId id="300" r:id="rId4"/>
    <p:sldId id="275" r:id="rId5"/>
    <p:sldId id="256" r:id="rId6"/>
    <p:sldId id="276" r:id="rId7"/>
    <p:sldId id="307" r:id="rId8"/>
    <p:sldId id="308" r:id="rId9"/>
    <p:sldId id="309" r:id="rId10"/>
    <p:sldId id="310" r:id="rId11"/>
    <p:sldId id="312" r:id="rId12"/>
    <p:sldId id="311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4" r:id="rId23"/>
    <p:sldId id="322" r:id="rId24"/>
    <p:sldId id="325" r:id="rId25"/>
    <p:sldId id="326" r:id="rId26"/>
    <p:sldId id="327" r:id="rId27"/>
    <p:sldId id="328" r:id="rId28"/>
    <p:sldId id="263" r:id="rId29"/>
    <p:sldId id="261" r:id="rId30"/>
    <p:sldId id="329" r:id="rId31"/>
    <p:sldId id="330" r:id="rId32"/>
    <p:sldId id="331" r:id="rId33"/>
    <p:sldId id="302" r:id="rId34"/>
    <p:sldId id="303" r:id="rId35"/>
    <p:sldId id="304" r:id="rId36"/>
    <p:sldId id="305" r:id="rId37"/>
    <p:sldId id="306" r:id="rId38"/>
    <p:sldId id="332" r:id="rId39"/>
    <p:sldId id="333" r:id="rId40"/>
    <p:sldId id="334" r:id="rId41"/>
    <p:sldId id="298" r:id="rId42"/>
    <p:sldId id="335" r:id="rId43"/>
    <p:sldId id="258" r:id="rId44"/>
    <p:sldId id="299" r:id="rId45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Fredoka One" panose="02000000000000000000" pitchFamily="2" charset="77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241B4E-EDCB-4653-9634-45D3C3AA452A}">
          <p14:sldIdLst>
            <p14:sldId id="274"/>
            <p14:sldId id="259"/>
            <p14:sldId id="300"/>
            <p14:sldId id="275"/>
            <p14:sldId id="256"/>
            <p14:sldId id="276"/>
            <p14:sldId id="307"/>
            <p14:sldId id="308"/>
            <p14:sldId id="309"/>
            <p14:sldId id="310"/>
            <p14:sldId id="312"/>
            <p14:sldId id="311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4"/>
            <p14:sldId id="322"/>
            <p14:sldId id="325"/>
            <p14:sldId id="326"/>
            <p14:sldId id="327"/>
            <p14:sldId id="328"/>
            <p14:sldId id="263"/>
            <p14:sldId id="261"/>
            <p14:sldId id="329"/>
            <p14:sldId id="330"/>
            <p14:sldId id="331"/>
            <p14:sldId id="302"/>
            <p14:sldId id="303"/>
            <p14:sldId id="304"/>
            <p14:sldId id="305"/>
            <p14:sldId id="306"/>
            <p14:sldId id="332"/>
            <p14:sldId id="333"/>
            <p14:sldId id="334"/>
            <p14:sldId id="298"/>
            <p14:sldId id="335"/>
            <p14:sldId id="258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86" autoAdjust="0"/>
  </p:normalViewPr>
  <p:slideViewPr>
    <p:cSldViewPr>
      <p:cViewPr varScale="1">
        <p:scale>
          <a:sx n="68" d="100"/>
          <a:sy n="68" d="100"/>
        </p:scale>
        <p:origin x="100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B7017-A120-4443-8FF4-BE3E1F9C54B8}" type="datetimeFigureOut">
              <a:rPr lang="en-US" smtClean="0"/>
              <a:t>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8FE99-C0F8-457B-A758-2F9F5A8B0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36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05377" y="1821949"/>
            <a:ext cx="16230600" cy="7010400"/>
            <a:chOff x="0" y="0"/>
            <a:chExt cx="21083246" cy="10690097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1019746" cy="10626596"/>
            </a:xfrm>
            <a:custGeom>
              <a:avLst/>
              <a:gdLst/>
              <a:ahLst/>
              <a:cxnLst/>
              <a:rect l="l" t="t" r="r" b="b"/>
              <a:pathLst>
                <a:path w="21019746" h="10626596">
                  <a:moveTo>
                    <a:pt x="20927036" y="10626596"/>
                  </a:moveTo>
                  <a:lnTo>
                    <a:pt x="92710" y="10626596"/>
                  </a:lnTo>
                  <a:cubicBezTo>
                    <a:pt x="41910" y="10626596"/>
                    <a:pt x="0" y="10584686"/>
                    <a:pt x="0" y="105338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925766" y="0"/>
                  </a:lnTo>
                  <a:cubicBezTo>
                    <a:pt x="20976566" y="0"/>
                    <a:pt x="21018477" y="41910"/>
                    <a:pt x="21018477" y="92710"/>
                  </a:cubicBezTo>
                  <a:lnTo>
                    <a:pt x="21018477" y="10532617"/>
                  </a:lnTo>
                  <a:cubicBezTo>
                    <a:pt x="21019746" y="10584686"/>
                    <a:pt x="20977836" y="10626596"/>
                    <a:pt x="20927036" y="1062659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1083246" cy="10690096"/>
            </a:xfrm>
            <a:custGeom>
              <a:avLst/>
              <a:gdLst/>
              <a:ahLst/>
              <a:cxnLst/>
              <a:rect l="l" t="t" r="r" b="b"/>
              <a:pathLst>
                <a:path w="21083246" h="10690096">
                  <a:moveTo>
                    <a:pt x="20958786" y="59690"/>
                  </a:moveTo>
                  <a:cubicBezTo>
                    <a:pt x="20994346" y="59690"/>
                    <a:pt x="21023556" y="88900"/>
                    <a:pt x="21023556" y="124460"/>
                  </a:cubicBezTo>
                  <a:lnTo>
                    <a:pt x="21023556" y="10565636"/>
                  </a:lnTo>
                  <a:cubicBezTo>
                    <a:pt x="21023556" y="10601196"/>
                    <a:pt x="20994346" y="10630406"/>
                    <a:pt x="20958786" y="10630406"/>
                  </a:cubicBezTo>
                  <a:lnTo>
                    <a:pt x="124460" y="10630406"/>
                  </a:lnTo>
                  <a:cubicBezTo>
                    <a:pt x="88900" y="10630406"/>
                    <a:pt x="59690" y="10601196"/>
                    <a:pt x="59690" y="105656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958786" y="59690"/>
                  </a:lnTo>
                  <a:moveTo>
                    <a:pt x="2095878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5636"/>
                  </a:lnTo>
                  <a:cubicBezTo>
                    <a:pt x="0" y="10634217"/>
                    <a:pt x="55880" y="10690096"/>
                    <a:pt x="124460" y="10690096"/>
                  </a:cubicBezTo>
                  <a:lnTo>
                    <a:pt x="20958786" y="10690096"/>
                  </a:lnTo>
                  <a:cubicBezTo>
                    <a:pt x="21027366" y="10690096"/>
                    <a:pt x="21083246" y="10634217"/>
                    <a:pt x="21083246" y="10565636"/>
                  </a:cubicBezTo>
                  <a:lnTo>
                    <a:pt x="21083246" y="124460"/>
                  </a:lnTo>
                  <a:cubicBezTo>
                    <a:pt x="21083246" y="55880"/>
                    <a:pt x="21027366" y="0"/>
                    <a:pt x="20958786" y="0"/>
                  </a:cubicBezTo>
                  <a:close/>
                </a:path>
              </a:pathLst>
            </a:custGeom>
            <a:solidFill>
              <a:srgbClr val="19191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24469" y="2332051"/>
            <a:ext cx="1107248" cy="307902"/>
            <a:chOff x="0" y="0"/>
            <a:chExt cx="1476331" cy="41053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9" name="Freeform 19"/>
          <p:cNvSpPr/>
          <p:nvPr/>
        </p:nvSpPr>
        <p:spPr>
          <a:xfrm rot="-1491042">
            <a:off x="1445542" y="6214690"/>
            <a:ext cx="2079443" cy="2264740"/>
          </a:xfrm>
          <a:custGeom>
            <a:avLst/>
            <a:gdLst/>
            <a:ahLst/>
            <a:cxnLst/>
            <a:rect l="l" t="t" r="r" b="b"/>
            <a:pathLst>
              <a:path w="2787166" h="3035527">
                <a:moveTo>
                  <a:pt x="0" y="0"/>
                </a:moveTo>
                <a:lnTo>
                  <a:pt x="2787165" y="0"/>
                </a:lnTo>
                <a:lnTo>
                  <a:pt x="2787165" y="3035527"/>
                </a:lnTo>
                <a:lnTo>
                  <a:pt x="0" y="30355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5400000">
            <a:off x="14720238" y="6899409"/>
            <a:ext cx="1529299" cy="1404174"/>
          </a:xfrm>
          <a:custGeom>
            <a:avLst/>
            <a:gdLst/>
            <a:ahLst/>
            <a:cxnLst/>
            <a:rect l="l" t="t" r="r" b="b"/>
            <a:pathLst>
              <a:path w="2295061" h="2107283">
                <a:moveTo>
                  <a:pt x="0" y="0"/>
                </a:moveTo>
                <a:lnTo>
                  <a:pt x="2295061" y="0"/>
                </a:lnTo>
                <a:lnTo>
                  <a:pt x="2295061" y="2107283"/>
                </a:lnTo>
                <a:lnTo>
                  <a:pt x="0" y="2107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4794714" y="3327585"/>
            <a:ext cx="875701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spc="276">
                <a:solidFill>
                  <a:srgbClr val="FFFFFF"/>
                </a:solidFill>
                <a:latin typeface="Fredoka One"/>
              </a:rPr>
              <a:t>INTRODUCTION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86820" y="2114849"/>
            <a:ext cx="15267713" cy="5404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u="sng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8000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16- </a:t>
            </a:r>
            <a:r>
              <a:rPr lang="en-US" sz="8000" b="1" u="sng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000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8a: THÊM HÌNH MINH HỌA CHO VĂN BẢN 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964121C-9311-675E-0A14-6993442E8F9E}"/>
              </a:ext>
            </a:extLst>
          </p:cNvPr>
          <p:cNvSpPr txBox="1">
            <a:spLocks/>
          </p:cNvSpPr>
          <p:nvPr/>
        </p:nvSpPr>
        <p:spPr>
          <a:xfrm>
            <a:off x="5791200" y="7728300"/>
            <a:ext cx="6248400" cy="6378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Ngô Thị Minh Phương</a:t>
            </a:r>
            <a:endParaRPr lang="en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lu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1E67B5D-DB85-4799-7B57-B72F01309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904" y="3904267"/>
            <a:ext cx="8043671" cy="396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0B1BB-B9D7-871A-CD48-AFF5C79D3516}"/>
              </a:ext>
            </a:extLst>
          </p:cNvPr>
          <p:cNvSpPr txBox="1"/>
          <p:nvPr/>
        </p:nvSpPr>
        <p:spPr>
          <a:xfrm>
            <a:off x="457200" y="419100"/>
            <a:ext cx="10515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Thay đổi kích thước, xoay hình vẽ 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08393E7-660F-FF3D-2E94-50DBC10DE3FC}"/>
              </a:ext>
            </a:extLst>
          </p:cNvPr>
          <p:cNvSpPr/>
          <p:nvPr/>
        </p:nvSpPr>
        <p:spPr>
          <a:xfrm>
            <a:off x="-228600" y="1623030"/>
            <a:ext cx="8001000" cy="9144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 đổi kích thước hình vẽ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547072-994C-5AB3-EEF1-BE1B7B00EAA5}"/>
              </a:ext>
            </a:extLst>
          </p:cNvPr>
          <p:cNvGrpSpPr/>
          <p:nvPr/>
        </p:nvGrpSpPr>
        <p:grpSpPr>
          <a:xfrm>
            <a:off x="500061" y="2705100"/>
            <a:ext cx="10282239" cy="7302640"/>
            <a:chOff x="500061" y="2705100"/>
            <a:chExt cx="10282239" cy="730264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994A29-4C60-A335-B5A5-24A94495876C}"/>
                </a:ext>
              </a:extLst>
            </p:cNvPr>
            <p:cNvSpPr txBox="1"/>
            <p:nvPr/>
          </p:nvSpPr>
          <p:spPr>
            <a:xfrm>
              <a:off x="1524000" y="2705100"/>
              <a:ext cx="9258300" cy="73026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vi-VN" sz="4000"/>
                <a:t>Chọn hình vẽ.</a:t>
              </a:r>
              <a:endParaRPr lang="en-US" sz="4000"/>
            </a:p>
            <a:p>
              <a:pPr algn="just">
                <a:lnSpc>
                  <a:spcPct val="200000"/>
                </a:lnSpc>
              </a:pPr>
              <a:r>
                <a:rPr lang="vi-VN" sz="4000"/>
                <a:t>Di chuyển con trỏ chuột vào nút tròn ở cạnh hoặc</a:t>
              </a:r>
              <a:r>
                <a:rPr lang="en-US" sz="4000"/>
                <a:t> </a:t>
              </a:r>
              <a:r>
                <a:rPr lang="vi-VN" sz="4000"/>
                <a:t>góc hình vẽ (Hình 3).</a:t>
              </a:r>
              <a:endParaRPr lang="en-US" sz="4000"/>
            </a:p>
            <a:p>
              <a:pPr algn="just">
                <a:lnSpc>
                  <a:spcPct val="200000"/>
                </a:lnSpc>
              </a:pPr>
              <a:r>
                <a:rPr lang="vi-VN" sz="4000"/>
                <a:t>Khi con trỏ chuột chuyển sang dạng mũi tên hai</a:t>
              </a:r>
              <a:r>
                <a:rPr lang="en-US" sz="4000"/>
                <a:t> </a:t>
              </a:r>
              <a:r>
                <a:rPr lang="vi-VN" sz="4000"/>
                <a:t>chiều, thực hiện kéo thả chuột để thay đổi kích thước</a:t>
              </a:r>
              <a:r>
                <a:rPr lang="en-US" sz="4000"/>
                <a:t> </a:t>
              </a:r>
              <a:r>
                <a:rPr lang="vi-VN" sz="4000"/>
                <a:t>hình vẽ.</a:t>
              </a:r>
              <a:endParaRPr lang="en-US" sz="4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4B72B1C-E021-2EA5-F601-E9A602C6661A}"/>
                </a:ext>
              </a:extLst>
            </p:cNvPr>
            <p:cNvSpPr/>
            <p:nvPr/>
          </p:nvSpPr>
          <p:spPr>
            <a:xfrm>
              <a:off x="500062" y="2989867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733FE58-8059-20D6-A80A-95BAFB48FD11}"/>
                </a:ext>
              </a:extLst>
            </p:cNvPr>
            <p:cNvSpPr/>
            <p:nvPr/>
          </p:nvSpPr>
          <p:spPr>
            <a:xfrm>
              <a:off x="500062" y="4337175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CC81E4E-6B44-E94C-7A1D-195480BE9BA7}"/>
                </a:ext>
              </a:extLst>
            </p:cNvPr>
            <p:cNvSpPr/>
            <p:nvPr/>
          </p:nvSpPr>
          <p:spPr>
            <a:xfrm>
              <a:off x="500061" y="6515100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76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CDD2E8-2A49-9E0B-40DF-DEDD3FDF8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525" y="4495800"/>
            <a:ext cx="6908162" cy="5791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B94B517-FCD2-A171-1AC1-9C53CE307749}"/>
              </a:ext>
            </a:extLst>
          </p:cNvPr>
          <p:cNvGrpSpPr/>
          <p:nvPr/>
        </p:nvGrpSpPr>
        <p:grpSpPr>
          <a:xfrm>
            <a:off x="381000" y="905001"/>
            <a:ext cx="11353800" cy="7362699"/>
            <a:chOff x="381000" y="905001"/>
            <a:chExt cx="11353800" cy="73626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1F78285-5623-2FCB-088D-9462E7ED7B35}"/>
                </a:ext>
              </a:extLst>
            </p:cNvPr>
            <p:cNvGrpSpPr/>
            <p:nvPr/>
          </p:nvGrpSpPr>
          <p:grpSpPr>
            <a:xfrm>
              <a:off x="1219200" y="2476500"/>
              <a:ext cx="10515600" cy="5791200"/>
              <a:chOff x="1447800" y="2247900"/>
              <a:chExt cx="10515600" cy="57912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B7EC6D3-16C9-8A7D-E42B-FBF8B341B7E2}"/>
                  </a:ext>
                </a:extLst>
              </p:cNvPr>
              <p:cNvSpPr/>
              <p:nvPr/>
            </p:nvSpPr>
            <p:spPr>
              <a:xfrm>
                <a:off x="1447800" y="2247900"/>
                <a:ext cx="10515600" cy="5791200"/>
              </a:xfrm>
              <a:prstGeom prst="rect">
                <a:avLst/>
              </a:prstGeom>
              <a:solidFill>
                <a:srgbClr val="FBF2E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85999F-EAD2-C502-D89C-E6EA019AF678}"/>
                  </a:ext>
                </a:extLst>
              </p:cNvPr>
              <p:cNvSpPr txBox="1"/>
              <p:nvPr/>
            </p:nvSpPr>
            <p:spPr>
              <a:xfrm>
                <a:off x="1714500" y="2838702"/>
                <a:ext cx="9982200" cy="4609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>
                    <a:solidFill>
                      <a:srgbClr val="C00000"/>
                    </a:solidFill>
                  </a:rPr>
                  <a:t>Lưu ý: </a:t>
                </a:r>
                <a:endParaRPr lang="en-US" sz="4000" b="1">
                  <a:solidFill>
                    <a:srgbClr val="C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/>
                  <a:t>Nhấn giữ phím </a:t>
                </a:r>
                <a:r>
                  <a:rPr lang="vi-VN" sz="4000" b="1"/>
                  <a:t>Shift</a:t>
                </a:r>
                <a:r>
                  <a:rPr lang="vi-VN" sz="4000"/>
                  <a:t> kết hợp với kéo thả nút</a:t>
                </a:r>
                <a:r>
                  <a:rPr lang="en-US" sz="4000"/>
                  <a:t> </a:t>
                </a:r>
                <a:r>
                  <a:rPr lang="vi-VN" sz="4000"/>
                  <a:t>tròn ở góc của khung hình chữ nhật bao quanh hình vẽ</a:t>
                </a:r>
                <a:r>
                  <a:rPr lang="en-US" sz="4000"/>
                  <a:t> </a:t>
                </a:r>
                <a:r>
                  <a:rPr lang="vi-VN" sz="4000"/>
                  <a:t>để giữ nguyên tỉ lệ ngang, dọc khi thay đổi kích thước</a:t>
                </a:r>
                <a:r>
                  <a:rPr lang="en-US" sz="4000"/>
                  <a:t> </a:t>
                </a:r>
                <a:r>
                  <a:rPr lang="vi-VN" sz="4000"/>
                  <a:t>hình vẽ.</a:t>
                </a:r>
                <a:endParaRPr lang="en-US" sz="4000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3EEE66-6D32-3460-1D90-332DF3372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905001"/>
              <a:ext cx="3133242" cy="2228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747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08393E7-660F-FF3D-2E94-50DBC10DE3FC}"/>
              </a:ext>
            </a:extLst>
          </p:cNvPr>
          <p:cNvSpPr/>
          <p:nvPr/>
        </p:nvSpPr>
        <p:spPr>
          <a:xfrm>
            <a:off x="-228600" y="723900"/>
            <a:ext cx="6096000" cy="9144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Xoay hình vẽ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4B2411-CE55-86FA-F766-BC5CEB8D9FA8}"/>
              </a:ext>
            </a:extLst>
          </p:cNvPr>
          <p:cNvGrpSpPr/>
          <p:nvPr/>
        </p:nvGrpSpPr>
        <p:grpSpPr>
          <a:xfrm>
            <a:off x="500061" y="2083354"/>
            <a:ext cx="17287877" cy="6056851"/>
            <a:chOff x="500061" y="2705100"/>
            <a:chExt cx="17287877" cy="605685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D547072-994C-5AB3-EEF1-BE1B7B00EAA5}"/>
                </a:ext>
              </a:extLst>
            </p:cNvPr>
            <p:cNvGrpSpPr/>
            <p:nvPr/>
          </p:nvGrpSpPr>
          <p:grpSpPr>
            <a:xfrm>
              <a:off x="500061" y="2705100"/>
              <a:ext cx="17287877" cy="6056851"/>
              <a:chOff x="500061" y="2705100"/>
              <a:chExt cx="17287877" cy="605685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994A29-4C60-A335-B5A5-24A94495876C}"/>
                  </a:ext>
                </a:extLst>
              </p:cNvPr>
              <p:cNvSpPr txBox="1"/>
              <p:nvPr/>
            </p:nvSpPr>
            <p:spPr>
              <a:xfrm>
                <a:off x="1524000" y="2705100"/>
                <a:ext cx="16263938" cy="6056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vi-VN" sz="4000"/>
                  <a:t>Chọn hình vẽ.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vi-VN" sz="4000"/>
                  <a:t>Di chuyển con trỏ chuột vào nút mũi tên vòng   </a:t>
                </a:r>
                <a:r>
                  <a:rPr lang="en-US" sz="4000"/>
                  <a:t>      </a:t>
                </a:r>
                <a:r>
                  <a:rPr lang="vi-VN" sz="4000"/>
                  <a:t>ở bên trên hình vẽ (hình 3).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vi-VN" sz="4000"/>
                  <a:t>Khi con trỏ chuột chuyển thành dạng  </a:t>
                </a:r>
                <a:r>
                  <a:rPr lang="en-US" sz="4000"/>
                  <a:t>       </a:t>
                </a:r>
                <a:r>
                  <a:rPr lang="vi-VN" sz="4000"/>
                  <a:t>, thực hiện kéo thả để xoay hình vẽ.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4B72B1C-E021-2EA5-F601-E9A602C6661A}"/>
                  </a:ext>
                </a:extLst>
              </p:cNvPr>
              <p:cNvSpPr/>
              <p:nvPr/>
            </p:nvSpPr>
            <p:spPr>
              <a:xfrm>
                <a:off x="500062" y="2989867"/>
                <a:ext cx="914400" cy="9144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733FE58-8059-20D6-A80A-95BAFB48FD11}"/>
                  </a:ext>
                </a:extLst>
              </p:cNvPr>
              <p:cNvSpPr/>
              <p:nvPr/>
            </p:nvSpPr>
            <p:spPr>
              <a:xfrm>
                <a:off x="500062" y="4337175"/>
                <a:ext cx="914400" cy="9144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C81E4E-6B44-E94C-7A1D-195480BE9BA7}"/>
                  </a:ext>
                </a:extLst>
              </p:cNvPr>
              <p:cNvSpPr/>
              <p:nvPr/>
            </p:nvSpPr>
            <p:spPr>
              <a:xfrm>
                <a:off x="500061" y="6515100"/>
                <a:ext cx="914400" cy="9144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6679209-0F1E-19C6-6469-E0897BD8A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61" t="-46" r="47211" b="90170"/>
            <a:stretch/>
          </p:blipFill>
          <p:spPr>
            <a:xfrm>
              <a:off x="12039600" y="4337175"/>
              <a:ext cx="1148275" cy="8063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12ECC8-7D46-F478-9EAC-D64259522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/>
            <a:stretch/>
          </p:blipFill>
          <p:spPr>
            <a:xfrm>
              <a:off x="10287000" y="6743700"/>
              <a:ext cx="647700" cy="9144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EEE4815-777E-A600-6F1F-C4447BE969D2}"/>
              </a:ext>
            </a:extLst>
          </p:cNvPr>
          <p:cNvSpPr/>
          <p:nvPr/>
        </p:nvSpPr>
        <p:spPr>
          <a:xfrm>
            <a:off x="-821531" y="8921625"/>
            <a:ext cx="20955000" cy="2057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7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82137F-E3F2-F984-3B70-891B3E854F48}"/>
              </a:ext>
            </a:extLst>
          </p:cNvPr>
          <p:cNvSpPr txBox="1"/>
          <p:nvPr/>
        </p:nvSpPr>
        <p:spPr>
          <a:xfrm>
            <a:off x="609600" y="1037539"/>
            <a:ext cx="17068800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/>
              <a:t>Ngoài ra chúng ta có thể sử dụng các công cụ khác như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C794D9-9762-D5CE-DACC-89D41720FC0E}"/>
              </a:ext>
            </a:extLst>
          </p:cNvPr>
          <p:cNvSpPr/>
          <p:nvPr/>
        </p:nvSpPr>
        <p:spPr>
          <a:xfrm>
            <a:off x="7200900" y="3148013"/>
            <a:ext cx="3886200" cy="11430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Công cụ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1FA331-EBCF-911E-455D-52B85298ED75}"/>
              </a:ext>
            </a:extLst>
          </p:cNvPr>
          <p:cNvSpPr/>
          <p:nvPr/>
        </p:nvSpPr>
        <p:spPr>
          <a:xfrm>
            <a:off x="914400" y="5662613"/>
            <a:ext cx="4495800" cy="2762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Lệnh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Rotate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Flip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giúp ta lật, xoay hình vẽ một góc 90°</a:t>
            </a:r>
            <a:endParaRPr lang="en-US" sz="3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022E2E-9DA7-7782-A78C-F6FA28530902}"/>
              </a:ext>
            </a:extLst>
          </p:cNvPr>
          <p:cNvSpPr/>
          <p:nvPr/>
        </p:nvSpPr>
        <p:spPr>
          <a:xfrm>
            <a:off x="6743700" y="5676900"/>
            <a:ext cx="4800600" cy="2762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Lệnh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Size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để thay đổi kích thước hình vẽ</a:t>
            </a:r>
            <a:endParaRPr lang="en-US" sz="3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D86CC8-690E-6DC4-4A6A-92D6FE1C7C80}"/>
              </a:ext>
            </a:extLst>
          </p:cNvPr>
          <p:cNvSpPr/>
          <p:nvPr/>
        </p:nvSpPr>
        <p:spPr>
          <a:xfrm>
            <a:off x="12573000" y="5676900"/>
            <a:ext cx="4800600" cy="2762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Sửa mẫu hình vẽ bằng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Edit Shape</a:t>
            </a:r>
            <a:endParaRPr lang="en-US" sz="36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532319-1AD1-0BC9-2F45-163067A934B4}"/>
              </a:ext>
            </a:extLst>
          </p:cNvPr>
          <p:cNvCxnSpPr>
            <a:stCxn id="5" idx="2"/>
            <a:endCxn id="15" idx="0"/>
          </p:cNvCxnSpPr>
          <p:nvPr/>
        </p:nvCxnSpPr>
        <p:spPr>
          <a:xfrm rot="5400000">
            <a:off x="5467350" y="1985963"/>
            <a:ext cx="1371600" cy="5981700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74766F-1946-CCA0-753C-E701BCF2A06C}"/>
              </a:ext>
            </a:extLst>
          </p:cNvPr>
          <p:cNvCxnSpPr>
            <a:cxnSpLocks/>
            <a:stCxn id="5" idx="2"/>
            <a:endCxn id="17" idx="0"/>
          </p:cNvCxnSpPr>
          <p:nvPr/>
        </p:nvCxnSpPr>
        <p:spPr>
          <a:xfrm rot="16200000" flipH="1">
            <a:off x="11365707" y="2069306"/>
            <a:ext cx="1385887" cy="5829300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130FC8-8785-7DA9-165F-A27F43303AD3}"/>
              </a:ext>
            </a:extLst>
          </p:cNvPr>
          <p:cNvCxnSpPr>
            <a:cxnSpLocks/>
            <a:stCxn id="5" idx="2"/>
            <a:endCxn id="16" idx="0"/>
          </p:cNvCxnSpPr>
          <p:nvPr/>
        </p:nvCxnSpPr>
        <p:spPr>
          <a:xfrm>
            <a:off x="9144000" y="4291013"/>
            <a:ext cx="0" cy="138588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8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6C41559-5F2E-5F34-6415-A822E8B83C38}"/>
              </a:ext>
            </a:extLst>
          </p:cNvPr>
          <p:cNvGrpSpPr/>
          <p:nvPr/>
        </p:nvGrpSpPr>
        <p:grpSpPr>
          <a:xfrm>
            <a:off x="366712" y="876300"/>
            <a:ext cx="17554575" cy="1839606"/>
            <a:chOff x="224068" y="4820334"/>
            <a:chExt cx="17554575" cy="18396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F569D6F-F72E-68B5-641C-F3F106EE8A72}"/>
                </a:ext>
              </a:extLst>
            </p:cNvPr>
            <p:cNvSpPr txBox="1"/>
            <p:nvPr/>
          </p:nvSpPr>
          <p:spPr>
            <a:xfrm>
              <a:off x="2000711" y="4820334"/>
              <a:ext cx="15777932" cy="183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Hoạt động làm tr.37: </a:t>
              </a:r>
              <a:r>
                <a:rPr lang="vi-VN" sz="4000"/>
                <a:t>Quan sát và cho biết ta có thể thực hiện sao chép, rồi lật, xoay hình vẽ để tạo những đối</a:t>
              </a:r>
              <a:r>
                <a:rPr lang="en-US" sz="4000"/>
                <a:t> </a:t>
              </a:r>
              <a:r>
                <a:rPr lang="vi-VN" sz="4000"/>
                <a:t>tượng nào trong </a:t>
              </a:r>
              <a:r>
                <a:rPr lang="vi-VN" sz="4000" i="1"/>
                <a:t>Hình 1</a:t>
              </a:r>
              <a:r>
                <a:rPr lang="vi-VN" sz="4000"/>
                <a:t>.</a:t>
              </a:r>
              <a:endParaRPr lang="en-US" sz="4000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05C43A94-1D1B-8D45-6409-2BD666665685}"/>
                </a:ext>
              </a:extLst>
            </p:cNvPr>
            <p:cNvSpPr/>
            <p:nvPr/>
          </p:nvSpPr>
          <p:spPr>
            <a:xfrm>
              <a:off x="224068" y="5019602"/>
              <a:ext cx="1685464" cy="1441071"/>
            </a:xfrm>
            <a:custGeom>
              <a:avLst/>
              <a:gdLst/>
              <a:ahLst/>
              <a:cxnLst/>
              <a:rect l="l" t="t" r="r" b="b"/>
              <a:pathLst>
                <a:path w="4812632" h="4114800">
                  <a:moveTo>
                    <a:pt x="0" y="0"/>
                  </a:moveTo>
                  <a:lnTo>
                    <a:pt x="4812632" y="0"/>
                  </a:lnTo>
                  <a:lnTo>
                    <a:pt x="481263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347F8C-911F-06AC-1480-F38CC077C608}"/>
              </a:ext>
            </a:extLst>
          </p:cNvPr>
          <p:cNvGrpSpPr/>
          <p:nvPr/>
        </p:nvGrpSpPr>
        <p:grpSpPr>
          <a:xfrm>
            <a:off x="1543050" y="3695700"/>
            <a:ext cx="15201900" cy="5275411"/>
            <a:chOff x="1543050" y="3695700"/>
            <a:chExt cx="15201900" cy="527541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98177C7-2387-603E-691D-73B1B04A8A88}"/>
                </a:ext>
              </a:extLst>
            </p:cNvPr>
            <p:cNvGrpSpPr/>
            <p:nvPr/>
          </p:nvGrpSpPr>
          <p:grpSpPr>
            <a:xfrm>
              <a:off x="1543050" y="3695700"/>
              <a:ext cx="15201900" cy="5275411"/>
              <a:chOff x="1562100" y="2054378"/>
              <a:chExt cx="15201900" cy="527541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D3D64E5-6834-DEF7-0619-23DE098832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98" b="13451"/>
              <a:stretch/>
            </p:blipFill>
            <p:spPr>
              <a:xfrm>
                <a:off x="1562100" y="2054378"/>
                <a:ext cx="15201900" cy="4439423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27FBB5-9F1E-2D2A-D45D-64EA851DF74F}"/>
                  </a:ext>
                </a:extLst>
              </p:cNvPr>
              <p:cNvSpPr txBox="1"/>
              <p:nvPr/>
            </p:nvSpPr>
            <p:spPr>
              <a:xfrm>
                <a:off x="4355792" y="6775791"/>
                <a:ext cx="961451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i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1. </a:t>
                </a:r>
                <a:r>
                  <a:rPr lang="en-US" sz="3000" i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Sơ đồ cấu trúc chung của máy tính 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D0B727-A5AB-E2AB-8D50-3456BF27D99F}"/>
                </a:ext>
              </a:extLst>
            </p:cNvPr>
            <p:cNvSpPr txBox="1"/>
            <p:nvPr/>
          </p:nvSpPr>
          <p:spPr>
            <a:xfrm>
              <a:off x="10972800" y="3894967"/>
              <a:ext cx="83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E96B0F-85C3-D3D2-C992-1D8ECE83C04B}"/>
                </a:ext>
              </a:extLst>
            </p:cNvPr>
            <p:cNvSpPr txBox="1"/>
            <p:nvPr/>
          </p:nvSpPr>
          <p:spPr>
            <a:xfrm>
              <a:off x="10939462" y="6819900"/>
              <a:ext cx="83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1C2BE4-6922-0230-1943-990EFEC167CE}"/>
                </a:ext>
              </a:extLst>
            </p:cNvPr>
            <p:cNvSpPr txBox="1"/>
            <p:nvPr/>
          </p:nvSpPr>
          <p:spPr>
            <a:xfrm>
              <a:off x="2286000" y="3909254"/>
              <a:ext cx="83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303326-96A8-47CD-4836-69263F1537F0}"/>
                </a:ext>
              </a:extLst>
            </p:cNvPr>
            <p:cNvSpPr txBox="1"/>
            <p:nvPr/>
          </p:nvSpPr>
          <p:spPr>
            <a:xfrm>
              <a:off x="14859000" y="3909254"/>
              <a:ext cx="83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38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C1D8C9-DF27-6D39-D272-F72A675851A3}"/>
              </a:ext>
            </a:extLst>
          </p:cNvPr>
          <p:cNvGrpSpPr/>
          <p:nvPr/>
        </p:nvGrpSpPr>
        <p:grpSpPr>
          <a:xfrm>
            <a:off x="1543050" y="3695700"/>
            <a:ext cx="15201900" cy="5275411"/>
            <a:chOff x="1543050" y="3695700"/>
            <a:chExt cx="15201900" cy="52754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F592074-23F3-89D3-CC15-98A318C1DC25}"/>
                </a:ext>
              </a:extLst>
            </p:cNvPr>
            <p:cNvGrpSpPr/>
            <p:nvPr/>
          </p:nvGrpSpPr>
          <p:grpSpPr>
            <a:xfrm>
              <a:off x="1543050" y="3695700"/>
              <a:ext cx="15201900" cy="5275411"/>
              <a:chOff x="1562100" y="2054378"/>
              <a:chExt cx="15201900" cy="527541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E9BE3BF-7BA5-2219-4659-1E6E656B84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98" b="13451"/>
              <a:stretch/>
            </p:blipFill>
            <p:spPr>
              <a:xfrm>
                <a:off x="1562100" y="2054378"/>
                <a:ext cx="15201900" cy="443942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B7E998C-D615-E309-A2BC-3C4B889DACD6}"/>
                  </a:ext>
                </a:extLst>
              </p:cNvPr>
              <p:cNvSpPr txBox="1"/>
              <p:nvPr/>
            </p:nvSpPr>
            <p:spPr>
              <a:xfrm>
                <a:off x="4355792" y="6775791"/>
                <a:ext cx="961451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i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1. </a:t>
                </a:r>
                <a:r>
                  <a:rPr lang="en-US" sz="3000" i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Sơ đồ cấu trúc chung của máy tính 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CC356A-8883-B2A4-628E-ED9193AD20B5}"/>
                </a:ext>
              </a:extLst>
            </p:cNvPr>
            <p:cNvSpPr txBox="1"/>
            <p:nvPr/>
          </p:nvSpPr>
          <p:spPr>
            <a:xfrm>
              <a:off x="10972800" y="3894967"/>
              <a:ext cx="83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99C2DA-3536-3B78-261F-8BCF327EE03F}"/>
                </a:ext>
              </a:extLst>
            </p:cNvPr>
            <p:cNvSpPr txBox="1"/>
            <p:nvPr/>
          </p:nvSpPr>
          <p:spPr>
            <a:xfrm>
              <a:off x="10939462" y="6819900"/>
              <a:ext cx="83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2EF79E-9FB0-21F7-C56F-47B4101CE3D0}"/>
                </a:ext>
              </a:extLst>
            </p:cNvPr>
            <p:cNvSpPr txBox="1"/>
            <p:nvPr/>
          </p:nvSpPr>
          <p:spPr>
            <a:xfrm>
              <a:off x="2286000" y="3909254"/>
              <a:ext cx="83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ECFDC1-642A-B0B0-A328-879D9BCAF8F1}"/>
                </a:ext>
              </a:extLst>
            </p:cNvPr>
            <p:cNvSpPr txBox="1"/>
            <p:nvPr/>
          </p:nvSpPr>
          <p:spPr>
            <a:xfrm>
              <a:off x="14859000" y="3909254"/>
              <a:ext cx="83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E2C83A0-EC5F-230E-D77E-F5EE0284EDAD}"/>
              </a:ext>
            </a:extLst>
          </p:cNvPr>
          <p:cNvSpPr txBox="1"/>
          <p:nvPr/>
        </p:nvSpPr>
        <p:spPr>
          <a:xfrm>
            <a:off x="914400" y="855708"/>
            <a:ext cx="16459200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/>
              <a:t>Ta có thể thực hiện sao chép, rồi lật, xoay hình vẽ để tạo những đối tượng sau:</a:t>
            </a:r>
            <a:endParaRPr lang="en-US" sz="4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D217A5-F5E6-B799-4781-5984CE9CC664}"/>
              </a:ext>
            </a:extLst>
          </p:cNvPr>
          <p:cNvSpPr/>
          <p:nvPr/>
        </p:nvSpPr>
        <p:spPr>
          <a:xfrm>
            <a:off x="1371600" y="4540196"/>
            <a:ext cx="4267200" cy="374179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A7F494-FF41-44E8-D52D-94924ED8CB4D}"/>
              </a:ext>
            </a:extLst>
          </p:cNvPr>
          <p:cNvSpPr/>
          <p:nvPr/>
        </p:nvSpPr>
        <p:spPr>
          <a:xfrm>
            <a:off x="12687302" y="4525909"/>
            <a:ext cx="4267200" cy="374179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A06765-E2CC-1EE5-8DFC-863948BD9D31}"/>
              </a:ext>
            </a:extLst>
          </p:cNvPr>
          <p:cNvSpPr/>
          <p:nvPr/>
        </p:nvSpPr>
        <p:spPr>
          <a:xfrm>
            <a:off x="7043738" y="3588429"/>
            <a:ext cx="4267200" cy="127259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14F6D5-4679-F92D-ADBF-E696816C76B0}"/>
              </a:ext>
            </a:extLst>
          </p:cNvPr>
          <p:cNvSpPr/>
          <p:nvPr/>
        </p:nvSpPr>
        <p:spPr>
          <a:xfrm>
            <a:off x="7010400" y="6367232"/>
            <a:ext cx="4267200" cy="127259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7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263664-CD5E-D313-C4E3-0D23A1092AA8}"/>
              </a:ext>
            </a:extLst>
          </p:cNvPr>
          <p:cNvSpPr txBox="1"/>
          <p:nvPr/>
        </p:nvSpPr>
        <p:spPr>
          <a:xfrm>
            <a:off x="685800" y="495300"/>
            <a:ext cx="140208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dạng nền, đường viền, nét vẽ của hình vẽ</a:t>
            </a:r>
            <a:endParaRPr lang="en-US" sz="45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46A292EE-426B-E640-8950-417F87FBEE3A}"/>
              </a:ext>
            </a:extLst>
          </p:cNvPr>
          <p:cNvSpPr/>
          <p:nvPr/>
        </p:nvSpPr>
        <p:spPr>
          <a:xfrm>
            <a:off x="-228600" y="2171700"/>
            <a:ext cx="6096000" cy="9144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dạng nền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08B58D0-F67E-ADB7-7C08-554ADDD4F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1447650"/>
            <a:ext cx="7745744" cy="856108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32B4767-2FA7-55EE-1F2B-367FB93985A9}"/>
              </a:ext>
            </a:extLst>
          </p:cNvPr>
          <p:cNvGrpSpPr/>
          <p:nvPr/>
        </p:nvGrpSpPr>
        <p:grpSpPr>
          <a:xfrm>
            <a:off x="533400" y="4229100"/>
            <a:ext cx="8839200" cy="4369786"/>
            <a:chOff x="990600" y="3543300"/>
            <a:chExt cx="8839200" cy="43697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F79751-5CD2-648E-CA1B-C8EEBABFDE47}"/>
                </a:ext>
              </a:extLst>
            </p:cNvPr>
            <p:cNvSpPr txBox="1"/>
            <p:nvPr/>
          </p:nvSpPr>
          <p:spPr>
            <a:xfrm>
              <a:off x="990600" y="3543300"/>
              <a:ext cx="8839200" cy="436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Nháy đúp chuột vào viền hình vẽ để chọn đối tượng đồng thời mở dải lệnh ngữ cảnh </a:t>
              </a:r>
              <a:r>
                <a:rPr lang="en-US" sz="3800" i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 &gt; Shape Fill</a:t>
              </a: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Nút lệnh                       để tô màu nền cho hình vẽ đang được chọn.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4FE3461-2190-AEA5-280E-24144B9A6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200" y="6134100"/>
              <a:ext cx="3056475" cy="835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049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Pentagon 8">
            <a:extLst>
              <a:ext uri="{FF2B5EF4-FFF2-40B4-BE49-F238E27FC236}">
                <a16:creationId xmlns:a16="http://schemas.microsoft.com/office/drawing/2014/main" id="{46A292EE-426B-E640-8950-417F87FBEE3A}"/>
              </a:ext>
            </a:extLst>
          </p:cNvPr>
          <p:cNvSpPr/>
          <p:nvPr/>
        </p:nvSpPr>
        <p:spPr>
          <a:xfrm>
            <a:off x="-228600" y="419100"/>
            <a:ext cx="9372600" cy="9144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Định dạng đường viền và nét vẽ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D3990-46B3-DF73-D066-F2EFD5EEB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759" y="133350"/>
            <a:ext cx="8478716" cy="10020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0105449-593B-51C9-2EEE-2C5136285658}"/>
              </a:ext>
            </a:extLst>
          </p:cNvPr>
          <p:cNvGrpSpPr/>
          <p:nvPr/>
        </p:nvGrpSpPr>
        <p:grpSpPr>
          <a:xfrm>
            <a:off x="533400" y="2171700"/>
            <a:ext cx="8839200" cy="7001276"/>
            <a:chOff x="328612" y="3086100"/>
            <a:chExt cx="8839200" cy="700127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F79751-5CD2-648E-CA1B-C8EEBABFDE47}"/>
                </a:ext>
              </a:extLst>
            </p:cNvPr>
            <p:cNvSpPr txBox="1"/>
            <p:nvPr/>
          </p:nvSpPr>
          <p:spPr>
            <a:xfrm>
              <a:off x="328612" y="3086100"/>
              <a:ext cx="8839200" cy="7001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Nháy </a:t>
              </a:r>
              <a:r>
                <a:rPr lang="vi-VN" sz="3800">
                  <a:latin typeface="Arial" panose="020B0604020202020204" pitchFamily="34" charset="0"/>
                  <a:cs typeface="Arial" panose="020B0604020202020204" pitchFamily="34" charset="0"/>
                </a:rPr>
                <a:t>đúp chuột vào viền hình vẽ, thực hiện theo hướng dẫn ở </a:t>
              </a:r>
              <a:r>
                <a:rPr lang="vi-VN" sz="3800" i="1">
                  <a:latin typeface="Arial" panose="020B0604020202020204" pitchFamily="34" charset="0"/>
                  <a:cs typeface="Arial" panose="020B0604020202020204" pitchFamily="34" charset="0"/>
                </a:rPr>
                <a:t>Hình 7</a:t>
              </a:r>
              <a:r>
                <a:rPr lang="vi-VN" sz="3800">
                  <a:latin typeface="Arial" panose="020B0604020202020204" pitchFamily="34" charset="0"/>
                  <a:cs typeface="Arial" panose="020B0604020202020204" pitchFamily="34" charset="0"/>
                </a:rPr>
                <a:t> để định dạng đường</a:t>
              </a: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800">
                  <a:latin typeface="Arial" panose="020B0604020202020204" pitchFamily="34" charset="0"/>
                  <a:cs typeface="Arial" panose="020B0604020202020204" pitchFamily="34" charset="0"/>
                </a:rPr>
                <a:t>viền của hình vẽ hoặc nét vẽ (của các đối tượng trong nhóm </a:t>
              </a:r>
              <a:r>
                <a:rPr lang="vi-VN" sz="3800" i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Lines</a:t>
              </a:r>
              <a:r>
                <a:rPr lang="vi-VN" sz="380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38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Nút lệnh                            để đổi màu cho đường viền của hình vẽ đang được chọn. 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F6E4F2-ABFF-71A2-1DB6-DE00F922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1800" y="7429500"/>
              <a:ext cx="3281340" cy="75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716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5A3C262-457A-7B81-2AAC-E8AEC4900E11}"/>
              </a:ext>
            </a:extLst>
          </p:cNvPr>
          <p:cNvGrpSpPr/>
          <p:nvPr/>
        </p:nvGrpSpPr>
        <p:grpSpPr>
          <a:xfrm>
            <a:off x="228600" y="340417"/>
            <a:ext cx="17583149" cy="2748253"/>
            <a:chOff x="195494" y="4820334"/>
            <a:chExt cx="17583149" cy="27482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82B441-DC02-BA46-C14E-F16E426F4C6C}"/>
                </a:ext>
              </a:extLst>
            </p:cNvPr>
            <p:cNvSpPr txBox="1"/>
            <p:nvPr/>
          </p:nvSpPr>
          <p:spPr>
            <a:xfrm>
              <a:off x="2000711" y="4820334"/>
              <a:ext cx="15777932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Hoạt động làm tr.38: </a:t>
              </a:r>
              <a:r>
                <a:rPr lang="vi-VN" sz="4000"/>
                <a:t>Em hãy nêu các bước cần thực hiện để thay đổi màu nền, màu sắc, độ dày, kiểu nét của đường viền để từ hình chữ nhật ở </a:t>
              </a:r>
              <a:r>
                <a:rPr lang="vi-VN" sz="4000" i="1"/>
                <a:t>Hình 3 </a:t>
              </a:r>
              <a:r>
                <a:rPr lang="vi-VN" sz="4000"/>
                <a:t>ta có được hình chữ nhật lớn ở trung tâm tại Hình 1.</a:t>
              </a:r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BF67F2F-B286-8B3B-7C13-21A79E493816}"/>
                </a:ext>
              </a:extLst>
            </p:cNvPr>
            <p:cNvSpPr/>
            <p:nvPr/>
          </p:nvSpPr>
          <p:spPr>
            <a:xfrm>
              <a:off x="195494" y="5353734"/>
              <a:ext cx="1685464" cy="1441071"/>
            </a:xfrm>
            <a:custGeom>
              <a:avLst/>
              <a:gdLst/>
              <a:ahLst/>
              <a:cxnLst/>
              <a:rect l="l" t="t" r="r" b="b"/>
              <a:pathLst>
                <a:path w="4812632" h="4114800">
                  <a:moveTo>
                    <a:pt x="0" y="0"/>
                  </a:moveTo>
                  <a:lnTo>
                    <a:pt x="4812632" y="0"/>
                  </a:lnTo>
                  <a:lnTo>
                    <a:pt x="481263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B1F5186-5174-EFBB-4666-ABDE6A07503B}"/>
              </a:ext>
            </a:extLst>
          </p:cNvPr>
          <p:cNvGrpSpPr/>
          <p:nvPr/>
        </p:nvGrpSpPr>
        <p:grpSpPr>
          <a:xfrm>
            <a:off x="1714500" y="3924300"/>
            <a:ext cx="14859000" cy="5149040"/>
            <a:chOff x="1524000" y="4305300"/>
            <a:chExt cx="14859000" cy="51490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6EC099A-F89D-DF91-3965-AD8C6BD1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450" r="25945"/>
            <a:stretch/>
          </p:blipFill>
          <p:spPr>
            <a:xfrm>
              <a:off x="9448800" y="4305300"/>
              <a:ext cx="6934200" cy="444436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2432ED9-6114-2762-0FC9-FA42CCF83C5B}"/>
                </a:ext>
              </a:extLst>
            </p:cNvPr>
            <p:cNvSpPr/>
            <p:nvPr/>
          </p:nvSpPr>
          <p:spPr>
            <a:xfrm>
              <a:off x="1524000" y="5605462"/>
              <a:ext cx="5791200" cy="28956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5D4E149E-C031-DC28-934F-4FE8410439A8}"/>
                </a:ext>
              </a:extLst>
            </p:cNvPr>
            <p:cNvSpPr/>
            <p:nvPr/>
          </p:nvSpPr>
          <p:spPr>
            <a:xfrm>
              <a:off x="7696200" y="6215062"/>
              <a:ext cx="1371600" cy="83820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487901-767F-B93D-4458-7C0663DE9513}"/>
                </a:ext>
              </a:extLst>
            </p:cNvPr>
            <p:cNvSpPr txBox="1"/>
            <p:nvPr/>
          </p:nvSpPr>
          <p:spPr>
            <a:xfrm>
              <a:off x="1790700" y="8823398"/>
              <a:ext cx="52578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i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chữ nhật ở Hình 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323309-7EAF-CD88-6384-64717A4145B2}"/>
                </a:ext>
              </a:extLst>
            </p:cNvPr>
            <p:cNvSpPr txBox="1"/>
            <p:nvPr/>
          </p:nvSpPr>
          <p:spPr>
            <a:xfrm>
              <a:off x="10287000" y="8799586"/>
              <a:ext cx="52578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i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chữ nhật ở Hình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77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0726F8-CC75-F255-73EB-01C62B4A2F37}"/>
              </a:ext>
            </a:extLst>
          </p:cNvPr>
          <p:cNvSpPr txBox="1"/>
          <p:nvPr/>
        </p:nvSpPr>
        <p:spPr>
          <a:xfrm>
            <a:off x="952500" y="1503469"/>
            <a:ext cx="16383000" cy="8288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/>
              <a:t>Nháy đúp chuột vào viền hình vẽ để chọn đối tượng, mở dải lệnh ngữ cảnh Format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/>
              <a:t>Thay đổi màu nền</a:t>
            </a:r>
            <a:r>
              <a:rPr lang="vi-VN" sz="4000"/>
              <a:t>: </a:t>
            </a:r>
            <a:r>
              <a:rPr lang="vi-VN" sz="4000">
                <a:solidFill>
                  <a:srgbClr val="00B0F0"/>
                </a:solidFill>
              </a:rPr>
              <a:t>Shape Fill </a:t>
            </a:r>
            <a:r>
              <a:rPr lang="vi-VN" sz="4000"/>
              <a:t>→ Nháy chuột để chọn màu nền (</a:t>
            </a:r>
            <a:r>
              <a:rPr lang="vi-VN" sz="4000">
                <a:solidFill>
                  <a:srgbClr val="00B0F0"/>
                </a:solidFill>
              </a:rPr>
              <a:t>Orange, Accent 2, Lighter 80%</a:t>
            </a:r>
            <a:r>
              <a:rPr lang="vi-VN" sz="4000"/>
              <a:t>).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/>
              <a:t>Thay đổi màu sắc đường viền</a:t>
            </a:r>
            <a:r>
              <a:rPr lang="vi-VN" sz="4000"/>
              <a:t>: </a:t>
            </a:r>
            <a:r>
              <a:rPr lang="vi-VN" sz="4000">
                <a:solidFill>
                  <a:srgbClr val="00B0F0"/>
                </a:solidFill>
              </a:rPr>
              <a:t>Shape Outline </a:t>
            </a:r>
            <a:r>
              <a:rPr lang="vi-VN" sz="4000"/>
              <a:t>→ Nháy chuột để chọn màu nền (</a:t>
            </a:r>
            <a:r>
              <a:rPr lang="vi-VN" sz="4000">
                <a:solidFill>
                  <a:srgbClr val="00B0F0"/>
                </a:solidFill>
              </a:rPr>
              <a:t>Orange, Accent 2, Darker 25%</a:t>
            </a:r>
            <a:r>
              <a:rPr lang="vi-VN" sz="4000"/>
              <a:t>).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/>
              <a:t>Thay đổi độ dày đường viền</a:t>
            </a:r>
            <a:r>
              <a:rPr lang="vi-VN" sz="4000"/>
              <a:t>: </a:t>
            </a:r>
            <a:r>
              <a:rPr lang="vi-VN" sz="4000">
                <a:solidFill>
                  <a:srgbClr val="00B0F0"/>
                </a:solidFill>
              </a:rPr>
              <a:t>Shape Outline </a:t>
            </a:r>
            <a:r>
              <a:rPr lang="vi-VN" sz="4000"/>
              <a:t>→ Nháy chọn </a:t>
            </a:r>
            <a:r>
              <a:rPr lang="vi-VN" sz="4000">
                <a:solidFill>
                  <a:srgbClr val="00B0F0"/>
                </a:solidFill>
              </a:rPr>
              <a:t>Weight</a:t>
            </a:r>
            <a:r>
              <a:rPr lang="vi-VN" sz="4000"/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/>
              <a:t>Thay đổi kiểu nét đường viền</a:t>
            </a:r>
            <a:r>
              <a:rPr lang="vi-VN" sz="4000"/>
              <a:t>: </a:t>
            </a:r>
            <a:r>
              <a:rPr lang="vi-VN" sz="4000">
                <a:solidFill>
                  <a:srgbClr val="00B0F0"/>
                </a:solidFill>
              </a:rPr>
              <a:t>Shape Outline </a:t>
            </a:r>
            <a:r>
              <a:rPr lang="vi-VN" sz="4000"/>
              <a:t>→ Nháy chọn </a:t>
            </a:r>
            <a:r>
              <a:rPr lang="vi-VN" sz="4000">
                <a:solidFill>
                  <a:srgbClr val="00B0F0"/>
                </a:solidFill>
              </a:rPr>
              <a:t>Dashes </a:t>
            </a:r>
            <a:r>
              <a:rPr lang="vi-VN" sz="4000"/>
              <a:t>(</a:t>
            </a:r>
            <a:r>
              <a:rPr lang="vi-VN" sz="4000">
                <a:solidFill>
                  <a:srgbClr val="00B0F0"/>
                </a:solidFill>
              </a:rPr>
              <a:t>Dash</a:t>
            </a:r>
            <a:r>
              <a:rPr lang="vi-VN" sz="4000"/>
              <a:t>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43878-5981-9777-E710-774132611902}"/>
              </a:ext>
            </a:extLst>
          </p:cNvPr>
          <p:cNvSpPr txBox="1"/>
          <p:nvPr/>
        </p:nvSpPr>
        <p:spPr>
          <a:xfrm>
            <a:off x="838200" y="49530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thực hiện: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9D08B-0BA2-2E6F-B1CA-5100D5969C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525" y="159797"/>
            <a:ext cx="2286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9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296080">
            <a:off x="-726694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>
            <a:off x="1143000" y="1257300"/>
            <a:ext cx="1696332" cy="0"/>
          </a:xfrm>
          <a:prstGeom prst="line">
            <a:avLst/>
          </a:prstGeom>
          <a:ln w="95250" cap="flat">
            <a:solidFill>
              <a:srgbClr val="5E597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5105400" y="-10391"/>
            <a:ext cx="8115300" cy="1787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19"/>
              </a:lnSpc>
            </a:pPr>
            <a:r>
              <a:rPr lang="vi-VN" sz="6600" b="1">
                <a:solidFill>
                  <a:srgbClr val="5E5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>
              <a:solidFill>
                <a:srgbClr val="5E59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1D1BC8-78D4-5CBE-7556-9D058851F907}"/>
              </a:ext>
            </a:extLst>
          </p:cNvPr>
          <p:cNvGrpSpPr/>
          <p:nvPr/>
        </p:nvGrpSpPr>
        <p:grpSpPr>
          <a:xfrm>
            <a:off x="609600" y="7738626"/>
            <a:ext cx="16611600" cy="1664879"/>
            <a:chOff x="457200" y="7770651"/>
            <a:chExt cx="16611600" cy="166487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F00C75-1EF5-20EC-28D4-DD75F0C657A1}"/>
                </a:ext>
              </a:extLst>
            </p:cNvPr>
            <p:cNvSpPr txBox="1"/>
            <p:nvPr/>
          </p:nvSpPr>
          <p:spPr>
            <a:xfrm>
              <a:off x="2590800" y="7770651"/>
              <a:ext cx="14478000" cy="16648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/>
                <a:t>Hãy trao đổi với bạn bè và cho biết làm thế nào để vẽ được sơ đồ cấu trúc chung của máy tính ở Hình 1 bằng phần mềm soạn thảo văn bản.</a:t>
              </a:r>
              <a:endParaRPr lang="en-US" sz="36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29E5FA9-F952-0B5B-B132-BAB5BC7B0B3F}"/>
                </a:ext>
              </a:extLst>
            </p:cNvPr>
            <p:cNvSpPr/>
            <p:nvPr/>
          </p:nvSpPr>
          <p:spPr>
            <a:xfrm>
              <a:off x="457200" y="7799226"/>
              <a:ext cx="1943344" cy="1564866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01B2F5-C933-CFFF-46C4-5AFBC2D141C4}"/>
              </a:ext>
            </a:extLst>
          </p:cNvPr>
          <p:cNvGrpSpPr/>
          <p:nvPr/>
        </p:nvGrpSpPr>
        <p:grpSpPr>
          <a:xfrm>
            <a:off x="1330706" y="2120182"/>
            <a:ext cx="15201900" cy="5275411"/>
            <a:chOff x="1543050" y="3695700"/>
            <a:chExt cx="15201900" cy="527541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13150D7-E0C2-DDB4-2329-46BB9EA6B2F0}"/>
                </a:ext>
              </a:extLst>
            </p:cNvPr>
            <p:cNvGrpSpPr/>
            <p:nvPr/>
          </p:nvGrpSpPr>
          <p:grpSpPr>
            <a:xfrm>
              <a:off x="1543050" y="3695700"/>
              <a:ext cx="15201900" cy="5275411"/>
              <a:chOff x="1562100" y="2054378"/>
              <a:chExt cx="15201900" cy="527541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E2474EF-D198-9F20-A885-D05F1C7F06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98" b="13451"/>
              <a:stretch/>
            </p:blipFill>
            <p:spPr>
              <a:xfrm>
                <a:off x="1562100" y="2054378"/>
                <a:ext cx="15201900" cy="4439423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B2A6A3-2250-B041-7302-F13473BF91D8}"/>
                  </a:ext>
                </a:extLst>
              </p:cNvPr>
              <p:cNvSpPr txBox="1"/>
              <p:nvPr/>
            </p:nvSpPr>
            <p:spPr>
              <a:xfrm>
                <a:off x="4355792" y="6775791"/>
                <a:ext cx="961451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i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1. </a:t>
                </a:r>
                <a:r>
                  <a:rPr lang="en-US" sz="3000" i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Sơ đồ cấu trúc chung của máy tính 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7A29AB-FB84-53F2-AEA7-0B530E79C310}"/>
                </a:ext>
              </a:extLst>
            </p:cNvPr>
            <p:cNvSpPr txBox="1"/>
            <p:nvPr/>
          </p:nvSpPr>
          <p:spPr>
            <a:xfrm>
              <a:off x="10972800" y="3894967"/>
              <a:ext cx="83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42A0D3-30DD-2223-FDA0-F5136EC62264}"/>
                </a:ext>
              </a:extLst>
            </p:cNvPr>
            <p:cNvSpPr txBox="1"/>
            <p:nvPr/>
          </p:nvSpPr>
          <p:spPr>
            <a:xfrm>
              <a:off x="10939462" y="6819900"/>
              <a:ext cx="83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802B95-E5E8-C0B4-5279-268AFF582FDD}"/>
                </a:ext>
              </a:extLst>
            </p:cNvPr>
            <p:cNvSpPr txBox="1"/>
            <p:nvPr/>
          </p:nvSpPr>
          <p:spPr>
            <a:xfrm>
              <a:off x="2286000" y="3909254"/>
              <a:ext cx="83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83605-9BEC-3318-890E-154718426C66}"/>
                </a:ext>
              </a:extLst>
            </p:cNvPr>
            <p:cNvSpPr txBox="1"/>
            <p:nvPr/>
          </p:nvSpPr>
          <p:spPr>
            <a:xfrm>
              <a:off x="14859000" y="3909254"/>
              <a:ext cx="83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(1)</a:t>
              </a: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E33FFD-2B0D-7EB2-6E76-0EC453B57056}"/>
              </a:ext>
            </a:extLst>
          </p:cNvPr>
          <p:cNvSpPr txBox="1"/>
          <p:nvPr/>
        </p:nvSpPr>
        <p:spPr>
          <a:xfrm>
            <a:off x="609600" y="495300"/>
            <a:ext cx="11430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Tạo hiệu ứng, thêm chữ vào hình vẽ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44EB0A-C6AD-D41C-B570-697EF4B977C9}"/>
              </a:ext>
            </a:extLst>
          </p:cNvPr>
          <p:cNvGrpSpPr/>
          <p:nvPr/>
        </p:nvGrpSpPr>
        <p:grpSpPr>
          <a:xfrm>
            <a:off x="7558790" y="1701096"/>
            <a:ext cx="10515600" cy="7791450"/>
            <a:chOff x="6934200" y="1418219"/>
            <a:chExt cx="11353800" cy="88497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980381E-3DEE-5DDE-0737-828468EC3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1418219"/>
              <a:ext cx="10972800" cy="884973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9D22D-1F36-394F-EA75-3071F5EC3275}"/>
                </a:ext>
              </a:extLst>
            </p:cNvPr>
            <p:cNvSpPr/>
            <p:nvPr/>
          </p:nvSpPr>
          <p:spPr>
            <a:xfrm>
              <a:off x="6934200" y="1418219"/>
              <a:ext cx="2819400" cy="784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5EC802FF-8E71-3D92-133A-0AB9EBBBAF6E}"/>
              </a:ext>
            </a:extLst>
          </p:cNvPr>
          <p:cNvSpPr/>
          <p:nvPr/>
        </p:nvSpPr>
        <p:spPr>
          <a:xfrm>
            <a:off x="-252636" y="1997986"/>
            <a:ext cx="7620000" cy="9144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hiệu ứng cho hình vẽ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BCA1FA-AF82-692F-08FA-69A7232F205E}"/>
              </a:ext>
            </a:extLst>
          </p:cNvPr>
          <p:cNvGrpSpPr/>
          <p:nvPr/>
        </p:nvGrpSpPr>
        <p:grpSpPr>
          <a:xfrm>
            <a:off x="624590" y="4024329"/>
            <a:ext cx="7287072" cy="4594912"/>
            <a:chOff x="609600" y="5143500"/>
            <a:chExt cx="7287072" cy="459491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487935-FC29-42D6-D7E0-BB87D4AA2C00}"/>
                </a:ext>
              </a:extLst>
            </p:cNvPr>
            <p:cNvSpPr txBox="1"/>
            <p:nvPr/>
          </p:nvSpPr>
          <p:spPr>
            <a:xfrm>
              <a:off x="609600" y="5143500"/>
              <a:ext cx="7287072" cy="459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Nút lệnh                 có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 tác dụng là áp dụng hiệu ứng cho đối tượng đang chọn giống hiệu ứng đã chọn trước đó.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68FC6CB-F2BA-0CC6-A9B2-61B943518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792" b="8361"/>
            <a:stretch/>
          </p:blipFill>
          <p:spPr>
            <a:xfrm>
              <a:off x="3276600" y="5407797"/>
              <a:ext cx="2943225" cy="545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06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A71DDF7-B3B1-156D-D516-94EFE1ADAEA7}"/>
              </a:ext>
            </a:extLst>
          </p:cNvPr>
          <p:cNvSpPr/>
          <p:nvPr/>
        </p:nvSpPr>
        <p:spPr>
          <a:xfrm>
            <a:off x="-381000" y="612577"/>
            <a:ext cx="7772400" cy="9144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 văn bản vào hình vẽ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8581A2-73CB-3A18-286C-B16FFDB67298}"/>
              </a:ext>
            </a:extLst>
          </p:cNvPr>
          <p:cNvGrpSpPr/>
          <p:nvPr/>
        </p:nvGrpSpPr>
        <p:grpSpPr>
          <a:xfrm>
            <a:off x="838200" y="2095500"/>
            <a:ext cx="16462772" cy="2363532"/>
            <a:chOff x="838200" y="2095500"/>
            <a:chExt cx="16462772" cy="236353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DDBEF54-D9FA-7C17-81C6-8787D52428D1}"/>
                </a:ext>
              </a:extLst>
            </p:cNvPr>
            <p:cNvSpPr/>
            <p:nvPr/>
          </p:nvSpPr>
          <p:spPr>
            <a:xfrm>
              <a:off x="838200" y="2933700"/>
              <a:ext cx="1143000" cy="1143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588FC7-0397-8F7D-A7E5-2859102C729D}"/>
                </a:ext>
              </a:extLst>
            </p:cNvPr>
            <p:cNvSpPr txBox="1"/>
            <p:nvPr/>
          </p:nvSpPr>
          <p:spPr>
            <a:xfrm>
              <a:off x="2667000" y="2095500"/>
              <a:ext cx="14633972" cy="2363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Nháy phải chuột vào hình vẽ rồi chọn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Add Text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 bảng chọn ngữ cảnh mở ra.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758812-536F-EF4E-E10B-90974320BE93}"/>
              </a:ext>
            </a:extLst>
          </p:cNvPr>
          <p:cNvGrpSpPr/>
          <p:nvPr/>
        </p:nvGrpSpPr>
        <p:grpSpPr>
          <a:xfrm>
            <a:off x="838200" y="5143500"/>
            <a:ext cx="16409194" cy="1365647"/>
            <a:chOff x="838200" y="2711053"/>
            <a:chExt cx="16409194" cy="136564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8324FFD-B19E-AC03-A1FE-CF581FB300CB}"/>
                </a:ext>
              </a:extLst>
            </p:cNvPr>
            <p:cNvSpPr/>
            <p:nvPr/>
          </p:nvSpPr>
          <p:spPr>
            <a:xfrm>
              <a:off x="838200" y="2933700"/>
              <a:ext cx="1143000" cy="1143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D03D5E-6DB3-8B3E-EC69-4F57370A59DB}"/>
                </a:ext>
              </a:extLst>
            </p:cNvPr>
            <p:cNvSpPr txBox="1"/>
            <p:nvPr/>
          </p:nvSpPr>
          <p:spPr>
            <a:xfrm>
              <a:off x="2613422" y="2711053"/>
              <a:ext cx="14633972" cy="1132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Nhập văn bản vào hình vẽ.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15C157-E702-26D0-2336-635D24FFD0EE}"/>
              </a:ext>
            </a:extLst>
          </p:cNvPr>
          <p:cNvGrpSpPr/>
          <p:nvPr/>
        </p:nvGrpSpPr>
        <p:grpSpPr>
          <a:xfrm>
            <a:off x="838200" y="7429500"/>
            <a:ext cx="16590169" cy="1359694"/>
            <a:chOff x="838200" y="7136606"/>
            <a:chExt cx="16590169" cy="13596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8B9AC7-DBFC-06ED-3B92-A5BF39679C72}"/>
                </a:ext>
              </a:extLst>
            </p:cNvPr>
            <p:cNvSpPr txBox="1"/>
            <p:nvPr/>
          </p:nvSpPr>
          <p:spPr>
            <a:xfrm>
              <a:off x="2584847" y="7136606"/>
              <a:ext cx="14843522" cy="1132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Nháy chuột ngoài hình để hoàn tất.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930FB0C-613F-A10A-BD44-F11EB23F853D}"/>
                </a:ext>
              </a:extLst>
            </p:cNvPr>
            <p:cNvSpPr/>
            <p:nvPr/>
          </p:nvSpPr>
          <p:spPr>
            <a:xfrm>
              <a:off x="838200" y="7353300"/>
              <a:ext cx="1143000" cy="1143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209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43369A-4491-A238-A73F-FC89D1ABAF06}"/>
              </a:ext>
            </a:extLst>
          </p:cNvPr>
          <p:cNvSpPr/>
          <p:nvPr/>
        </p:nvSpPr>
        <p:spPr>
          <a:xfrm>
            <a:off x="990600" y="1562100"/>
            <a:ext cx="16306800" cy="7924800"/>
          </a:xfrm>
          <a:prstGeom prst="roundRect">
            <a:avLst>
              <a:gd name="adj" fmla="val 101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E411019F-44A5-A7AD-2E28-1CB3A7D2A7A0}"/>
              </a:ext>
            </a:extLst>
          </p:cNvPr>
          <p:cNvSpPr/>
          <p:nvPr/>
        </p:nvSpPr>
        <p:spPr>
          <a:xfrm>
            <a:off x="6934200" y="730349"/>
            <a:ext cx="4419600" cy="1066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F84B17-7164-635C-69D5-1674F7C7C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7363" y="1199263"/>
            <a:ext cx="5902049" cy="1243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1C32E1-0AA2-DA4F-726E-E1D034DB08EA}"/>
              </a:ext>
            </a:extLst>
          </p:cNvPr>
          <p:cNvSpPr txBox="1"/>
          <p:nvPr/>
        </p:nvSpPr>
        <p:spPr>
          <a:xfrm>
            <a:off x="1295400" y="2619043"/>
            <a:ext cx="15697200" cy="6468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500"/>
              <a:t>Nháy chuột vào văn bản trong hình vẽ để làm xuất hiện con trỏ soạn thảo, sau đó em có thể</a:t>
            </a:r>
            <a:r>
              <a:rPr lang="en-US" sz="3500"/>
              <a:t> </a:t>
            </a:r>
            <a:r>
              <a:rPr lang="vi-VN" sz="3500"/>
              <a:t>thực hiện thao tác chỉnh sửa, định dạng văn bản như trên trang văn bản.</a:t>
            </a:r>
            <a:endParaRPr lang="en-US" sz="3500"/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500"/>
              <a:t>Word cung cấp sẵn một số mẫu trình bày văn bản trong hộp văn bản (</a:t>
            </a:r>
            <a:r>
              <a:rPr lang="vi-VN" sz="3500">
                <a:solidFill>
                  <a:srgbClr val="0070C0"/>
                </a:solidFill>
              </a:rPr>
              <a:t>Text Box</a:t>
            </a:r>
            <a:r>
              <a:rPr lang="vi-VN" sz="3500"/>
              <a:t>)</a:t>
            </a:r>
            <a:r>
              <a:rPr lang="en-US" sz="3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Insert &gt; Text &gt; Text Box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500"/>
              <a:t>Khi thay đổi kích thước hình vẽ thì cỡ chữ văn bản trong hình không thay đổi theo. Do</a:t>
            </a:r>
            <a:r>
              <a:rPr lang="en-US" sz="3500"/>
              <a:t> </a:t>
            </a:r>
            <a:r>
              <a:rPr lang="vi-VN" sz="3500"/>
              <a:t>vậy, có thể em sẽ cần thực hiện định dạng văn bản cho phù hợp sau khi thay đổi kích thước của</a:t>
            </a:r>
            <a:r>
              <a:rPr lang="en-US" sz="3500"/>
              <a:t> </a:t>
            </a:r>
            <a:r>
              <a:rPr lang="vi-VN" sz="3500"/>
              <a:t>hình vẽ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02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A71DDF7-B3B1-156D-D516-94EFE1ADAEA7}"/>
              </a:ext>
            </a:extLst>
          </p:cNvPr>
          <p:cNvSpPr/>
          <p:nvPr/>
        </p:nvSpPr>
        <p:spPr>
          <a:xfrm>
            <a:off x="-304800" y="1638300"/>
            <a:ext cx="8382000" cy="9144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Thay đổi thứ tự lớp đối tượng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99F112-EA42-C98D-E54B-16DE25913B59}"/>
              </a:ext>
            </a:extLst>
          </p:cNvPr>
          <p:cNvSpPr txBox="1"/>
          <p:nvPr/>
        </p:nvSpPr>
        <p:spPr>
          <a:xfrm>
            <a:off x="457200" y="419100"/>
            <a:ext cx="1493639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>
                <a:solidFill>
                  <a:srgbClr val="C00000"/>
                </a:solidFill>
              </a:rPr>
              <a:t>e</a:t>
            </a:r>
            <a:r>
              <a:rPr lang="en-US" sz="4500" b="1">
                <a:solidFill>
                  <a:srgbClr val="C00000"/>
                </a:solidFill>
              </a:rPr>
              <a:t>. </a:t>
            </a:r>
            <a:r>
              <a:rPr lang="vi-VN" sz="4500" b="1">
                <a:solidFill>
                  <a:srgbClr val="C00000"/>
                </a:solidFill>
              </a:rPr>
              <a:t>Thay đổi thứ tự lớp đối tượng, nhóm các đối tượng</a:t>
            </a:r>
            <a:endParaRPr lang="en-US" sz="4500" b="1">
              <a:solidFill>
                <a:srgbClr val="C0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7C7B41C-AC64-3E79-5A21-20B990980FFE}"/>
              </a:ext>
            </a:extLst>
          </p:cNvPr>
          <p:cNvSpPr/>
          <p:nvPr/>
        </p:nvSpPr>
        <p:spPr>
          <a:xfrm>
            <a:off x="1066800" y="4229100"/>
            <a:ext cx="3886200" cy="4648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tự 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đối tượng </a:t>
            </a: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6DD74C86-9ECB-9A16-11CE-6AEA06D2F48B}"/>
              </a:ext>
            </a:extLst>
          </p:cNvPr>
          <p:cNvSpPr/>
          <p:nvPr/>
        </p:nvSpPr>
        <p:spPr>
          <a:xfrm flipV="1">
            <a:off x="5181600" y="4991100"/>
            <a:ext cx="1524000" cy="1624152"/>
          </a:xfrm>
          <a:prstGeom prst="line">
            <a:avLst/>
          </a:prstGeom>
          <a:ln w="95250" cap="flat">
            <a:solidFill>
              <a:srgbClr val="5E597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4E80EA-6FD8-5246-00D7-92F9F58C1186}"/>
              </a:ext>
            </a:extLst>
          </p:cNvPr>
          <p:cNvSpPr/>
          <p:nvPr/>
        </p:nvSpPr>
        <p:spPr>
          <a:xfrm>
            <a:off x="7162800" y="4046160"/>
            <a:ext cx="10058400" cy="1348770"/>
          </a:xfrm>
          <a:prstGeom prst="rect">
            <a:avLst/>
          </a:prstGeom>
          <a:solidFill>
            <a:srgbClr val="FBF2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</a:rPr>
              <a:t>Đối tượng vẽ sau ở trên (lớp trên)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AA0509-CD37-515A-40ED-6767F6AC7FA0}"/>
              </a:ext>
            </a:extLst>
          </p:cNvPr>
          <p:cNvSpPr/>
          <p:nvPr/>
        </p:nvSpPr>
        <p:spPr>
          <a:xfrm>
            <a:off x="7162800" y="7124700"/>
            <a:ext cx="10058400" cy="1348770"/>
          </a:xfrm>
          <a:prstGeom prst="rect">
            <a:avLst/>
          </a:prstGeom>
          <a:solidFill>
            <a:srgbClr val="FBF2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</a:rPr>
              <a:t>Đối tượng</a:t>
            </a:r>
            <a:r>
              <a:rPr lang="en-US" sz="4000">
                <a:solidFill>
                  <a:schemeClr val="tx1"/>
                </a:solidFill>
              </a:rPr>
              <a:t> </a:t>
            </a:r>
            <a:r>
              <a:rPr lang="vi-VN" sz="4000">
                <a:solidFill>
                  <a:schemeClr val="tx1"/>
                </a:solidFill>
              </a:rPr>
              <a:t>được vẽ trước ở dưới (lớp dưới)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3" name="AutoShape 8">
            <a:extLst>
              <a:ext uri="{FF2B5EF4-FFF2-40B4-BE49-F238E27FC236}">
                <a16:creationId xmlns:a16="http://schemas.microsoft.com/office/drawing/2014/main" id="{28139299-F5DB-81E4-53FB-4040A2AF4AE6}"/>
              </a:ext>
            </a:extLst>
          </p:cNvPr>
          <p:cNvSpPr/>
          <p:nvPr/>
        </p:nvSpPr>
        <p:spPr>
          <a:xfrm>
            <a:off x="5181600" y="7030572"/>
            <a:ext cx="1790700" cy="914400"/>
          </a:xfrm>
          <a:prstGeom prst="line">
            <a:avLst/>
          </a:prstGeom>
          <a:ln w="95250" cap="flat">
            <a:solidFill>
              <a:srgbClr val="5E597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Flowchart: Merge 23">
            <a:extLst>
              <a:ext uri="{FF2B5EF4-FFF2-40B4-BE49-F238E27FC236}">
                <a16:creationId xmlns:a16="http://schemas.microsoft.com/office/drawing/2014/main" id="{E79D94E0-1B86-1400-5729-36112E6B223B}"/>
              </a:ext>
            </a:extLst>
          </p:cNvPr>
          <p:cNvSpPr/>
          <p:nvPr/>
        </p:nvSpPr>
        <p:spPr>
          <a:xfrm>
            <a:off x="8077200" y="9415462"/>
            <a:ext cx="1600200" cy="609600"/>
          </a:xfrm>
          <a:prstGeom prst="flowChartMerg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97BE1F-458C-EA5B-4914-9920ACC1F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1934" y="2417956"/>
            <a:ext cx="15924132" cy="729754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D5F8CE-C5C4-7FAC-740F-5146D2A8EB9D}"/>
              </a:ext>
            </a:extLst>
          </p:cNvPr>
          <p:cNvSpPr/>
          <p:nvPr/>
        </p:nvSpPr>
        <p:spPr>
          <a:xfrm>
            <a:off x="3886200" y="571500"/>
            <a:ext cx="10515600" cy="990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Các bước thay đổi thứ tự lớp đối tượng </a:t>
            </a:r>
          </a:p>
        </p:txBody>
      </p:sp>
    </p:spTree>
    <p:extLst>
      <p:ext uri="{BB962C8B-B14F-4D97-AF65-F5344CB8AC3E}">
        <p14:creationId xmlns:p14="http://schemas.microsoft.com/office/powerpoint/2010/main" val="404770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2FDB24C-DB3F-60C6-3D07-E760E47C0B69}"/>
              </a:ext>
            </a:extLst>
          </p:cNvPr>
          <p:cNvSpPr/>
          <p:nvPr/>
        </p:nvSpPr>
        <p:spPr>
          <a:xfrm>
            <a:off x="-304800" y="495300"/>
            <a:ext cx="9220200" cy="9144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Trình bày và di chuyển đối tượng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B9067D-9570-9680-4263-CCCFC2DC7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5400" y="744178"/>
            <a:ext cx="9144000" cy="90475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5C65831-C6EB-39E2-D088-43CA285B7EDA}"/>
              </a:ext>
            </a:extLst>
          </p:cNvPr>
          <p:cNvGrpSpPr/>
          <p:nvPr/>
        </p:nvGrpSpPr>
        <p:grpSpPr>
          <a:xfrm>
            <a:off x="838200" y="2129695"/>
            <a:ext cx="7140178" cy="1295925"/>
            <a:chOff x="838200" y="2780775"/>
            <a:chExt cx="7140178" cy="129592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62CE55A-BA66-64F5-B122-70E97985FFE0}"/>
                </a:ext>
              </a:extLst>
            </p:cNvPr>
            <p:cNvSpPr/>
            <p:nvPr/>
          </p:nvSpPr>
          <p:spPr>
            <a:xfrm>
              <a:off x="838200" y="2933700"/>
              <a:ext cx="1143000" cy="1143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79A870-25BE-13DC-9A28-4CE786B361F6}"/>
                </a:ext>
              </a:extLst>
            </p:cNvPr>
            <p:cNvSpPr txBox="1"/>
            <p:nvPr/>
          </p:nvSpPr>
          <p:spPr>
            <a:xfrm>
              <a:off x="2362200" y="2780775"/>
              <a:ext cx="5616178" cy="1132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Chọn đối tượng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E0CEC6-221E-1D32-233A-B039881CAF71}"/>
              </a:ext>
            </a:extLst>
          </p:cNvPr>
          <p:cNvGrpSpPr/>
          <p:nvPr/>
        </p:nvGrpSpPr>
        <p:grpSpPr>
          <a:xfrm>
            <a:off x="838200" y="4086173"/>
            <a:ext cx="7902178" cy="2363532"/>
            <a:chOff x="838200" y="2323434"/>
            <a:chExt cx="7902178" cy="236353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241030-D0F3-3D62-563E-6F2180B13EB0}"/>
                </a:ext>
              </a:extLst>
            </p:cNvPr>
            <p:cNvSpPr/>
            <p:nvPr/>
          </p:nvSpPr>
          <p:spPr>
            <a:xfrm>
              <a:off x="838200" y="2933700"/>
              <a:ext cx="1143000" cy="1143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B4016C-0016-E2C7-ACE7-C6BD428A4386}"/>
                </a:ext>
              </a:extLst>
            </p:cNvPr>
            <p:cNvSpPr txBox="1"/>
            <p:nvPr/>
          </p:nvSpPr>
          <p:spPr>
            <a:xfrm>
              <a:off x="2362200" y="2323434"/>
              <a:ext cx="6378178" cy="2363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Nháy chuột vào nút lệnh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Layout Options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5D528-552E-D43B-0DF9-6DF1A6E27312}"/>
              </a:ext>
            </a:extLst>
          </p:cNvPr>
          <p:cNvGrpSpPr/>
          <p:nvPr/>
        </p:nvGrpSpPr>
        <p:grpSpPr>
          <a:xfrm>
            <a:off x="838200" y="6762646"/>
            <a:ext cx="7643216" cy="2363532"/>
            <a:chOff x="838200" y="6469752"/>
            <a:chExt cx="7643216" cy="23635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0A0C9F-B4C8-7A4B-22C4-DBC846EA0470}"/>
                </a:ext>
              </a:extLst>
            </p:cNvPr>
            <p:cNvSpPr txBox="1"/>
            <p:nvPr/>
          </p:nvSpPr>
          <p:spPr>
            <a:xfrm>
              <a:off x="2325885" y="6469752"/>
              <a:ext cx="6155531" cy="2363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Chọn kiểu trình bày trong cửa sổ </a:t>
              </a:r>
              <a:r>
                <a:rPr lang="en-US" sz="40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Layout Options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1778762-6E5D-1C29-A49F-D72B0406B864}"/>
                </a:ext>
              </a:extLst>
            </p:cNvPr>
            <p:cNvSpPr/>
            <p:nvPr/>
          </p:nvSpPr>
          <p:spPr>
            <a:xfrm>
              <a:off x="838200" y="7353300"/>
              <a:ext cx="1143000" cy="1143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925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2FDB24C-DB3F-60C6-3D07-E760E47C0B69}"/>
              </a:ext>
            </a:extLst>
          </p:cNvPr>
          <p:cNvSpPr/>
          <p:nvPr/>
        </p:nvSpPr>
        <p:spPr>
          <a:xfrm>
            <a:off x="-304800" y="495300"/>
            <a:ext cx="7239000" cy="9144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các đối tượng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917589-C0B1-D43F-77C4-E4B7E6CAF1CE}"/>
              </a:ext>
            </a:extLst>
          </p:cNvPr>
          <p:cNvGrpSpPr/>
          <p:nvPr/>
        </p:nvGrpSpPr>
        <p:grpSpPr>
          <a:xfrm>
            <a:off x="838200" y="2095500"/>
            <a:ext cx="17245012" cy="1330120"/>
            <a:chOff x="838200" y="2746580"/>
            <a:chExt cx="17245012" cy="133012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0BF7D3B-C2A6-DA6B-13FD-C774782335B8}"/>
                </a:ext>
              </a:extLst>
            </p:cNvPr>
            <p:cNvSpPr/>
            <p:nvPr/>
          </p:nvSpPr>
          <p:spPr>
            <a:xfrm>
              <a:off x="838200" y="2933700"/>
              <a:ext cx="1143000" cy="1143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B53ECC1-AB77-58AE-0D83-141F0364979D}"/>
                </a:ext>
              </a:extLst>
            </p:cNvPr>
            <p:cNvSpPr txBox="1"/>
            <p:nvPr/>
          </p:nvSpPr>
          <p:spPr>
            <a:xfrm>
              <a:off x="2309812" y="2746580"/>
              <a:ext cx="15773400" cy="1132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Nhấn giữ phím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Shift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kết hợp nháy chuột chọn lần lượt các đối tượng.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96D012-A94C-23EB-8A65-0B4576903C0F}"/>
              </a:ext>
            </a:extLst>
          </p:cNvPr>
          <p:cNvGrpSpPr/>
          <p:nvPr/>
        </p:nvGrpSpPr>
        <p:grpSpPr>
          <a:xfrm>
            <a:off x="838200" y="4298540"/>
            <a:ext cx="17011649" cy="1262152"/>
            <a:chOff x="838200" y="2814548"/>
            <a:chExt cx="17011649" cy="12621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08692A8-4E8E-7740-3BFA-408DBCB933D3}"/>
                </a:ext>
              </a:extLst>
            </p:cNvPr>
            <p:cNvSpPr/>
            <p:nvPr/>
          </p:nvSpPr>
          <p:spPr>
            <a:xfrm>
              <a:off x="838200" y="2933700"/>
              <a:ext cx="1143000" cy="1143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F789F1-5DB2-402F-25F2-775F638301EE}"/>
                </a:ext>
              </a:extLst>
            </p:cNvPr>
            <p:cNvSpPr txBox="1"/>
            <p:nvPr/>
          </p:nvSpPr>
          <p:spPr>
            <a:xfrm>
              <a:off x="2305049" y="2814548"/>
              <a:ext cx="15544800" cy="1132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Chọn thẻ ngữ cảnh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Format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trong nhóm lệnh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Arrange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chọn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Group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CEDFB4-937D-B135-C2F0-365A9BE5C761}"/>
              </a:ext>
            </a:extLst>
          </p:cNvPr>
          <p:cNvGrpSpPr/>
          <p:nvPr/>
        </p:nvGrpSpPr>
        <p:grpSpPr>
          <a:xfrm>
            <a:off x="1066800" y="6363175"/>
            <a:ext cx="15428118" cy="898114"/>
            <a:chOff x="228600" y="6131053"/>
            <a:chExt cx="15428118" cy="898114"/>
          </a:xfrm>
        </p:grpSpPr>
        <p:sp>
          <p:nvSpPr>
            <p:cNvPr id="21" name="AutoShape 8">
              <a:extLst>
                <a:ext uri="{FF2B5EF4-FFF2-40B4-BE49-F238E27FC236}">
                  <a16:creationId xmlns:a16="http://schemas.microsoft.com/office/drawing/2014/main" id="{77022D77-35C4-CEE4-02A9-F7500331A470}"/>
                </a:ext>
              </a:extLst>
            </p:cNvPr>
            <p:cNvSpPr/>
            <p:nvPr/>
          </p:nvSpPr>
          <p:spPr>
            <a:xfrm flipV="1">
              <a:off x="228600" y="6675164"/>
              <a:ext cx="1295400" cy="16287"/>
            </a:xfrm>
            <a:prstGeom prst="line">
              <a:avLst/>
            </a:prstGeom>
            <a:ln w="95250" cap="flat">
              <a:solidFill>
                <a:srgbClr val="5E597F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895BEDD-8AB6-0D97-522E-8ECAC1F0EA58}"/>
                </a:ext>
              </a:extLst>
            </p:cNvPr>
            <p:cNvSpPr/>
            <p:nvPr/>
          </p:nvSpPr>
          <p:spPr>
            <a:xfrm>
              <a:off x="2133600" y="6131053"/>
              <a:ext cx="3200400" cy="89811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>
                  <a:latin typeface="Arial" panose="020B0604020202020204" pitchFamily="34" charset="0"/>
                  <a:cs typeface="Arial" panose="020B0604020202020204" pitchFamily="34" charset="0"/>
                </a:rPr>
                <a:t>Ungroup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C74106-0E41-3775-968D-24409C9B47FE}"/>
                </a:ext>
              </a:extLst>
            </p:cNvPr>
            <p:cNvSpPr txBox="1"/>
            <p:nvPr/>
          </p:nvSpPr>
          <p:spPr>
            <a:xfrm>
              <a:off x="5791200" y="6226167"/>
              <a:ext cx="986551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Để bỏ nhóm các đối tượng</a:t>
              </a:r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5F0DB66-2A31-7C29-EB1A-53381D692DA7}"/>
              </a:ext>
            </a:extLst>
          </p:cNvPr>
          <p:cNvGrpSpPr/>
          <p:nvPr/>
        </p:nvGrpSpPr>
        <p:grpSpPr>
          <a:xfrm>
            <a:off x="1066800" y="8270167"/>
            <a:ext cx="15428118" cy="898114"/>
            <a:chOff x="228600" y="6131053"/>
            <a:chExt cx="15428118" cy="898114"/>
          </a:xfrm>
        </p:grpSpPr>
        <p:sp>
          <p:nvSpPr>
            <p:cNvPr id="27" name="AutoShape 8">
              <a:extLst>
                <a:ext uri="{FF2B5EF4-FFF2-40B4-BE49-F238E27FC236}">
                  <a16:creationId xmlns:a16="http://schemas.microsoft.com/office/drawing/2014/main" id="{43C8130B-FEDA-9DD7-7359-58F2A75B4A7F}"/>
                </a:ext>
              </a:extLst>
            </p:cNvPr>
            <p:cNvSpPr/>
            <p:nvPr/>
          </p:nvSpPr>
          <p:spPr>
            <a:xfrm flipV="1">
              <a:off x="228600" y="6675164"/>
              <a:ext cx="1295400" cy="16287"/>
            </a:xfrm>
            <a:prstGeom prst="line">
              <a:avLst/>
            </a:prstGeom>
            <a:ln w="95250" cap="flat">
              <a:solidFill>
                <a:srgbClr val="5E597F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8095892-59FE-540E-64E2-B4D264DC883C}"/>
                </a:ext>
              </a:extLst>
            </p:cNvPr>
            <p:cNvSpPr/>
            <p:nvPr/>
          </p:nvSpPr>
          <p:spPr>
            <a:xfrm>
              <a:off x="2133600" y="6131053"/>
              <a:ext cx="3200400" cy="89811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>
                  <a:latin typeface="Arial" panose="020B0604020202020204" pitchFamily="34" charset="0"/>
                  <a:cs typeface="Arial" panose="020B0604020202020204" pitchFamily="34" charset="0"/>
                </a:rPr>
                <a:t>Delete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F3DC2B6-CB65-9570-6A5B-9EF03E2B6FB8}"/>
                </a:ext>
              </a:extLst>
            </p:cNvPr>
            <p:cNvSpPr txBox="1"/>
            <p:nvPr/>
          </p:nvSpPr>
          <p:spPr>
            <a:xfrm>
              <a:off x="5791200" y="6226167"/>
              <a:ext cx="986551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Để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xóa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đối tượng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458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155B2E9-3357-372C-74AE-8D7AB7756EE4}"/>
              </a:ext>
            </a:extLst>
          </p:cNvPr>
          <p:cNvGrpSpPr/>
          <p:nvPr/>
        </p:nvGrpSpPr>
        <p:grpSpPr>
          <a:xfrm>
            <a:off x="990600" y="800100"/>
            <a:ext cx="13903136" cy="1441071"/>
            <a:chOff x="1717864" y="1652707"/>
            <a:chExt cx="13903136" cy="144107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CAA940-D714-062F-D4B8-74D5F7D03D33}"/>
                </a:ext>
              </a:extLst>
            </p:cNvPr>
            <p:cNvSpPr txBox="1"/>
            <p:nvPr/>
          </p:nvSpPr>
          <p:spPr>
            <a:xfrm>
              <a:off x="3810000" y="2019299"/>
              <a:ext cx="118110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/>
                <a:t>Em hãy nêu lợi ích của việc nhóm các đối tượng.</a:t>
              </a:r>
              <a:endParaRPr lang="en-US" sz="400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6C56CE0-B9A5-7CA2-4ADD-48654B244B76}"/>
                </a:ext>
              </a:extLst>
            </p:cNvPr>
            <p:cNvSpPr/>
            <p:nvPr/>
          </p:nvSpPr>
          <p:spPr>
            <a:xfrm>
              <a:off x="1717864" y="1652707"/>
              <a:ext cx="1441071" cy="1441071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DE6571-9EF2-5C08-D196-92A2A64DE0D6}"/>
              </a:ext>
            </a:extLst>
          </p:cNvPr>
          <p:cNvGrpSpPr/>
          <p:nvPr/>
        </p:nvGrpSpPr>
        <p:grpSpPr>
          <a:xfrm>
            <a:off x="990600" y="3162300"/>
            <a:ext cx="11658600" cy="5486400"/>
            <a:chOff x="990600" y="3162300"/>
            <a:chExt cx="11658600" cy="54864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8CA93CE-E9FC-1C87-CCB1-869C5601A49B}"/>
                </a:ext>
              </a:extLst>
            </p:cNvPr>
            <p:cNvSpPr/>
            <p:nvPr/>
          </p:nvSpPr>
          <p:spPr>
            <a:xfrm>
              <a:off x="990600" y="3162300"/>
              <a:ext cx="11658600" cy="5486400"/>
            </a:xfrm>
            <a:prstGeom prst="rect">
              <a:avLst/>
            </a:prstGeom>
            <a:solidFill>
              <a:srgbClr val="FBF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8FF8CE-8B72-812C-383D-1B175F407D33}"/>
                </a:ext>
              </a:extLst>
            </p:cNvPr>
            <p:cNvSpPr txBox="1"/>
            <p:nvPr/>
          </p:nvSpPr>
          <p:spPr>
            <a:xfrm>
              <a:off x="1524000" y="3571636"/>
              <a:ext cx="10321736" cy="4609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/>
                <a:t>Sau khi được nhóm, các đối tượng sẽ ở trong cùng một lớp. </a:t>
              </a:r>
              <a:endParaRPr lang="en-US" sz="4000"/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/>
                <a:t>Việc nhóm đối tượng giúp di chuyển, thay đổi kích thước, định dạng, sắp xếp,... đồng thời các đối tượng trong hình. </a:t>
              </a:r>
              <a:endParaRPr lang="en-US" sz="400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4C23100-0B59-0F81-89E1-1F26080AF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400" y="6015627"/>
            <a:ext cx="6324600" cy="42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3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9459" y="0"/>
            <a:ext cx="7428896" cy="10287000"/>
            <a:chOff x="0" y="0"/>
            <a:chExt cx="19565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6582" cy="2709333"/>
            </a:xfrm>
            <a:custGeom>
              <a:avLst/>
              <a:gdLst/>
              <a:ahLst/>
              <a:cxnLst/>
              <a:rect l="l" t="t" r="r" b="b"/>
              <a:pathLst>
                <a:path w="1956582" h="2709333">
                  <a:moveTo>
                    <a:pt x="0" y="0"/>
                  </a:moveTo>
                  <a:lnTo>
                    <a:pt x="1956582" y="0"/>
                  </a:lnTo>
                  <a:lnTo>
                    <a:pt x="19565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BEE1"/>
            </a:solidFill>
            <a:ln w="28575" cap="sq">
              <a:solidFill>
                <a:srgbClr val="2A2A2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1647" y="205505"/>
            <a:ext cx="7016299" cy="9828040"/>
            <a:chOff x="0" y="0"/>
            <a:chExt cx="9355066" cy="1310405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3250" b="3250"/>
            <a:stretch>
              <a:fillRect/>
            </a:stretch>
          </p:blipFill>
          <p:spPr>
            <a:xfrm>
              <a:off x="0" y="0"/>
              <a:ext cx="9355066" cy="13104054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-1296080">
            <a:off x="15201900" y="393393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5692209" y="9715500"/>
            <a:ext cx="1696332" cy="0"/>
          </a:xfrm>
          <a:prstGeom prst="line">
            <a:avLst/>
          </a:prstGeom>
          <a:ln w="95250" cap="flat">
            <a:solidFill>
              <a:srgbClr val="5E597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296080">
            <a:off x="-1028700" y="-140672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884683" y="337672"/>
            <a:ext cx="4361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87296" y="1639627"/>
            <a:ext cx="9156341" cy="7673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700">
                <a:cs typeface="Arial" panose="020B0604020202020204" pitchFamily="34" charset="0"/>
              </a:rPr>
              <a:t>Vẽ hình đổ hoạ trong Word: Chọn thẻ Insert, chọn nút lệnh Shapes, chọn mẫu hình vẽ, kéo thả chuột trên trang văn bản để vẽ hình.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700">
                <a:cs typeface="Arial" panose="020B0604020202020204" pitchFamily="34" charset="0"/>
              </a:rPr>
              <a:t>Thay đổi kích thước, di chuyển, sắp xếp, định dạng, nhóm đối tượng đồ hoạ: chọn đối tượng, sau đó sử dụng các lệnh tương ứng trong thẻ ngữ cảnh Format hoặc bảng chọn ngữ cảnh.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30000" y="1051948"/>
            <a:ext cx="6504630" cy="8130787"/>
          </a:xfrm>
          <a:custGeom>
            <a:avLst/>
            <a:gdLst/>
            <a:ahLst/>
            <a:cxnLst/>
            <a:rect l="l" t="t" r="r" b="b"/>
            <a:pathLst>
              <a:path w="9363408" h="11704259">
                <a:moveTo>
                  <a:pt x="0" y="0"/>
                </a:moveTo>
                <a:lnTo>
                  <a:pt x="9363408" y="0"/>
                </a:lnTo>
                <a:lnTo>
                  <a:pt x="9363408" y="11704260"/>
                </a:lnTo>
                <a:lnTo>
                  <a:pt x="0" y="11704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296080">
            <a:off x="-1326305" y="351420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202208" y="9210675"/>
            <a:ext cx="1696332" cy="0"/>
          </a:xfrm>
          <a:prstGeom prst="line">
            <a:avLst/>
          </a:prstGeom>
          <a:ln w="95250" cap="flat">
            <a:solidFill>
              <a:srgbClr val="5E597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5"/>
          <p:cNvSpPr txBox="1"/>
          <p:nvPr/>
        </p:nvSpPr>
        <p:spPr>
          <a:xfrm>
            <a:off x="1524000" y="1051948"/>
            <a:ext cx="2247899" cy="240065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vi-VN" sz="15600" b="1">
                <a:solidFill>
                  <a:srgbClr val="5E5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15600" b="1">
              <a:solidFill>
                <a:srgbClr val="5E59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3713073"/>
            <a:ext cx="11049000" cy="3211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CHÈN THÊM, CO DÃN, XÓA HÌNH ẢNH </a:t>
            </a:r>
          </a:p>
        </p:txBody>
      </p:sp>
    </p:spTree>
  </p:cSld>
  <p:clrMapOvr>
    <a:masterClrMapping/>
  </p:clrMapOvr>
  <p:transition spd="med">
    <p:plu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296080">
            <a:off x="-726694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A36D24-78C4-1665-8627-9AEFF2455D56}"/>
              </a:ext>
            </a:extLst>
          </p:cNvPr>
          <p:cNvGrpSpPr/>
          <p:nvPr/>
        </p:nvGrpSpPr>
        <p:grpSpPr>
          <a:xfrm>
            <a:off x="381000" y="7375787"/>
            <a:ext cx="16916400" cy="1824923"/>
            <a:chOff x="838200" y="6587971"/>
            <a:chExt cx="16916400" cy="1824923"/>
          </a:xfrm>
        </p:grpSpPr>
        <p:sp>
          <p:nvSpPr>
            <p:cNvPr id="22" name="AutoShape 22"/>
            <p:cNvSpPr/>
            <p:nvPr/>
          </p:nvSpPr>
          <p:spPr>
            <a:xfrm>
              <a:off x="838200" y="7667119"/>
              <a:ext cx="1591116" cy="0"/>
            </a:xfrm>
            <a:prstGeom prst="line">
              <a:avLst/>
            </a:prstGeom>
            <a:ln w="95250" cap="flat">
              <a:solidFill>
                <a:srgbClr val="5E597F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F00C75-1EF5-20EC-28D4-DD75F0C657A1}"/>
                </a:ext>
              </a:extLst>
            </p:cNvPr>
            <p:cNvSpPr txBox="1"/>
            <p:nvPr/>
          </p:nvSpPr>
          <p:spPr>
            <a:xfrm>
              <a:off x="2819400" y="6587971"/>
              <a:ext cx="14935200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Cách vẽ sơ đồ cấu trúc như ở Hình 1: </a:t>
              </a:r>
              <a:r>
                <a:rPr lang="vi-VN" sz="40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Insert&gt;Shapes</a:t>
              </a: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&gt;Chọn mẫu vẽ và chỉnh sửa theo ý muốn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FFF9F2-D7A3-5E0A-C403-CD5134B0CF9F}"/>
              </a:ext>
            </a:extLst>
          </p:cNvPr>
          <p:cNvGrpSpPr/>
          <p:nvPr/>
        </p:nvGrpSpPr>
        <p:grpSpPr>
          <a:xfrm>
            <a:off x="1321181" y="1326847"/>
            <a:ext cx="15201900" cy="5275411"/>
            <a:chOff x="1543050" y="3695700"/>
            <a:chExt cx="15201900" cy="52754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DA9179B-4331-735B-4843-9F0181E6DCF5}"/>
                </a:ext>
              </a:extLst>
            </p:cNvPr>
            <p:cNvGrpSpPr/>
            <p:nvPr/>
          </p:nvGrpSpPr>
          <p:grpSpPr>
            <a:xfrm>
              <a:off x="1543050" y="3695700"/>
              <a:ext cx="15201900" cy="5275411"/>
              <a:chOff x="1562100" y="2054378"/>
              <a:chExt cx="15201900" cy="527541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52ACC28-A05E-E999-6797-540B5835F4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98" b="13451"/>
              <a:stretch/>
            </p:blipFill>
            <p:spPr>
              <a:xfrm>
                <a:off x="1562100" y="2054378"/>
                <a:ext cx="15201900" cy="443942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B0FD89-EC00-2004-A49B-EBD9B761C29B}"/>
                  </a:ext>
                </a:extLst>
              </p:cNvPr>
              <p:cNvSpPr txBox="1"/>
              <p:nvPr/>
            </p:nvSpPr>
            <p:spPr>
              <a:xfrm>
                <a:off x="4355792" y="6775791"/>
                <a:ext cx="961451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i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1. </a:t>
                </a:r>
                <a:r>
                  <a:rPr lang="en-US" sz="3000" i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Sơ đồ cấu trúc chung của máy tính 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B2790F-3F8B-CF75-4013-15DBAB6AD6D3}"/>
                </a:ext>
              </a:extLst>
            </p:cNvPr>
            <p:cNvSpPr txBox="1"/>
            <p:nvPr/>
          </p:nvSpPr>
          <p:spPr>
            <a:xfrm>
              <a:off x="10972800" y="3894967"/>
              <a:ext cx="83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406609-C845-39C9-0CA4-056BCFFC70B5}"/>
                </a:ext>
              </a:extLst>
            </p:cNvPr>
            <p:cNvSpPr txBox="1"/>
            <p:nvPr/>
          </p:nvSpPr>
          <p:spPr>
            <a:xfrm>
              <a:off x="10939462" y="6819900"/>
              <a:ext cx="83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5A28A9-311E-4777-A298-0DE5C99EE873}"/>
                </a:ext>
              </a:extLst>
            </p:cNvPr>
            <p:cNvSpPr txBox="1"/>
            <p:nvPr/>
          </p:nvSpPr>
          <p:spPr>
            <a:xfrm>
              <a:off x="2286000" y="3909254"/>
              <a:ext cx="83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76DC6C-F7A6-B6D9-6ED6-7084097F41B0}"/>
                </a:ext>
              </a:extLst>
            </p:cNvPr>
            <p:cNvSpPr txBox="1"/>
            <p:nvPr/>
          </p:nvSpPr>
          <p:spPr>
            <a:xfrm>
              <a:off x="14859000" y="3909254"/>
              <a:ext cx="838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7359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5C336C-F417-8741-795E-0E7A39315133}"/>
              </a:ext>
            </a:extLst>
          </p:cNvPr>
          <p:cNvGrpSpPr/>
          <p:nvPr/>
        </p:nvGrpSpPr>
        <p:grpSpPr>
          <a:xfrm>
            <a:off x="685800" y="419100"/>
            <a:ext cx="16383000" cy="1571284"/>
            <a:chOff x="457200" y="342900"/>
            <a:chExt cx="16383000" cy="1571284"/>
          </a:xfrm>
        </p:grpSpPr>
        <p:sp>
          <p:nvSpPr>
            <p:cNvPr id="2" name="Freeform 4">
              <a:extLst>
                <a:ext uri="{FF2B5EF4-FFF2-40B4-BE49-F238E27FC236}">
                  <a16:creationId xmlns:a16="http://schemas.microsoft.com/office/drawing/2014/main" id="{C3BDA4A0-9FE9-6A09-9969-4EF14AEB2C8E}"/>
                </a:ext>
              </a:extLst>
            </p:cNvPr>
            <p:cNvSpPr/>
            <p:nvPr/>
          </p:nvSpPr>
          <p:spPr>
            <a:xfrm>
              <a:off x="457200" y="342900"/>
              <a:ext cx="1621970" cy="1571284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6" y="0"/>
                  </a:lnTo>
                  <a:lnTo>
                    <a:pt x="42475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754E24-B41F-FB93-8AB0-1F81167C2553}"/>
                </a:ext>
              </a:extLst>
            </p:cNvPr>
            <p:cNvSpPr txBox="1"/>
            <p:nvPr/>
          </p:nvSpPr>
          <p:spPr>
            <a:xfrm>
              <a:off x="2362200" y="677745"/>
              <a:ext cx="14478000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i="1">
                  <a:latin typeface="Arial" panose="020B0604020202020204" pitchFamily="34" charset="0"/>
                  <a:cs typeface="Arial" panose="020B0604020202020204" pitchFamily="34" charset="0"/>
                </a:rPr>
                <a:t>Thảo luận nhóm: Thực hiện các yêu cầu sau trên máy tính: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146ECB-B479-3FC9-3EE6-17D82D5842E4}"/>
              </a:ext>
            </a:extLst>
          </p:cNvPr>
          <p:cNvGrpSpPr/>
          <p:nvPr/>
        </p:nvGrpSpPr>
        <p:grpSpPr>
          <a:xfrm>
            <a:off x="1066800" y="2781300"/>
            <a:ext cx="13639800" cy="898114"/>
            <a:chOff x="914400" y="3086100"/>
            <a:chExt cx="13639800" cy="898114"/>
          </a:xfrm>
        </p:grpSpPr>
        <p:sp>
          <p:nvSpPr>
            <p:cNvPr id="6" name="AutoShape 8">
              <a:extLst>
                <a:ext uri="{FF2B5EF4-FFF2-40B4-BE49-F238E27FC236}">
                  <a16:creationId xmlns:a16="http://schemas.microsoft.com/office/drawing/2014/main" id="{9473C153-3B91-1852-6917-043A646EEC01}"/>
                </a:ext>
              </a:extLst>
            </p:cNvPr>
            <p:cNvSpPr/>
            <p:nvPr/>
          </p:nvSpPr>
          <p:spPr>
            <a:xfrm flipV="1">
              <a:off x="914400" y="3630211"/>
              <a:ext cx="1295400" cy="16287"/>
            </a:xfrm>
            <a:prstGeom prst="line">
              <a:avLst/>
            </a:prstGeom>
            <a:ln w="95250" cap="flat">
              <a:solidFill>
                <a:srgbClr val="5E597F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A4DC3A8-398A-B591-C321-C17ABA4A5AB2}"/>
                </a:ext>
              </a:extLst>
            </p:cNvPr>
            <p:cNvSpPr/>
            <p:nvPr/>
          </p:nvSpPr>
          <p:spPr>
            <a:xfrm>
              <a:off x="2819400" y="3086100"/>
              <a:ext cx="11734800" cy="89811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>
                  <a:latin typeface="Arial" panose="020B0604020202020204" pitchFamily="34" charset="0"/>
                  <a:cs typeface="Arial" panose="020B0604020202020204" pitchFamily="34" charset="0"/>
                </a:rPr>
                <a:t>Chèn hình ảnh vào văn bản bằng hai cách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60B0FBD-048F-88A9-62F9-78C3F678E239}"/>
              </a:ext>
            </a:extLst>
          </p:cNvPr>
          <p:cNvGrpSpPr/>
          <p:nvPr/>
        </p:nvGrpSpPr>
        <p:grpSpPr>
          <a:xfrm>
            <a:off x="1066800" y="4356119"/>
            <a:ext cx="13585058" cy="898114"/>
            <a:chOff x="914400" y="3086100"/>
            <a:chExt cx="13585058" cy="898114"/>
          </a:xfrm>
        </p:grpSpPr>
        <p:sp>
          <p:nvSpPr>
            <p:cNvPr id="18" name="AutoShape 8">
              <a:extLst>
                <a:ext uri="{FF2B5EF4-FFF2-40B4-BE49-F238E27FC236}">
                  <a16:creationId xmlns:a16="http://schemas.microsoft.com/office/drawing/2014/main" id="{61D78027-DA7C-FD9B-1AAA-1307F1EBDABC}"/>
                </a:ext>
              </a:extLst>
            </p:cNvPr>
            <p:cNvSpPr/>
            <p:nvPr/>
          </p:nvSpPr>
          <p:spPr>
            <a:xfrm flipV="1">
              <a:off x="914400" y="3630211"/>
              <a:ext cx="1295400" cy="16287"/>
            </a:xfrm>
            <a:prstGeom prst="line">
              <a:avLst/>
            </a:prstGeom>
            <a:ln w="95250" cap="flat">
              <a:solidFill>
                <a:srgbClr val="5E597F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040DEBB-A87B-C8C6-5055-B3CA646C1DFF}"/>
                </a:ext>
              </a:extLst>
            </p:cNvPr>
            <p:cNvSpPr/>
            <p:nvPr/>
          </p:nvSpPr>
          <p:spPr>
            <a:xfrm>
              <a:off x="2819400" y="3086100"/>
              <a:ext cx="11680058" cy="89811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500" b="1">
                  <a:latin typeface="Arial" panose="020B0604020202020204" pitchFamily="34" charset="0"/>
                  <a:cs typeface="Arial" panose="020B0604020202020204" pitchFamily="34" charset="0"/>
                </a:rPr>
                <a:t>Thay đối kích thước, co d</a:t>
              </a:r>
              <a:r>
                <a:rPr lang="en-US" sz="3500" b="1">
                  <a:latin typeface="Arial" panose="020B0604020202020204" pitchFamily="34" charset="0"/>
                  <a:cs typeface="Arial" panose="020B0604020202020204" pitchFamily="34" charset="0"/>
                </a:rPr>
                <a:t>ã</a:t>
              </a:r>
              <a:r>
                <a:rPr lang="vi-VN" sz="3500" b="1">
                  <a:latin typeface="Arial" panose="020B0604020202020204" pitchFamily="34" charset="0"/>
                  <a:cs typeface="Arial" panose="020B0604020202020204" pitchFamily="34" charset="0"/>
                </a:rPr>
                <a:t>n hình ảnh.</a:t>
              </a:r>
              <a:endParaRPr lang="en-US" sz="3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87C29B-6502-8E7C-FB02-0F796E8079FD}"/>
              </a:ext>
            </a:extLst>
          </p:cNvPr>
          <p:cNvGrpSpPr/>
          <p:nvPr/>
        </p:nvGrpSpPr>
        <p:grpSpPr>
          <a:xfrm>
            <a:off x="1066800" y="5895494"/>
            <a:ext cx="13585058" cy="898114"/>
            <a:chOff x="914400" y="3086100"/>
            <a:chExt cx="13585058" cy="898114"/>
          </a:xfrm>
        </p:grpSpPr>
        <p:sp>
          <p:nvSpPr>
            <p:cNvPr id="22" name="AutoShape 8">
              <a:extLst>
                <a:ext uri="{FF2B5EF4-FFF2-40B4-BE49-F238E27FC236}">
                  <a16:creationId xmlns:a16="http://schemas.microsoft.com/office/drawing/2014/main" id="{39E0E016-3EBF-EEAC-29F5-652E94BEA5F0}"/>
                </a:ext>
              </a:extLst>
            </p:cNvPr>
            <p:cNvSpPr/>
            <p:nvPr/>
          </p:nvSpPr>
          <p:spPr>
            <a:xfrm flipV="1">
              <a:off x="914400" y="3630211"/>
              <a:ext cx="1295400" cy="16287"/>
            </a:xfrm>
            <a:prstGeom prst="line">
              <a:avLst/>
            </a:prstGeom>
            <a:ln w="95250" cap="flat">
              <a:solidFill>
                <a:srgbClr val="5E597F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92256CB-1224-DA07-7739-DC1486A955A4}"/>
                </a:ext>
              </a:extLst>
            </p:cNvPr>
            <p:cNvSpPr/>
            <p:nvPr/>
          </p:nvSpPr>
          <p:spPr>
            <a:xfrm>
              <a:off x="2819400" y="3086100"/>
              <a:ext cx="11680058" cy="89811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>
                  <a:latin typeface="Arial" panose="020B0604020202020204" pitchFamily="34" charset="0"/>
                  <a:cs typeface="Arial" panose="020B0604020202020204" pitchFamily="34" charset="0"/>
                </a:rPr>
                <a:t>Xoay hình ảnh.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8AE890-9A83-94C2-75EA-C459CF07FA39}"/>
              </a:ext>
            </a:extLst>
          </p:cNvPr>
          <p:cNvGrpSpPr/>
          <p:nvPr/>
        </p:nvGrpSpPr>
        <p:grpSpPr>
          <a:xfrm>
            <a:off x="1076325" y="7418582"/>
            <a:ext cx="13639800" cy="898114"/>
            <a:chOff x="914400" y="3086100"/>
            <a:chExt cx="13258800" cy="898114"/>
          </a:xfrm>
        </p:grpSpPr>
        <p:sp>
          <p:nvSpPr>
            <p:cNvPr id="25" name="AutoShape 8">
              <a:extLst>
                <a:ext uri="{FF2B5EF4-FFF2-40B4-BE49-F238E27FC236}">
                  <a16:creationId xmlns:a16="http://schemas.microsoft.com/office/drawing/2014/main" id="{92E3295F-624E-3944-B61A-DE73DF01A4FE}"/>
                </a:ext>
              </a:extLst>
            </p:cNvPr>
            <p:cNvSpPr/>
            <p:nvPr/>
          </p:nvSpPr>
          <p:spPr>
            <a:xfrm flipV="1">
              <a:off x="914400" y="3630211"/>
              <a:ext cx="1295400" cy="16287"/>
            </a:xfrm>
            <a:prstGeom prst="line">
              <a:avLst/>
            </a:prstGeom>
            <a:ln w="95250" cap="flat">
              <a:solidFill>
                <a:srgbClr val="5E597F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4AE2C3C-FD06-0EB9-ADA1-F76DA1C9D35F}"/>
                </a:ext>
              </a:extLst>
            </p:cNvPr>
            <p:cNvSpPr/>
            <p:nvPr/>
          </p:nvSpPr>
          <p:spPr>
            <a:xfrm>
              <a:off x="2819400" y="3086100"/>
              <a:ext cx="11353800" cy="89811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500" b="1">
                  <a:latin typeface="Arial" panose="020B0604020202020204" pitchFamily="34" charset="0"/>
                  <a:cs typeface="Arial" panose="020B0604020202020204" pitchFamily="34" charset="0"/>
                </a:rPr>
                <a:t>Thay đồi kiểu trình bày hình ảnh trong trang văn bản.</a:t>
              </a:r>
              <a:endParaRPr lang="en-US" sz="3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132495-A347-EABA-4B69-FDC75D601F29}"/>
              </a:ext>
            </a:extLst>
          </p:cNvPr>
          <p:cNvGrpSpPr/>
          <p:nvPr/>
        </p:nvGrpSpPr>
        <p:grpSpPr>
          <a:xfrm>
            <a:off x="1076325" y="8908300"/>
            <a:ext cx="13639800" cy="898114"/>
            <a:chOff x="914400" y="3086100"/>
            <a:chExt cx="13258800" cy="898114"/>
          </a:xfrm>
        </p:grpSpPr>
        <p:sp>
          <p:nvSpPr>
            <p:cNvPr id="28" name="AutoShape 8">
              <a:extLst>
                <a:ext uri="{FF2B5EF4-FFF2-40B4-BE49-F238E27FC236}">
                  <a16:creationId xmlns:a16="http://schemas.microsoft.com/office/drawing/2014/main" id="{6E0DEE0C-B590-BEA5-CBA4-58819FE23F84}"/>
                </a:ext>
              </a:extLst>
            </p:cNvPr>
            <p:cNvSpPr/>
            <p:nvPr/>
          </p:nvSpPr>
          <p:spPr>
            <a:xfrm flipV="1">
              <a:off x="914400" y="3630211"/>
              <a:ext cx="1295400" cy="16287"/>
            </a:xfrm>
            <a:prstGeom prst="line">
              <a:avLst/>
            </a:prstGeom>
            <a:ln w="95250" cap="flat">
              <a:solidFill>
                <a:srgbClr val="5E597F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C44620E-73FF-84D8-B960-333503550B7C}"/>
                </a:ext>
              </a:extLst>
            </p:cNvPr>
            <p:cNvSpPr/>
            <p:nvPr/>
          </p:nvSpPr>
          <p:spPr>
            <a:xfrm>
              <a:off x="2819400" y="3086100"/>
              <a:ext cx="11353800" cy="89811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500" b="1">
                  <a:latin typeface="Arial" panose="020B0604020202020204" pitchFamily="34" charset="0"/>
                  <a:cs typeface="Arial" panose="020B0604020202020204" pitchFamily="34" charset="0"/>
                </a:rPr>
                <a:t>Xoá hình ảnh.</a:t>
              </a:r>
              <a:endParaRPr lang="en-US" sz="3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3E786B9-EFEC-3206-7449-619E31FA1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0" y="6344551"/>
            <a:ext cx="3346612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7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:a16="http://schemas.microsoft.com/office/drawing/2014/main" id="{0DDF4108-723A-1A01-7BD8-EDB217148D66}"/>
              </a:ext>
            </a:extLst>
          </p:cNvPr>
          <p:cNvSpPr/>
          <p:nvPr/>
        </p:nvSpPr>
        <p:spPr>
          <a:xfrm>
            <a:off x="-304800" y="800100"/>
            <a:ext cx="7239000" cy="9144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Chèn thêm hình ảnh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95148-6D34-815A-EECE-46900C6D8BA3}"/>
              </a:ext>
            </a:extLst>
          </p:cNvPr>
          <p:cNvSpPr txBox="1"/>
          <p:nvPr/>
        </p:nvSpPr>
        <p:spPr>
          <a:xfrm>
            <a:off x="762000" y="2247900"/>
            <a:ext cx="16764000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/>
              <a:t>Cách 1: </a:t>
            </a:r>
            <a:r>
              <a:rPr lang="vi-VN" sz="4000"/>
              <a:t>Đặt con trỏ soạn thảo vào vị trí cần thêm hình ảnh, mở thẻ </a:t>
            </a:r>
            <a:r>
              <a:rPr lang="vi-VN" sz="4000">
                <a:solidFill>
                  <a:srgbClr val="00B0F0"/>
                </a:solidFill>
              </a:rPr>
              <a:t>Insert</a:t>
            </a:r>
            <a:r>
              <a:rPr lang="vi-VN" sz="4000"/>
              <a:t>, nháy chuột vào nút lệnh </a:t>
            </a:r>
            <a:r>
              <a:rPr lang="vi-VN" sz="4000">
                <a:solidFill>
                  <a:srgbClr val="00B0F0"/>
                </a:solidFill>
              </a:rPr>
              <a:t>Picture</a:t>
            </a:r>
            <a:r>
              <a:rPr lang="vi-VN" sz="4000"/>
              <a:t>. Trong cửa sổ Insert Picture mở ra, chọn tệp ảnh, rổi chọn nút lệnh </a:t>
            </a:r>
            <a:r>
              <a:rPr lang="vi-VN" sz="4000">
                <a:solidFill>
                  <a:srgbClr val="00B0F0"/>
                </a:solidFill>
              </a:rPr>
              <a:t>Insert</a:t>
            </a:r>
            <a:r>
              <a:rPr lang="vi-VN" sz="4000"/>
              <a:t> để hoàn tất.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/>
              <a:t>Cách 2: </a:t>
            </a:r>
            <a:r>
              <a:rPr lang="vi-VN" sz="4000"/>
              <a:t>Tại cửa sổ phần mềm với tệp chứa hình ảnh đang được mở, chọn hình ảnh cần sao chép và thực hiện lệnh </a:t>
            </a:r>
            <a:r>
              <a:rPr lang="vi-VN" sz="4000">
                <a:solidFill>
                  <a:srgbClr val="00B0F0"/>
                </a:solidFill>
              </a:rPr>
              <a:t>Copy</a:t>
            </a:r>
            <a:r>
              <a:rPr lang="en-US" sz="4000"/>
              <a:t> &gt; </a:t>
            </a:r>
            <a:r>
              <a:rPr lang="vi-VN" sz="4000"/>
              <a:t>chuyển sang cửa sổ phần mềm soạn thảo văn bản, đặt con trỏ soạn thảo vào vị trí cần thêm hình ảnh</a:t>
            </a:r>
            <a:r>
              <a:rPr lang="en-US" sz="4000"/>
              <a:t> &gt;  </a:t>
            </a:r>
            <a:r>
              <a:rPr lang="vi-VN" sz="4000">
                <a:solidFill>
                  <a:srgbClr val="00B0F0"/>
                </a:solidFill>
              </a:rPr>
              <a:t>Paste</a:t>
            </a:r>
            <a:r>
              <a:rPr lang="vi-VN" sz="400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3E5F10-FCE7-25CD-10E1-88CBCEDF2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1702" y="8005378"/>
            <a:ext cx="2145978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0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:a16="http://schemas.microsoft.com/office/drawing/2014/main" id="{0DDF4108-723A-1A01-7BD8-EDB217148D66}"/>
              </a:ext>
            </a:extLst>
          </p:cNvPr>
          <p:cNvSpPr/>
          <p:nvPr/>
        </p:nvSpPr>
        <p:spPr>
          <a:xfrm>
            <a:off x="-304800" y="800100"/>
            <a:ext cx="7239000" cy="9144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dãn hình ảnh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95148-6D34-815A-EECE-46900C6D8BA3}"/>
              </a:ext>
            </a:extLst>
          </p:cNvPr>
          <p:cNvSpPr txBox="1"/>
          <p:nvPr/>
        </p:nvSpPr>
        <p:spPr>
          <a:xfrm>
            <a:off x="762000" y="2247900"/>
            <a:ext cx="167640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/>
              <a:t>Có thể thực hiện co dãn hình ảnh bằng cách kéo thả nút tròn ở góc (không giữ phím </a:t>
            </a:r>
            <a:r>
              <a:rPr lang="vi-VN" sz="4000">
                <a:solidFill>
                  <a:srgbClr val="00B0F0"/>
                </a:solidFill>
              </a:rPr>
              <a:t>Shift</a:t>
            </a:r>
            <a:r>
              <a:rPr lang="vi-VN" sz="4000"/>
              <a:t>), khi đó kích thước hình ảnh thay đổi nhưng vẫn giữ nguyên tỉ lệ.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1D2566E7-A5BF-2342-FA69-EA5430C359FE}"/>
              </a:ext>
            </a:extLst>
          </p:cNvPr>
          <p:cNvSpPr/>
          <p:nvPr/>
        </p:nvSpPr>
        <p:spPr>
          <a:xfrm>
            <a:off x="-304800" y="5586365"/>
            <a:ext cx="7239000" cy="9144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 hình ảnh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F50E9D-307A-DD34-F60D-9175D21643E6}"/>
              </a:ext>
            </a:extLst>
          </p:cNvPr>
          <p:cNvSpPr txBox="1"/>
          <p:nvPr/>
        </p:nvSpPr>
        <p:spPr>
          <a:xfrm>
            <a:off x="762000" y="6896100"/>
            <a:ext cx="167640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/>
              <a:t>Chọn đối tượng và nhấn phím </a:t>
            </a:r>
            <a:r>
              <a:rPr lang="vi-VN" sz="4000">
                <a:solidFill>
                  <a:srgbClr val="00B0F0"/>
                </a:solidFill>
              </a:rPr>
              <a:t>Delete</a:t>
            </a:r>
            <a:r>
              <a:rPr lang="vi-VN" sz="400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D7DC6-50BA-B860-08BD-D9EA0EA2F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0668" y="7478906"/>
            <a:ext cx="2652931" cy="256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2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1266C-F093-56E5-C726-10D6AC551EC3}"/>
              </a:ext>
            </a:extLst>
          </p:cNvPr>
          <p:cNvSpPr txBox="1"/>
          <p:nvPr/>
        </p:nvSpPr>
        <p:spPr>
          <a:xfrm>
            <a:off x="5448300" y="495300"/>
            <a:ext cx="739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6A3DF-6198-A949-AFED-1F1F5D2AE90A}"/>
              </a:ext>
            </a:extLst>
          </p:cNvPr>
          <p:cNvSpPr txBox="1"/>
          <p:nvPr/>
        </p:nvSpPr>
        <p:spPr>
          <a:xfrm>
            <a:off x="1219200" y="1943100"/>
            <a:ext cx="1584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C00000"/>
                </a:solidFill>
              </a:rPr>
              <a:t>Nhiệm vụ 1: </a:t>
            </a:r>
            <a:r>
              <a:rPr lang="vi-VN" sz="4000">
                <a:solidFill>
                  <a:srgbClr val="C00000"/>
                </a:solidFill>
              </a:rPr>
              <a:t>Khoanh tròn vào đáp án đặt trước câu trả lời đúng</a:t>
            </a:r>
            <a:endParaRPr lang="en-US" sz="400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1BC15E-4AE9-4C88-DC4B-37D2B49A408C}"/>
              </a:ext>
            </a:extLst>
          </p:cNvPr>
          <p:cNvSpPr txBox="1"/>
          <p:nvPr/>
        </p:nvSpPr>
        <p:spPr>
          <a:xfrm>
            <a:off x="2705100" y="3086100"/>
            <a:ext cx="12877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Sử dụng mẫu có sẵn để vẽ hình, ta chọn lệnh</a:t>
            </a: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EBAA267B-D460-C9F3-8906-8897A9422FE5}"/>
              </a:ext>
            </a:extLst>
          </p:cNvPr>
          <p:cNvSpPr/>
          <p:nvPr/>
        </p:nvSpPr>
        <p:spPr>
          <a:xfrm>
            <a:off x="1195386" y="4664215"/>
            <a:ext cx="7186613" cy="1828800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Insert &gt; Table</a:t>
            </a: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5A1789C6-1B6E-D223-A580-2EB5F8ABF571}"/>
              </a:ext>
            </a:extLst>
          </p:cNvPr>
          <p:cNvSpPr/>
          <p:nvPr/>
        </p:nvSpPr>
        <p:spPr>
          <a:xfrm>
            <a:off x="9906003" y="4664215"/>
            <a:ext cx="7186613" cy="1828800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Insert &gt; Shapes</a:t>
            </a: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916B5DA7-861B-B83B-89E4-4A748209B176}"/>
              </a:ext>
            </a:extLst>
          </p:cNvPr>
          <p:cNvSpPr/>
          <p:nvPr/>
        </p:nvSpPr>
        <p:spPr>
          <a:xfrm>
            <a:off x="1219200" y="7200900"/>
            <a:ext cx="7186613" cy="1828800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Home &gt; Shapes</a:t>
            </a: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4D3D1A62-C3CD-2260-FA3A-4775507B304B}"/>
              </a:ext>
            </a:extLst>
          </p:cNvPr>
          <p:cNvSpPr/>
          <p:nvPr/>
        </p:nvSpPr>
        <p:spPr>
          <a:xfrm>
            <a:off x="9929817" y="7200900"/>
            <a:ext cx="7186613" cy="1828800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Design &gt; Shapes</a:t>
            </a: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91955B8B-6422-78A4-5149-5B323B032FC8}"/>
              </a:ext>
            </a:extLst>
          </p:cNvPr>
          <p:cNvSpPr/>
          <p:nvPr/>
        </p:nvSpPr>
        <p:spPr>
          <a:xfrm>
            <a:off x="9929817" y="4664215"/>
            <a:ext cx="7186613" cy="1828800"/>
          </a:xfrm>
          <a:prstGeom prst="plaqu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Insert &gt; Shapes</a:t>
            </a:r>
          </a:p>
        </p:txBody>
      </p:sp>
    </p:spTree>
    <p:extLst>
      <p:ext uri="{BB962C8B-B14F-4D97-AF65-F5344CB8AC3E}">
        <p14:creationId xmlns:p14="http://schemas.microsoft.com/office/powerpoint/2010/main" val="348505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76A3DF-6198-A949-AFED-1F1F5D2AE90A}"/>
              </a:ext>
            </a:extLst>
          </p:cNvPr>
          <p:cNvSpPr txBox="1"/>
          <p:nvPr/>
        </p:nvSpPr>
        <p:spPr>
          <a:xfrm>
            <a:off x="1219200" y="863064"/>
            <a:ext cx="1584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C00000"/>
                </a:solidFill>
              </a:rPr>
              <a:t>Nhiệm vụ 1: </a:t>
            </a:r>
            <a:r>
              <a:rPr lang="vi-VN" sz="4000">
                <a:solidFill>
                  <a:srgbClr val="C00000"/>
                </a:solidFill>
              </a:rPr>
              <a:t>Khoanh tròn vào đáp án đặt trước câu trả lời đúng</a:t>
            </a:r>
            <a:endParaRPr lang="en-US" sz="400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1BC15E-4AE9-4C88-DC4B-37D2B49A408C}"/>
              </a:ext>
            </a:extLst>
          </p:cNvPr>
          <p:cNvSpPr txBox="1"/>
          <p:nvPr/>
        </p:nvSpPr>
        <p:spPr>
          <a:xfrm>
            <a:off x="1076705" y="1657036"/>
            <a:ext cx="1670170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Để vẽ hình vuông, trong nhóm Rectangles chọn mẫu hình chữ nhật rồi kết hợp nhấn giữ phím ….. với kéo thả chuột.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Đáp án thích hợp để điền vào chỗ chấm là</a:t>
            </a: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EBAA267B-D460-C9F3-8906-8897A9422FE5}"/>
              </a:ext>
            </a:extLst>
          </p:cNvPr>
          <p:cNvSpPr/>
          <p:nvPr/>
        </p:nvSpPr>
        <p:spPr>
          <a:xfrm>
            <a:off x="1195386" y="5049082"/>
            <a:ext cx="7186613" cy="1828800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Shift</a:t>
            </a: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5A1789C6-1B6E-D223-A580-2EB5F8ABF571}"/>
              </a:ext>
            </a:extLst>
          </p:cNvPr>
          <p:cNvSpPr/>
          <p:nvPr/>
        </p:nvSpPr>
        <p:spPr>
          <a:xfrm>
            <a:off x="9906003" y="5049082"/>
            <a:ext cx="7186613" cy="1828800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Ctrl</a:t>
            </a: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916B5DA7-861B-B83B-89E4-4A748209B176}"/>
              </a:ext>
            </a:extLst>
          </p:cNvPr>
          <p:cNvSpPr/>
          <p:nvPr/>
        </p:nvSpPr>
        <p:spPr>
          <a:xfrm>
            <a:off x="1219200" y="7585767"/>
            <a:ext cx="7186613" cy="1828800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Alt</a:t>
            </a: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4D3D1A62-C3CD-2260-FA3A-4775507B304B}"/>
              </a:ext>
            </a:extLst>
          </p:cNvPr>
          <p:cNvSpPr/>
          <p:nvPr/>
        </p:nvSpPr>
        <p:spPr>
          <a:xfrm>
            <a:off x="9929817" y="7585767"/>
            <a:ext cx="7186613" cy="1828800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Tab</a:t>
            </a: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91955B8B-6422-78A4-5149-5B323B032FC8}"/>
              </a:ext>
            </a:extLst>
          </p:cNvPr>
          <p:cNvSpPr/>
          <p:nvPr/>
        </p:nvSpPr>
        <p:spPr>
          <a:xfrm>
            <a:off x="1191638" y="5049082"/>
            <a:ext cx="7186613" cy="1828800"/>
          </a:xfrm>
          <a:prstGeom prst="plaqu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Shift</a:t>
            </a:r>
          </a:p>
        </p:txBody>
      </p:sp>
    </p:spTree>
    <p:extLst>
      <p:ext uri="{BB962C8B-B14F-4D97-AF65-F5344CB8AC3E}">
        <p14:creationId xmlns:p14="http://schemas.microsoft.com/office/powerpoint/2010/main" val="16359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76A3DF-6198-A949-AFED-1F1F5D2AE90A}"/>
              </a:ext>
            </a:extLst>
          </p:cNvPr>
          <p:cNvSpPr txBox="1"/>
          <p:nvPr/>
        </p:nvSpPr>
        <p:spPr>
          <a:xfrm>
            <a:off x="1219200" y="863064"/>
            <a:ext cx="1584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C00000"/>
                </a:solidFill>
              </a:rPr>
              <a:t>Nhiệm vụ 1: </a:t>
            </a:r>
            <a:r>
              <a:rPr lang="vi-VN" sz="4000">
                <a:solidFill>
                  <a:srgbClr val="C00000"/>
                </a:solidFill>
              </a:rPr>
              <a:t>Khoanh tròn vào đáp án đặt trước câu trả lời đúng</a:t>
            </a:r>
            <a:endParaRPr lang="en-US" sz="400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1BC15E-4AE9-4C88-DC4B-37D2B49A408C}"/>
              </a:ext>
            </a:extLst>
          </p:cNvPr>
          <p:cNvSpPr txBox="1"/>
          <p:nvPr/>
        </p:nvSpPr>
        <p:spPr>
          <a:xfrm>
            <a:off x="793146" y="1977902"/>
            <a:ext cx="1670170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vi-VN" sz="4000">
                <a:cs typeface="Arial" panose="020B0604020202020204" pitchFamily="34" charset="0"/>
              </a:rPr>
              <a:t>Để thay đổi kích thước hình vẽ, sau khi chọn hình vẽ thì ta di chuyển con trỏ chuột vào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EBAA267B-D460-C9F3-8906-8897A9422FE5}"/>
              </a:ext>
            </a:extLst>
          </p:cNvPr>
          <p:cNvSpPr/>
          <p:nvPr/>
        </p:nvSpPr>
        <p:spPr>
          <a:xfrm>
            <a:off x="1195386" y="5049082"/>
            <a:ext cx="7186613" cy="1828800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nút tròn ở cạnh hoặc trong hình vẽ</a:t>
            </a: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5A1789C6-1B6E-D223-A580-2EB5F8ABF571}"/>
              </a:ext>
            </a:extLst>
          </p:cNvPr>
          <p:cNvSpPr/>
          <p:nvPr/>
        </p:nvSpPr>
        <p:spPr>
          <a:xfrm>
            <a:off x="9906003" y="5049082"/>
            <a:ext cx="7186613" cy="1828800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nút tròn ở góc hoặc trong hình vẽ</a:t>
            </a: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916B5DA7-861B-B83B-89E4-4A748209B176}"/>
              </a:ext>
            </a:extLst>
          </p:cNvPr>
          <p:cNvSpPr/>
          <p:nvPr/>
        </p:nvSpPr>
        <p:spPr>
          <a:xfrm>
            <a:off x="1219200" y="7585767"/>
            <a:ext cx="7186613" cy="1828800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nút tròn ở cạnh hoặc góc của hình vẽ</a:t>
            </a: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4D3D1A62-C3CD-2260-FA3A-4775507B304B}"/>
              </a:ext>
            </a:extLst>
          </p:cNvPr>
          <p:cNvSpPr/>
          <p:nvPr/>
        </p:nvSpPr>
        <p:spPr>
          <a:xfrm>
            <a:off x="9929817" y="7585767"/>
            <a:ext cx="7186613" cy="1828800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nút tròn trong hình vẽ</a:t>
            </a: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91955B8B-6422-78A4-5149-5B323B032FC8}"/>
              </a:ext>
            </a:extLst>
          </p:cNvPr>
          <p:cNvSpPr/>
          <p:nvPr/>
        </p:nvSpPr>
        <p:spPr>
          <a:xfrm>
            <a:off x="1219200" y="7585767"/>
            <a:ext cx="7186613" cy="1828800"/>
          </a:xfrm>
          <a:prstGeom prst="plaqu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nút tròn ở cạnh hoặc góc của hình vẽ</a:t>
            </a:r>
          </a:p>
        </p:txBody>
      </p:sp>
    </p:spTree>
    <p:extLst>
      <p:ext uri="{BB962C8B-B14F-4D97-AF65-F5344CB8AC3E}">
        <p14:creationId xmlns:p14="http://schemas.microsoft.com/office/powerpoint/2010/main" val="5886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76A3DF-6198-A949-AFED-1F1F5D2AE90A}"/>
              </a:ext>
            </a:extLst>
          </p:cNvPr>
          <p:cNvSpPr txBox="1"/>
          <p:nvPr/>
        </p:nvSpPr>
        <p:spPr>
          <a:xfrm>
            <a:off x="1219200" y="863064"/>
            <a:ext cx="1584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C00000"/>
                </a:solidFill>
              </a:rPr>
              <a:t>Nhiệm vụ 1: </a:t>
            </a:r>
            <a:r>
              <a:rPr lang="vi-VN" sz="4000">
                <a:solidFill>
                  <a:srgbClr val="C00000"/>
                </a:solidFill>
              </a:rPr>
              <a:t>Khoanh tròn vào đáp án đặt trước câu trả lời đúng</a:t>
            </a:r>
            <a:endParaRPr lang="en-US" sz="400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1BC15E-4AE9-4C88-DC4B-37D2B49A408C}"/>
              </a:ext>
            </a:extLst>
          </p:cNvPr>
          <p:cNvSpPr txBox="1"/>
          <p:nvPr/>
        </p:nvSpPr>
        <p:spPr>
          <a:xfrm>
            <a:off x="793146" y="1943100"/>
            <a:ext cx="1670170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4000">
                <a:cs typeface="Arial" panose="020B0604020202020204" pitchFamily="34" charset="0"/>
              </a:rPr>
              <a:t>“Khi con trỏ chuột chuyển sang ….., thực hiện kéo thả chuột để thay đổi kích thước hình vẽ”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Đáp án thích hợp cần điền vào chỗ chấm là:</a:t>
            </a: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EBAA267B-D460-C9F3-8906-8897A9422FE5}"/>
              </a:ext>
            </a:extLst>
          </p:cNvPr>
          <p:cNvSpPr/>
          <p:nvPr/>
        </p:nvSpPr>
        <p:spPr>
          <a:xfrm>
            <a:off x="1195386" y="5197615"/>
            <a:ext cx="7186613" cy="1828800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hình vuông</a:t>
            </a: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5A1789C6-1B6E-D223-A580-2EB5F8ABF571}"/>
              </a:ext>
            </a:extLst>
          </p:cNvPr>
          <p:cNvSpPr/>
          <p:nvPr/>
        </p:nvSpPr>
        <p:spPr>
          <a:xfrm>
            <a:off x="9906003" y="5197615"/>
            <a:ext cx="7186613" cy="1828800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hình tròn</a:t>
            </a: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916B5DA7-861B-B83B-89E4-4A748209B176}"/>
              </a:ext>
            </a:extLst>
          </p:cNvPr>
          <p:cNvSpPr/>
          <p:nvPr/>
        </p:nvSpPr>
        <p:spPr>
          <a:xfrm>
            <a:off x="1219200" y="7734300"/>
            <a:ext cx="7186613" cy="1828800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mũi tên một chiều</a:t>
            </a: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4D3D1A62-C3CD-2260-FA3A-4775507B304B}"/>
              </a:ext>
            </a:extLst>
          </p:cNvPr>
          <p:cNvSpPr/>
          <p:nvPr/>
        </p:nvSpPr>
        <p:spPr>
          <a:xfrm>
            <a:off x="9929817" y="7734300"/>
            <a:ext cx="7186613" cy="1828800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mũi tên hai chiều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91955B8B-6422-78A4-5149-5B323B032FC8}"/>
              </a:ext>
            </a:extLst>
          </p:cNvPr>
          <p:cNvSpPr/>
          <p:nvPr/>
        </p:nvSpPr>
        <p:spPr>
          <a:xfrm>
            <a:off x="9929817" y="7734300"/>
            <a:ext cx="7186613" cy="1828800"/>
          </a:xfrm>
          <a:prstGeom prst="plaqu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mũi tên hai chiều</a:t>
            </a:r>
          </a:p>
        </p:txBody>
      </p:sp>
    </p:spTree>
    <p:extLst>
      <p:ext uri="{BB962C8B-B14F-4D97-AF65-F5344CB8AC3E}">
        <p14:creationId xmlns:p14="http://schemas.microsoft.com/office/powerpoint/2010/main" val="288127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1BC15E-4AE9-4C88-DC4B-37D2B49A408C}"/>
              </a:ext>
            </a:extLst>
          </p:cNvPr>
          <p:cNvSpPr txBox="1"/>
          <p:nvPr/>
        </p:nvSpPr>
        <p:spPr>
          <a:xfrm>
            <a:off x="793146" y="419100"/>
            <a:ext cx="1670170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Câu 5: </a:t>
            </a:r>
            <a:r>
              <a:rPr lang="vi-VN" sz="4000">
                <a:cs typeface="Arial" panose="020B0604020202020204" pitchFamily="34" charset="0"/>
              </a:rPr>
              <a:t>Để giữ tỉ lệ ngang, dọc khi thay đổi kích thước hình chữ nhật ta thực hiện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6C4BE3-4653-E178-32C1-FD455644B9A9}"/>
              </a:ext>
            </a:extLst>
          </p:cNvPr>
          <p:cNvSpPr txBox="1"/>
          <p:nvPr/>
        </p:nvSpPr>
        <p:spPr>
          <a:xfrm>
            <a:off x="666750" y="2474892"/>
            <a:ext cx="16954500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+mj-lt"/>
              <a:buAutoNum type="alphaUcPeriod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Nhấn giữ phím Shift kết hợp với kéo thả nút tròn ở góc của khung hình chữ nhật bao quanh hình vẽ.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UcPeriod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Nhấn giữ phím Ctrl kết hợp với kéo thả nút tròn ở góc của khung hình chữ nhật bao quanh hình vẽ.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UcPeriod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Nhấn giữ phím Alt kết hợp với kéo thả nút tròn ở góc của khung hình chữ nhật bao quanh hình vẽ.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UcPeriod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Nhấn giữ phím Tab kết hợp với kéo thả nút tròn ở góc của khung hình chữ nhật bao quanh hình vẽ.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D207887-F26F-56BA-69B1-D3C86B383CFB}"/>
              </a:ext>
            </a:extLst>
          </p:cNvPr>
          <p:cNvSpPr/>
          <p:nvPr/>
        </p:nvSpPr>
        <p:spPr>
          <a:xfrm>
            <a:off x="457200" y="2628900"/>
            <a:ext cx="914400" cy="914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9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9EC942-D15E-4406-A5FD-DB995CF27761}"/>
              </a:ext>
            </a:extLst>
          </p:cNvPr>
          <p:cNvSpPr txBox="1"/>
          <p:nvPr/>
        </p:nvSpPr>
        <p:spPr>
          <a:xfrm>
            <a:off x="1219198" y="2820609"/>
            <a:ext cx="1584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C00000"/>
                </a:solidFill>
              </a:rPr>
              <a:t>Nhiệm vụ 2: </a:t>
            </a:r>
            <a:r>
              <a:rPr lang="vi-VN" sz="4000">
                <a:solidFill>
                  <a:srgbClr val="C00000"/>
                </a:solidFill>
              </a:rPr>
              <a:t>Trả lời câu hỏi phần Luyện tập SGK tr.41</a:t>
            </a:r>
            <a:endParaRPr lang="en-US" sz="4000">
              <a:solidFill>
                <a:srgbClr val="C00000"/>
              </a:solidFill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CACAFD57-7E7A-3934-D176-FD3C4564AD2F}"/>
              </a:ext>
            </a:extLst>
          </p:cNvPr>
          <p:cNvGrpSpPr/>
          <p:nvPr/>
        </p:nvGrpSpPr>
        <p:grpSpPr>
          <a:xfrm>
            <a:off x="1405646" y="709673"/>
            <a:ext cx="15476707" cy="1704979"/>
            <a:chOff x="0" y="0"/>
            <a:chExt cx="21083246" cy="232261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738C76C3-81E5-AE06-9591-99DAF1519C23}"/>
                </a:ext>
              </a:extLst>
            </p:cNvPr>
            <p:cNvSpPr/>
            <p:nvPr/>
          </p:nvSpPr>
          <p:spPr>
            <a:xfrm>
              <a:off x="31750" y="31750"/>
              <a:ext cx="21019746" cy="2259118"/>
            </a:xfrm>
            <a:custGeom>
              <a:avLst/>
              <a:gdLst/>
              <a:ahLst/>
              <a:cxnLst/>
              <a:rect l="l" t="t" r="r" b="b"/>
              <a:pathLst>
                <a:path w="21019746" h="2259118">
                  <a:moveTo>
                    <a:pt x="20927036" y="2259118"/>
                  </a:moveTo>
                  <a:lnTo>
                    <a:pt x="92710" y="2259118"/>
                  </a:lnTo>
                  <a:cubicBezTo>
                    <a:pt x="41910" y="2259118"/>
                    <a:pt x="0" y="2217208"/>
                    <a:pt x="0" y="216640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925766" y="0"/>
                  </a:lnTo>
                  <a:cubicBezTo>
                    <a:pt x="20976566" y="0"/>
                    <a:pt x="21018477" y="41910"/>
                    <a:pt x="21018477" y="92710"/>
                  </a:cubicBezTo>
                  <a:lnTo>
                    <a:pt x="21018477" y="2165138"/>
                  </a:lnTo>
                  <a:cubicBezTo>
                    <a:pt x="21019746" y="2217208"/>
                    <a:pt x="20977836" y="2259118"/>
                    <a:pt x="20927036" y="22591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C29B12F5-0118-4527-D65F-B81C5CAC00CD}"/>
                </a:ext>
              </a:extLst>
            </p:cNvPr>
            <p:cNvSpPr/>
            <p:nvPr/>
          </p:nvSpPr>
          <p:spPr>
            <a:xfrm>
              <a:off x="0" y="0"/>
              <a:ext cx="21083246" cy="2322618"/>
            </a:xfrm>
            <a:custGeom>
              <a:avLst/>
              <a:gdLst/>
              <a:ahLst/>
              <a:cxnLst/>
              <a:rect l="l" t="t" r="r" b="b"/>
              <a:pathLst>
                <a:path w="21083246" h="2322618">
                  <a:moveTo>
                    <a:pt x="20958786" y="59690"/>
                  </a:moveTo>
                  <a:cubicBezTo>
                    <a:pt x="20994346" y="59690"/>
                    <a:pt x="21023556" y="88900"/>
                    <a:pt x="21023556" y="124460"/>
                  </a:cubicBezTo>
                  <a:lnTo>
                    <a:pt x="21023556" y="2198158"/>
                  </a:lnTo>
                  <a:cubicBezTo>
                    <a:pt x="21023556" y="2233718"/>
                    <a:pt x="20994346" y="2262928"/>
                    <a:pt x="20958786" y="2262928"/>
                  </a:cubicBezTo>
                  <a:lnTo>
                    <a:pt x="124460" y="2262928"/>
                  </a:lnTo>
                  <a:cubicBezTo>
                    <a:pt x="88900" y="2262928"/>
                    <a:pt x="59690" y="2233718"/>
                    <a:pt x="59690" y="21981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958786" y="59690"/>
                  </a:lnTo>
                  <a:moveTo>
                    <a:pt x="2095878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198158"/>
                  </a:lnTo>
                  <a:cubicBezTo>
                    <a:pt x="0" y="2266738"/>
                    <a:pt x="55880" y="2322618"/>
                    <a:pt x="124460" y="2322618"/>
                  </a:cubicBezTo>
                  <a:lnTo>
                    <a:pt x="20958786" y="2322618"/>
                  </a:lnTo>
                  <a:cubicBezTo>
                    <a:pt x="21027366" y="2322618"/>
                    <a:pt x="21083246" y="2266738"/>
                    <a:pt x="21083246" y="2198158"/>
                  </a:cubicBezTo>
                  <a:lnTo>
                    <a:pt x="21083246" y="124460"/>
                  </a:lnTo>
                  <a:cubicBezTo>
                    <a:pt x="21083246" y="55880"/>
                    <a:pt x="21027366" y="0"/>
                    <a:pt x="20958786" y="0"/>
                  </a:cubicBezTo>
                  <a:close/>
                </a:path>
              </a:pathLst>
            </a:custGeom>
            <a:solidFill>
              <a:srgbClr val="19191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56">
            <a:extLst>
              <a:ext uri="{FF2B5EF4-FFF2-40B4-BE49-F238E27FC236}">
                <a16:creationId xmlns:a16="http://schemas.microsoft.com/office/drawing/2014/main" id="{AF5B630F-2F17-0F2A-975B-295B7FD7F90B}"/>
              </a:ext>
            </a:extLst>
          </p:cNvPr>
          <p:cNvSpPr txBox="1"/>
          <p:nvPr/>
        </p:nvSpPr>
        <p:spPr>
          <a:xfrm>
            <a:off x="3646573" y="1119887"/>
            <a:ext cx="1099485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vi-VN" sz="6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44">
            <a:extLst>
              <a:ext uri="{FF2B5EF4-FFF2-40B4-BE49-F238E27FC236}">
                <a16:creationId xmlns:a16="http://schemas.microsoft.com/office/drawing/2014/main" id="{F910AC81-7A13-F1C9-E9AF-C713C34F2CB8}"/>
              </a:ext>
            </a:extLst>
          </p:cNvPr>
          <p:cNvGrpSpPr/>
          <p:nvPr/>
        </p:nvGrpSpPr>
        <p:grpSpPr>
          <a:xfrm>
            <a:off x="1725939" y="965936"/>
            <a:ext cx="1107248" cy="307902"/>
            <a:chOff x="0" y="0"/>
            <a:chExt cx="1476331" cy="410536"/>
          </a:xfrm>
        </p:grpSpPr>
        <p:grpSp>
          <p:nvGrpSpPr>
            <p:cNvPr id="11" name="Group 45">
              <a:extLst>
                <a:ext uri="{FF2B5EF4-FFF2-40B4-BE49-F238E27FC236}">
                  <a16:creationId xmlns:a16="http://schemas.microsoft.com/office/drawing/2014/main" id="{4958518B-E59F-F033-4134-4D920803324F}"/>
                </a:ext>
              </a:extLst>
            </p:cNvPr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18" name="Freeform 46">
                <a:extLst>
                  <a:ext uri="{FF2B5EF4-FFF2-40B4-BE49-F238E27FC236}">
                    <a16:creationId xmlns:a16="http://schemas.microsoft.com/office/drawing/2014/main" id="{1220A4E8-ED9A-BC1E-308E-7D1C96EF8FC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47">
                <a:extLst>
                  <a:ext uri="{FF2B5EF4-FFF2-40B4-BE49-F238E27FC236}">
                    <a16:creationId xmlns:a16="http://schemas.microsoft.com/office/drawing/2014/main" id="{5F9D7717-2F47-1CD4-8768-5B3302D37D2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48">
              <a:extLst>
                <a:ext uri="{FF2B5EF4-FFF2-40B4-BE49-F238E27FC236}">
                  <a16:creationId xmlns:a16="http://schemas.microsoft.com/office/drawing/2014/main" id="{902DCC0A-97E8-3525-4515-78B765DDEBC0}"/>
                </a:ext>
              </a:extLst>
            </p:cNvPr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16" name="Freeform 49">
                <a:extLst>
                  <a:ext uri="{FF2B5EF4-FFF2-40B4-BE49-F238E27FC236}">
                    <a16:creationId xmlns:a16="http://schemas.microsoft.com/office/drawing/2014/main" id="{55AC2EE3-AFA5-5A67-D9F3-4BADF964C81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50">
                <a:extLst>
                  <a:ext uri="{FF2B5EF4-FFF2-40B4-BE49-F238E27FC236}">
                    <a16:creationId xmlns:a16="http://schemas.microsoft.com/office/drawing/2014/main" id="{BDB7A03C-616A-5AC4-F9C4-C87D98FA1BC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51">
              <a:extLst>
                <a:ext uri="{FF2B5EF4-FFF2-40B4-BE49-F238E27FC236}">
                  <a16:creationId xmlns:a16="http://schemas.microsoft.com/office/drawing/2014/main" id="{787416E4-B0FE-2C9B-15E3-470C4CBFD492}"/>
                </a:ext>
              </a:extLst>
            </p:cNvPr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4" name="Freeform 52">
                <a:extLst>
                  <a:ext uri="{FF2B5EF4-FFF2-40B4-BE49-F238E27FC236}">
                    <a16:creationId xmlns:a16="http://schemas.microsoft.com/office/drawing/2014/main" id="{13F873C0-6C18-6D33-BDBB-555BEBF5F9A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53">
                <a:extLst>
                  <a:ext uri="{FF2B5EF4-FFF2-40B4-BE49-F238E27FC236}">
                    <a16:creationId xmlns:a16="http://schemas.microsoft.com/office/drawing/2014/main" id="{E4623317-B65E-8F06-75D3-DDEA3C79D67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AD67D8-37C5-A19D-B6D6-111D05BD295A}"/>
              </a:ext>
            </a:extLst>
          </p:cNvPr>
          <p:cNvGrpSpPr/>
          <p:nvPr/>
        </p:nvGrpSpPr>
        <p:grpSpPr>
          <a:xfrm>
            <a:off x="1428953" y="4152900"/>
            <a:ext cx="7113261" cy="6134100"/>
            <a:chOff x="1428953" y="4152900"/>
            <a:chExt cx="7113261" cy="61341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9BD3919-22F2-AF95-6FD3-31B34CD1D385}"/>
                </a:ext>
              </a:extLst>
            </p:cNvPr>
            <p:cNvSpPr/>
            <p:nvPr/>
          </p:nvSpPr>
          <p:spPr>
            <a:xfrm>
              <a:off x="1428953" y="4152900"/>
              <a:ext cx="7113261" cy="61341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C3155E0-4B82-FBC6-44F3-98868C0560EA}"/>
                </a:ext>
              </a:extLst>
            </p:cNvPr>
            <p:cNvCxnSpPr>
              <a:cxnSpLocks/>
            </p:cNvCxnSpPr>
            <p:nvPr/>
          </p:nvCxnSpPr>
          <p:spPr>
            <a:xfrm>
              <a:off x="1428953" y="5295900"/>
              <a:ext cx="711326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87A49D-305B-DE09-CA78-3A9F723EF9DE}"/>
                </a:ext>
              </a:extLst>
            </p:cNvPr>
            <p:cNvSpPr txBox="1"/>
            <p:nvPr/>
          </p:nvSpPr>
          <p:spPr>
            <a:xfrm>
              <a:off x="1594683" y="5753100"/>
              <a:ext cx="6781800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/>
                <a:t>Em hãy nêu các bước để thực hiện:</a:t>
              </a:r>
            </a:p>
            <a:p>
              <a:pPr algn="just">
                <a:lnSpc>
                  <a:spcPct val="150000"/>
                </a:lnSpc>
              </a:pPr>
              <a:r>
                <a:rPr lang="vi-VN" sz="4000"/>
                <a:t>a) Vẽ hình bằng mẫu có sẵn.</a:t>
              </a:r>
            </a:p>
            <a:p>
              <a:pPr algn="just">
                <a:lnSpc>
                  <a:spcPct val="150000"/>
                </a:lnSpc>
              </a:pPr>
              <a:r>
                <a:rPr lang="vi-VN" sz="4000"/>
                <a:t>b) Co dãn hình về, hình ảnh.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34CA57-9CE9-308E-2071-23F8FED58493}"/>
                </a:ext>
              </a:extLst>
            </p:cNvPr>
            <p:cNvSpPr txBox="1"/>
            <p:nvPr/>
          </p:nvSpPr>
          <p:spPr>
            <a:xfrm>
              <a:off x="3575883" y="4379069"/>
              <a:ext cx="2819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tập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C6359D-0BB3-84DC-1662-6FD38C45E9F4}"/>
              </a:ext>
            </a:extLst>
          </p:cNvPr>
          <p:cNvGrpSpPr/>
          <p:nvPr/>
        </p:nvGrpSpPr>
        <p:grpSpPr>
          <a:xfrm>
            <a:off x="9583828" y="4152900"/>
            <a:ext cx="7275217" cy="6134100"/>
            <a:chOff x="1428953" y="4152900"/>
            <a:chExt cx="7113261" cy="61341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5CFD303-FAFF-0A5B-BDD9-6F2FB7D205D2}"/>
                </a:ext>
              </a:extLst>
            </p:cNvPr>
            <p:cNvSpPr/>
            <p:nvPr/>
          </p:nvSpPr>
          <p:spPr>
            <a:xfrm>
              <a:off x="1428953" y="4152900"/>
              <a:ext cx="7113261" cy="61341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D97E853-7132-FC4C-2E2D-5FAD5DAAD495}"/>
                </a:ext>
              </a:extLst>
            </p:cNvPr>
            <p:cNvCxnSpPr>
              <a:cxnSpLocks/>
            </p:cNvCxnSpPr>
            <p:nvPr/>
          </p:nvCxnSpPr>
          <p:spPr>
            <a:xfrm>
              <a:off x="1428953" y="5295900"/>
              <a:ext cx="711326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8E1350-57F3-CB99-6541-E145167B2463}"/>
                </a:ext>
              </a:extLst>
            </p:cNvPr>
            <p:cNvSpPr txBox="1"/>
            <p:nvPr/>
          </p:nvSpPr>
          <p:spPr>
            <a:xfrm>
              <a:off x="1428953" y="5403998"/>
              <a:ext cx="7079925" cy="4369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800"/>
                <a:t>Trao đổi với bạn về các công việc cần thực hiện để tạo hình đồ hoạ như ở Hình 1. Theo em nên tạo các đối tượng theo trình tự như thể nào? 'Tại sao?.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B332A54-2F84-6D90-DAD5-F152EEDC4517}"/>
                </a:ext>
              </a:extLst>
            </p:cNvPr>
            <p:cNvSpPr txBox="1"/>
            <p:nvPr/>
          </p:nvSpPr>
          <p:spPr>
            <a:xfrm>
              <a:off x="3575883" y="4379069"/>
              <a:ext cx="2819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tập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49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AF01DA4B-6C27-C451-043E-518EFBDA5BD1}"/>
              </a:ext>
            </a:extLst>
          </p:cNvPr>
          <p:cNvSpPr/>
          <p:nvPr/>
        </p:nvSpPr>
        <p:spPr>
          <a:xfrm>
            <a:off x="-228600" y="952500"/>
            <a:ext cx="4648200" cy="990600"/>
          </a:xfrm>
          <a:prstGeom prst="homePlat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BF8E6-E3AB-9696-3FDF-F3D9AE0BDA94}"/>
              </a:ext>
            </a:extLst>
          </p:cNvPr>
          <p:cNvSpPr txBox="1"/>
          <p:nvPr/>
        </p:nvSpPr>
        <p:spPr>
          <a:xfrm>
            <a:off x="323850" y="2400301"/>
            <a:ext cx="8458200" cy="6637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/>
              <a:t>a) Vẽ hình bằng mẫu có sẵn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1"/>
              <a:t>Bước 1: </a:t>
            </a:r>
            <a:r>
              <a:rPr lang="vi-VN" sz="3600"/>
              <a:t>Mở bảng Insert.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1"/>
              <a:t>Bước 2: </a:t>
            </a:r>
            <a:r>
              <a:rPr lang="vi-VN" sz="3600"/>
              <a:t>Chọn nút lệnh Shapes.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1"/>
              <a:t>Bước 3: </a:t>
            </a:r>
            <a:r>
              <a:rPr lang="vi-VN" sz="3600"/>
              <a:t>Chọn một mẫu có sẵn.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1"/>
              <a:t>Bước 4: </a:t>
            </a:r>
            <a:r>
              <a:rPr lang="vi-VN" sz="3600"/>
              <a:t>Khi con trỏ chuột có dạng dấu (+), thực hiện kéo thả chuột trên trang văn bản để vẽ hình tại vị trí mong muốn.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F4CA967-C117-57C3-80D6-0D763542540B}"/>
              </a:ext>
            </a:extLst>
          </p:cNvPr>
          <p:cNvCxnSpPr>
            <a:cxnSpLocks/>
          </p:cNvCxnSpPr>
          <p:nvPr/>
        </p:nvCxnSpPr>
        <p:spPr>
          <a:xfrm>
            <a:off x="9239250" y="2175825"/>
            <a:ext cx="0" cy="7086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FFEB1C6-9C8F-B172-696A-7D152205D980}"/>
              </a:ext>
            </a:extLst>
          </p:cNvPr>
          <p:cNvSpPr txBox="1"/>
          <p:nvPr/>
        </p:nvSpPr>
        <p:spPr>
          <a:xfrm>
            <a:off x="9601200" y="2400300"/>
            <a:ext cx="8458200" cy="6637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/>
              <a:t>b) Co dãn hình vẽ, hình ảnh: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/>
              <a:t>Co dãn hình vẽ: Chọn hình vẽ</a:t>
            </a:r>
            <a:r>
              <a:rPr lang="en-US" sz="3600"/>
              <a:t> &gt; </a:t>
            </a:r>
            <a:r>
              <a:rPr lang="vi-VN" sz="3600"/>
              <a:t>trỏ chuột vào nút tròn ở cạnh hoặc góc hình vẽ</a:t>
            </a:r>
            <a:r>
              <a:rPr lang="en-US" sz="3600"/>
              <a:t> &gt;</a:t>
            </a:r>
            <a:r>
              <a:rPr lang="vi-VN" sz="3600"/>
              <a:t> thực hiện kéo thả chuột để thay đổi kích thước</a:t>
            </a:r>
            <a:endParaRPr lang="en-US" sz="360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/>
              <a:t>Co dãn hình ảnh: có thể thực hiện co dãn hình ảnh bằng cách kéo thả nút tròn ở góc (không giữ phóm Shift).</a:t>
            </a:r>
          </a:p>
        </p:txBody>
      </p:sp>
    </p:spTree>
    <p:extLst>
      <p:ext uri="{BB962C8B-B14F-4D97-AF65-F5344CB8AC3E}">
        <p14:creationId xmlns:p14="http://schemas.microsoft.com/office/powerpoint/2010/main" val="36632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/>
          <p:cNvGrpSpPr/>
          <p:nvPr/>
        </p:nvGrpSpPr>
        <p:grpSpPr>
          <a:xfrm>
            <a:off x="2469748" y="2946915"/>
            <a:ext cx="6527965" cy="6311385"/>
            <a:chOff x="0" y="0"/>
            <a:chExt cx="6213285" cy="9160122"/>
          </a:xfrm>
        </p:grpSpPr>
        <p:sp>
          <p:nvSpPr>
            <p:cNvPr id="10" name="Freeform 4"/>
            <p:cNvSpPr/>
            <p:nvPr/>
          </p:nvSpPr>
          <p:spPr>
            <a:xfrm>
              <a:off x="31750" y="31750"/>
              <a:ext cx="6149785" cy="9096621"/>
            </a:xfrm>
            <a:custGeom>
              <a:avLst/>
              <a:gdLst/>
              <a:ahLst/>
              <a:cxnLst/>
              <a:rect l="l" t="t" r="r" b="b"/>
              <a:pathLst>
                <a:path w="6149785" h="9096621">
                  <a:moveTo>
                    <a:pt x="6057075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055805" y="0"/>
                  </a:lnTo>
                  <a:cubicBezTo>
                    <a:pt x="6106605" y="0"/>
                    <a:pt x="6148515" y="41910"/>
                    <a:pt x="6148515" y="92710"/>
                  </a:cubicBezTo>
                  <a:lnTo>
                    <a:pt x="6148515" y="9002642"/>
                  </a:lnTo>
                  <a:cubicBezTo>
                    <a:pt x="6149785" y="9054712"/>
                    <a:pt x="6107875" y="9096621"/>
                    <a:pt x="6057075" y="909662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5"/>
            <p:cNvSpPr/>
            <p:nvPr/>
          </p:nvSpPr>
          <p:spPr>
            <a:xfrm>
              <a:off x="0" y="0"/>
              <a:ext cx="6213285" cy="9160121"/>
            </a:xfrm>
            <a:custGeom>
              <a:avLst/>
              <a:gdLst/>
              <a:ahLst/>
              <a:cxnLst/>
              <a:rect l="l" t="t" r="r" b="b"/>
              <a:pathLst>
                <a:path w="6213285" h="9160121">
                  <a:moveTo>
                    <a:pt x="6088825" y="59690"/>
                  </a:moveTo>
                  <a:cubicBezTo>
                    <a:pt x="6124385" y="59690"/>
                    <a:pt x="6153595" y="88900"/>
                    <a:pt x="6153595" y="124460"/>
                  </a:cubicBezTo>
                  <a:lnTo>
                    <a:pt x="6153595" y="9035662"/>
                  </a:lnTo>
                  <a:cubicBezTo>
                    <a:pt x="6153595" y="9071221"/>
                    <a:pt x="6124385" y="9100431"/>
                    <a:pt x="6088825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088825" y="59690"/>
                  </a:lnTo>
                  <a:moveTo>
                    <a:pt x="608882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6088825" y="9160121"/>
                  </a:lnTo>
                  <a:cubicBezTo>
                    <a:pt x="6157405" y="9160121"/>
                    <a:pt x="6213285" y="9104242"/>
                    <a:pt x="6213285" y="9035662"/>
                  </a:cubicBezTo>
                  <a:lnTo>
                    <a:pt x="6213285" y="124460"/>
                  </a:lnTo>
                  <a:cubicBezTo>
                    <a:pt x="6213285" y="55880"/>
                    <a:pt x="6157405" y="0"/>
                    <a:pt x="6088825" y="0"/>
                  </a:cubicBezTo>
                  <a:close/>
                </a:path>
              </a:pathLst>
            </a:custGeom>
            <a:solidFill>
              <a:srgbClr val="19191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AutoShape 6"/>
          <p:cNvSpPr/>
          <p:nvPr/>
        </p:nvSpPr>
        <p:spPr>
          <a:xfrm>
            <a:off x="2469747" y="4305300"/>
            <a:ext cx="652796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1" name="Group 24"/>
          <p:cNvGrpSpPr/>
          <p:nvPr/>
        </p:nvGrpSpPr>
        <p:grpSpPr>
          <a:xfrm>
            <a:off x="2469747" y="1087056"/>
            <a:ext cx="13376007" cy="1716984"/>
            <a:chOff x="0" y="0"/>
            <a:chExt cx="21126681" cy="2711883"/>
          </a:xfrm>
        </p:grpSpPr>
        <p:sp>
          <p:nvSpPr>
            <p:cNvPr id="32" name="Freeform 25"/>
            <p:cNvSpPr/>
            <p:nvPr/>
          </p:nvSpPr>
          <p:spPr>
            <a:xfrm>
              <a:off x="31750" y="31750"/>
              <a:ext cx="21063181" cy="2648383"/>
            </a:xfrm>
            <a:custGeom>
              <a:avLst/>
              <a:gdLst/>
              <a:ahLst/>
              <a:cxnLst/>
              <a:rect l="l" t="t" r="r" b="b"/>
              <a:pathLst>
                <a:path w="21063181" h="2648383">
                  <a:moveTo>
                    <a:pt x="20970470" y="2648383"/>
                  </a:moveTo>
                  <a:lnTo>
                    <a:pt x="92710" y="2648383"/>
                  </a:lnTo>
                  <a:cubicBezTo>
                    <a:pt x="41910" y="2648383"/>
                    <a:pt x="0" y="2606473"/>
                    <a:pt x="0" y="255567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969201" y="0"/>
                  </a:lnTo>
                  <a:cubicBezTo>
                    <a:pt x="21020001" y="0"/>
                    <a:pt x="21061911" y="41910"/>
                    <a:pt x="21061911" y="92710"/>
                  </a:cubicBezTo>
                  <a:lnTo>
                    <a:pt x="21061911" y="2554403"/>
                  </a:lnTo>
                  <a:cubicBezTo>
                    <a:pt x="21063181" y="2606473"/>
                    <a:pt x="21021270" y="2648383"/>
                    <a:pt x="20970470" y="264838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6"/>
            <p:cNvSpPr/>
            <p:nvPr/>
          </p:nvSpPr>
          <p:spPr>
            <a:xfrm>
              <a:off x="0" y="0"/>
              <a:ext cx="21126681" cy="2711883"/>
            </a:xfrm>
            <a:custGeom>
              <a:avLst/>
              <a:gdLst/>
              <a:ahLst/>
              <a:cxnLst/>
              <a:rect l="l" t="t" r="r" b="b"/>
              <a:pathLst>
                <a:path w="21126681" h="2711883">
                  <a:moveTo>
                    <a:pt x="21002220" y="59690"/>
                  </a:moveTo>
                  <a:cubicBezTo>
                    <a:pt x="21037781" y="59690"/>
                    <a:pt x="21066990" y="88900"/>
                    <a:pt x="21066990" y="124460"/>
                  </a:cubicBezTo>
                  <a:lnTo>
                    <a:pt x="21066990" y="2587423"/>
                  </a:lnTo>
                  <a:cubicBezTo>
                    <a:pt x="21066990" y="2622983"/>
                    <a:pt x="21037781" y="2652193"/>
                    <a:pt x="21002220" y="2652193"/>
                  </a:cubicBezTo>
                  <a:lnTo>
                    <a:pt x="124460" y="2652193"/>
                  </a:lnTo>
                  <a:cubicBezTo>
                    <a:pt x="88900" y="2652193"/>
                    <a:pt x="59690" y="2622983"/>
                    <a:pt x="59690" y="258742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002220" y="59690"/>
                  </a:lnTo>
                  <a:moveTo>
                    <a:pt x="2100222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587423"/>
                  </a:lnTo>
                  <a:cubicBezTo>
                    <a:pt x="0" y="2656003"/>
                    <a:pt x="55880" y="2711883"/>
                    <a:pt x="124460" y="2711883"/>
                  </a:cubicBezTo>
                  <a:lnTo>
                    <a:pt x="21002220" y="2711883"/>
                  </a:lnTo>
                  <a:cubicBezTo>
                    <a:pt x="21070801" y="2711883"/>
                    <a:pt x="21126681" y="2656003"/>
                    <a:pt x="21126681" y="2587423"/>
                  </a:cubicBezTo>
                  <a:lnTo>
                    <a:pt x="21126681" y="124460"/>
                  </a:lnTo>
                  <a:cubicBezTo>
                    <a:pt x="21126681" y="55880"/>
                    <a:pt x="21070801" y="0"/>
                    <a:pt x="21002220" y="0"/>
                  </a:cubicBezTo>
                  <a:close/>
                </a:path>
              </a:pathLst>
            </a:custGeom>
            <a:solidFill>
              <a:srgbClr val="19191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27"/>
          <p:cNvGrpSpPr/>
          <p:nvPr/>
        </p:nvGrpSpPr>
        <p:grpSpPr>
          <a:xfrm>
            <a:off x="2791989" y="1418804"/>
            <a:ext cx="1022720" cy="284397"/>
            <a:chOff x="0" y="0"/>
            <a:chExt cx="1363627" cy="379195"/>
          </a:xfrm>
        </p:grpSpPr>
        <p:grpSp>
          <p:nvGrpSpPr>
            <p:cNvPr id="35" name="Group 28"/>
            <p:cNvGrpSpPr/>
            <p:nvPr/>
          </p:nvGrpSpPr>
          <p:grpSpPr>
            <a:xfrm>
              <a:off x="0" y="0"/>
              <a:ext cx="379195" cy="379195"/>
              <a:chOff x="0" y="0"/>
              <a:chExt cx="812800" cy="812800"/>
            </a:xfrm>
          </p:grpSpPr>
          <p:sp>
            <p:nvSpPr>
              <p:cNvPr id="42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3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31"/>
            <p:cNvGrpSpPr/>
            <p:nvPr/>
          </p:nvGrpSpPr>
          <p:grpSpPr>
            <a:xfrm>
              <a:off x="492679" y="0"/>
              <a:ext cx="379195" cy="379195"/>
              <a:chOff x="0" y="0"/>
              <a:chExt cx="812800" cy="812800"/>
            </a:xfrm>
          </p:grpSpPr>
          <p:sp>
            <p:nvSpPr>
              <p:cNvPr id="40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3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7" name="Group 34"/>
            <p:cNvGrpSpPr/>
            <p:nvPr/>
          </p:nvGrpSpPr>
          <p:grpSpPr>
            <a:xfrm>
              <a:off x="984431" y="0"/>
              <a:ext cx="379195" cy="379195"/>
              <a:chOff x="0" y="0"/>
              <a:chExt cx="812800" cy="812800"/>
            </a:xfrm>
          </p:grpSpPr>
          <p:sp>
            <p:nvSpPr>
              <p:cNvPr id="38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75" name="Freeform 68"/>
          <p:cNvSpPr/>
          <p:nvPr/>
        </p:nvSpPr>
        <p:spPr>
          <a:xfrm>
            <a:off x="15374279" y="798541"/>
            <a:ext cx="2419166" cy="2634735"/>
          </a:xfrm>
          <a:custGeom>
            <a:avLst/>
            <a:gdLst/>
            <a:ahLst/>
            <a:cxnLst/>
            <a:rect l="l" t="t" r="r" b="b"/>
            <a:pathLst>
              <a:path w="2419166" h="2634735">
                <a:moveTo>
                  <a:pt x="0" y="0"/>
                </a:moveTo>
                <a:lnTo>
                  <a:pt x="2419165" y="0"/>
                </a:lnTo>
                <a:lnTo>
                  <a:pt x="2419165" y="2634735"/>
                </a:lnTo>
                <a:lnTo>
                  <a:pt x="0" y="2634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9" name="TextBox 72"/>
          <p:cNvSpPr txBox="1"/>
          <p:nvPr/>
        </p:nvSpPr>
        <p:spPr>
          <a:xfrm>
            <a:off x="5321691" y="1182003"/>
            <a:ext cx="7699617" cy="121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vi-VN" sz="6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0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1805" y="4958834"/>
            <a:ext cx="6121195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Vẽ và định dạng hình đồ họa trong phần mềm soạn thảo văn bản 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676429" y="3125867"/>
            <a:ext cx="2260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66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71" y="7575180"/>
            <a:ext cx="3209136" cy="23386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6BF9A0F-BB72-0804-262F-C3C3B6B8AB6A}"/>
              </a:ext>
            </a:extLst>
          </p:cNvPr>
          <p:cNvGrpSpPr/>
          <p:nvPr/>
        </p:nvGrpSpPr>
        <p:grpSpPr>
          <a:xfrm>
            <a:off x="9290288" y="2925038"/>
            <a:ext cx="6493859" cy="6311385"/>
            <a:chOff x="0" y="0"/>
            <a:chExt cx="6213285" cy="916012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4BE1306-A2AC-8CC9-B4F9-9FB78D04B97A}"/>
                </a:ext>
              </a:extLst>
            </p:cNvPr>
            <p:cNvSpPr/>
            <p:nvPr/>
          </p:nvSpPr>
          <p:spPr>
            <a:xfrm>
              <a:off x="31750" y="31750"/>
              <a:ext cx="6149785" cy="9096621"/>
            </a:xfrm>
            <a:custGeom>
              <a:avLst/>
              <a:gdLst/>
              <a:ahLst/>
              <a:cxnLst/>
              <a:rect l="l" t="t" r="r" b="b"/>
              <a:pathLst>
                <a:path w="6149785" h="9096621">
                  <a:moveTo>
                    <a:pt x="6057075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055805" y="0"/>
                  </a:lnTo>
                  <a:cubicBezTo>
                    <a:pt x="6106605" y="0"/>
                    <a:pt x="6148515" y="41910"/>
                    <a:pt x="6148515" y="92710"/>
                  </a:cubicBezTo>
                  <a:lnTo>
                    <a:pt x="6148515" y="9002642"/>
                  </a:lnTo>
                  <a:cubicBezTo>
                    <a:pt x="6149785" y="9054712"/>
                    <a:pt x="6107875" y="9096621"/>
                    <a:pt x="6057075" y="909662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D6E7E73-EE05-7572-7B26-14602E9AAE5B}"/>
                </a:ext>
              </a:extLst>
            </p:cNvPr>
            <p:cNvSpPr/>
            <p:nvPr/>
          </p:nvSpPr>
          <p:spPr>
            <a:xfrm>
              <a:off x="0" y="0"/>
              <a:ext cx="6213285" cy="9160121"/>
            </a:xfrm>
            <a:custGeom>
              <a:avLst/>
              <a:gdLst/>
              <a:ahLst/>
              <a:cxnLst/>
              <a:rect l="l" t="t" r="r" b="b"/>
              <a:pathLst>
                <a:path w="6213285" h="9160121">
                  <a:moveTo>
                    <a:pt x="6088825" y="59690"/>
                  </a:moveTo>
                  <a:cubicBezTo>
                    <a:pt x="6124385" y="59690"/>
                    <a:pt x="6153595" y="88900"/>
                    <a:pt x="6153595" y="124460"/>
                  </a:cubicBezTo>
                  <a:lnTo>
                    <a:pt x="6153595" y="9035662"/>
                  </a:lnTo>
                  <a:cubicBezTo>
                    <a:pt x="6153595" y="9071221"/>
                    <a:pt x="6124385" y="9100431"/>
                    <a:pt x="6088825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088825" y="59690"/>
                  </a:lnTo>
                  <a:moveTo>
                    <a:pt x="608882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6088825" y="9160121"/>
                  </a:lnTo>
                  <a:cubicBezTo>
                    <a:pt x="6157405" y="9160121"/>
                    <a:pt x="6213285" y="9104242"/>
                    <a:pt x="6213285" y="9035662"/>
                  </a:cubicBezTo>
                  <a:lnTo>
                    <a:pt x="6213285" y="124460"/>
                  </a:lnTo>
                  <a:cubicBezTo>
                    <a:pt x="6213285" y="55880"/>
                    <a:pt x="6157405" y="0"/>
                    <a:pt x="6088825" y="0"/>
                  </a:cubicBezTo>
                  <a:close/>
                </a:path>
              </a:pathLst>
            </a:custGeom>
            <a:solidFill>
              <a:srgbClr val="19191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6">
            <a:extLst>
              <a:ext uri="{FF2B5EF4-FFF2-40B4-BE49-F238E27FC236}">
                <a16:creationId xmlns:a16="http://schemas.microsoft.com/office/drawing/2014/main" id="{B7E610C0-8423-DE6A-22E2-E3F666EBBDD1}"/>
              </a:ext>
            </a:extLst>
          </p:cNvPr>
          <p:cNvSpPr/>
          <p:nvPr/>
        </p:nvSpPr>
        <p:spPr>
          <a:xfrm>
            <a:off x="9290288" y="4283423"/>
            <a:ext cx="646067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F82693-3703-15A1-4474-A1E30C91E78F}"/>
              </a:ext>
            </a:extLst>
          </p:cNvPr>
          <p:cNvSpPr/>
          <p:nvPr/>
        </p:nvSpPr>
        <p:spPr>
          <a:xfrm>
            <a:off x="9462346" y="4936957"/>
            <a:ext cx="6121195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Chèn thêm, co dãn, xóa hình ảnh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907E2-1863-19BB-D77F-936B442740CD}"/>
              </a:ext>
            </a:extLst>
          </p:cNvPr>
          <p:cNvSpPr txBox="1"/>
          <p:nvPr/>
        </p:nvSpPr>
        <p:spPr>
          <a:xfrm>
            <a:off x="11496970" y="3103990"/>
            <a:ext cx="2260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6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1471035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AF01DA4B-6C27-C451-043E-518EFBDA5BD1}"/>
              </a:ext>
            </a:extLst>
          </p:cNvPr>
          <p:cNvSpPr/>
          <p:nvPr/>
        </p:nvSpPr>
        <p:spPr>
          <a:xfrm>
            <a:off x="-228600" y="265693"/>
            <a:ext cx="4648200" cy="990600"/>
          </a:xfrm>
          <a:prstGeom prst="homePlat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05C7B8-A1B4-E4E2-564B-B775D02FFFB4}"/>
              </a:ext>
            </a:extLst>
          </p:cNvPr>
          <p:cNvSpPr txBox="1"/>
          <p:nvPr/>
        </p:nvSpPr>
        <p:spPr>
          <a:xfrm>
            <a:off x="1122759" y="1412909"/>
            <a:ext cx="13983891" cy="813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35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 nên tạo các đối tượng theo trình tự như hình vẽ</a:t>
            </a:r>
            <a:endParaRPr lang="en-US" sz="35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A04618-3150-8011-DD50-5884DB7780AF}"/>
              </a:ext>
            </a:extLst>
          </p:cNvPr>
          <p:cNvSpPr txBox="1"/>
          <p:nvPr/>
        </p:nvSpPr>
        <p:spPr>
          <a:xfrm>
            <a:off x="1122759" y="6515100"/>
            <a:ext cx="16764002" cy="3224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500"/>
              <a:t>Hình chữ nhật ở trung tâm được vẽ đầu tiên vì đây là hình nền, cần ở dưới các đối tượng khác.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500"/>
              <a:t>Bộ nhớ ngoài/Bộ nhớ trong có thể thực hiện trước 1 đối tượng rồi sao chép lại.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500"/>
              <a:t>Thiết bị vào/ Thiết bị ra... có thể thực hiện trước 1 đối tượng rồi sao chép lại.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6E1D6B-5A99-381E-C965-FDBF8AE7F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612" y="2485801"/>
            <a:ext cx="11564771" cy="415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1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1405646" y="709673"/>
            <a:ext cx="15476707" cy="1704979"/>
            <a:chOff x="0" y="0"/>
            <a:chExt cx="21083246" cy="2322618"/>
          </a:xfrm>
        </p:grpSpPr>
        <p:sp>
          <p:nvSpPr>
            <p:cNvPr id="3" name="Freeform 4"/>
            <p:cNvSpPr/>
            <p:nvPr/>
          </p:nvSpPr>
          <p:spPr>
            <a:xfrm>
              <a:off x="31750" y="31750"/>
              <a:ext cx="21019746" cy="2259118"/>
            </a:xfrm>
            <a:custGeom>
              <a:avLst/>
              <a:gdLst/>
              <a:ahLst/>
              <a:cxnLst/>
              <a:rect l="l" t="t" r="r" b="b"/>
              <a:pathLst>
                <a:path w="21019746" h="2259118">
                  <a:moveTo>
                    <a:pt x="20927036" y="2259118"/>
                  </a:moveTo>
                  <a:lnTo>
                    <a:pt x="92710" y="2259118"/>
                  </a:lnTo>
                  <a:cubicBezTo>
                    <a:pt x="41910" y="2259118"/>
                    <a:pt x="0" y="2217208"/>
                    <a:pt x="0" y="216640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925766" y="0"/>
                  </a:lnTo>
                  <a:cubicBezTo>
                    <a:pt x="20976566" y="0"/>
                    <a:pt x="21018477" y="41910"/>
                    <a:pt x="21018477" y="92710"/>
                  </a:cubicBezTo>
                  <a:lnTo>
                    <a:pt x="21018477" y="2165138"/>
                  </a:lnTo>
                  <a:cubicBezTo>
                    <a:pt x="21019746" y="2217208"/>
                    <a:pt x="20977836" y="2259118"/>
                    <a:pt x="20927036" y="22591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5"/>
            <p:cNvSpPr/>
            <p:nvPr/>
          </p:nvSpPr>
          <p:spPr>
            <a:xfrm>
              <a:off x="0" y="0"/>
              <a:ext cx="21083246" cy="2322618"/>
            </a:xfrm>
            <a:custGeom>
              <a:avLst/>
              <a:gdLst/>
              <a:ahLst/>
              <a:cxnLst/>
              <a:rect l="l" t="t" r="r" b="b"/>
              <a:pathLst>
                <a:path w="21083246" h="2322618">
                  <a:moveTo>
                    <a:pt x="20958786" y="59690"/>
                  </a:moveTo>
                  <a:cubicBezTo>
                    <a:pt x="20994346" y="59690"/>
                    <a:pt x="21023556" y="88900"/>
                    <a:pt x="21023556" y="124460"/>
                  </a:cubicBezTo>
                  <a:lnTo>
                    <a:pt x="21023556" y="2198158"/>
                  </a:lnTo>
                  <a:cubicBezTo>
                    <a:pt x="21023556" y="2233718"/>
                    <a:pt x="20994346" y="2262928"/>
                    <a:pt x="20958786" y="2262928"/>
                  </a:cubicBezTo>
                  <a:lnTo>
                    <a:pt x="124460" y="2262928"/>
                  </a:lnTo>
                  <a:cubicBezTo>
                    <a:pt x="88900" y="2262928"/>
                    <a:pt x="59690" y="2233718"/>
                    <a:pt x="59690" y="21981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958786" y="59690"/>
                  </a:lnTo>
                  <a:moveTo>
                    <a:pt x="2095878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198158"/>
                  </a:lnTo>
                  <a:cubicBezTo>
                    <a:pt x="0" y="2266738"/>
                    <a:pt x="55880" y="2322618"/>
                    <a:pt x="124460" y="2322618"/>
                  </a:cubicBezTo>
                  <a:lnTo>
                    <a:pt x="20958786" y="2322618"/>
                  </a:lnTo>
                  <a:cubicBezTo>
                    <a:pt x="21027366" y="2322618"/>
                    <a:pt x="21083246" y="2266738"/>
                    <a:pt x="21083246" y="2198158"/>
                  </a:cubicBezTo>
                  <a:lnTo>
                    <a:pt x="21083246" y="124460"/>
                  </a:lnTo>
                  <a:cubicBezTo>
                    <a:pt x="21083246" y="55880"/>
                    <a:pt x="21027366" y="0"/>
                    <a:pt x="20958786" y="0"/>
                  </a:cubicBezTo>
                  <a:close/>
                </a:path>
              </a:pathLst>
            </a:custGeom>
            <a:solidFill>
              <a:srgbClr val="19191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6"/>
          <p:cNvSpPr txBox="1"/>
          <p:nvPr/>
        </p:nvSpPr>
        <p:spPr>
          <a:xfrm>
            <a:off x="3646573" y="1119887"/>
            <a:ext cx="1099485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vi-VN" sz="6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44"/>
          <p:cNvGrpSpPr/>
          <p:nvPr/>
        </p:nvGrpSpPr>
        <p:grpSpPr>
          <a:xfrm>
            <a:off x="1725939" y="965936"/>
            <a:ext cx="1107248" cy="307902"/>
            <a:chOff x="0" y="0"/>
            <a:chExt cx="1476331" cy="410536"/>
          </a:xfrm>
        </p:grpSpPr>
        <p:grpSp>
          <p:nvGrpSpPr>
            <p:cNvPr id="7" name="Group 45"/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14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4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8" name="Group 48"/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12" name="Freeform 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5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51"/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0" name="Freeform 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5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957CF6-81AA-173F-EB35-9A799764AD63}"/>
              </a:ext>
            </a:extLst>
          </p:cNvPr>
          <p:cNvGrpSpPr/>
          <p:nvPr/>
        </p:nvGrpSpPr>
        <p:grpSpPr>
          <a:xfrm>
            <a:off x="990600" y="3398926"/>
            <a:ext cx="7237185" cy="6038378"/>
            <a:chOff x="1428953" y="2801559"/>
            <a:chExt cx="7237185" cy="6038378"/>
          </a:xfrm>
        </p:grpSpPr>
        <p:grpSp>
          <p:nvGrpSpPr>
            <p:cNvPr id="20" name="Group 3"/>
            <p:cNvGrpSpPr/>
            <p:nvPr/>
          </p:nvGrpSpPr>
          <p:grpSpPr>
            <a:xfrm>
              <a:off x="1428953" y="2801559"/>
              <a:ext cx="7237185" cy="5770942"/>
              <a:chOff x="0" y="0"/>
              <a:chExt cx="9985406" cy="10690097"/>
            </a:xfrm>
          </p:grpSpPr>
          <p:sp>
            <p:nvSpPr>
              <p:cNvPr id="21" name="Freeform 4"/>
              <p:cNvSpPr/>
              <p:nvPr/>
            </p:nvSpPr>
            <p:spPr>
              <a:xfrm>
                <a:off x="31750" y="31750"/>
                <a:ext cx="9921905" cy="10626596"/>
              </a:xfrm>
              <a:custGeom>
                <a:avLst/>
                <a:gdLst/>
                <a:ahLst/>
                <a:cxnLst/>
                <a:rect l="l" t="t" r="r" b="b"/>
                <a:pathLst>
                  <a:path w="9921905" h="10626596">
                    <a:moveTo>
                      <a:pt x="9829195" y="10626596"/>
                    </a:moveTo>
                    <a:lnTo>
                      <a:pt x="92710" y="10626596"/>
                    </a:lnTo>
                    <a:cubicBezTo>
                      <a:pt x="41910" y="10626596"/>
                      <a:pt x="0" y="10584686"/>
                      <a:pt x="0" y="1053388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27926" y="0"/>
                    </a:lnTo>
                    <a:cubicBezTo>
                      <a:pt x="9878726" y="0"/>
                      <a:pt x="9920636" y="41910"/>
                      <a:pt x="9920636" y="92710"/>
                    </a:cubicBezTo>
                    <a:lnTo>
                      <a:pt x="9920636" y="10532617"/>
                    </a:lnTo>
                    <a:cubicBezTo>
                      <a:pt x="9921905" y="10584686"/>
                      <a:pt x="9879995" y="10626596"/>
                      <a:pt x="9829195" y="1062659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5"/>
              <p:cNvSpPr/>
              <p:nvPr/>
            </p:nvSpPr>
            <p:spPr>
              <a:xfrm>
                <a:off x="0" y="0"/>
                <a:ext cx="9985406" cy="10690096"/>
              </a:xfrm>
              <a:custGeom>
                <a:avLst/>
                <a:gdLst/>
                <a:ahLst/>
                <a:cxnLst/>
                <a:rect l="l" t="t" r="r" b="b"/>
                <a:pathLst>
                  <a:path w="9985406" h="10690096">
                    <a:moveTo>
                      <a:pt x="9860945" y="59690"/>
                    </a:moveTo>
                    <a:cubicBezTo>
                      <a:pt x="9896505" y="59690"/>
                      <a:pt x="9925716" y="88900"/>
                      <a:pt x="9925716" y="124460"/>
                    </a:cubicBezTo>
                    <a:lnTo>
                      <a:pt x="9925716" y="10565636"/>
                    </a:lnTo>
                    <a:cubicBezTo>
                      <a:pt x="9925716" y="10601196"/>
                      <a:pt x="9896505" y="10630406"/>
                      <a:pt x="9860945" y="10630406"/>
                    </a:cubicBezTo>
                    <a:lnTo>
                      <a:pt x="124460" y="10630406"/>
                    </a:lnTo>
                    <a:cubicBezTo>
                      <a:pt x="88900" y="10630406"/>
                      <a:pt x="59690" y="10601196"/>
                      <a:pt x="59690" y="1056563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860945" y="59690"/>
                    </a:lnTo>
                    <a:moveTo>
                      <a:pt x="986094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0565636"/>
                    </a:lnTo>
                    <a:cubicBezTo>
                      <a:pt x="0" y="10634217"/>
                      <a:pt x="55880" y="10690096"/>
                      <a:pt x="124460" y="10690096"/>
                    </a:cubicBezTo>
                    <a:lnTo>
                      <a:pt x="9860945" y="10690096"/>
                    </a:lnTo>
                    <a:cubicBezTo>
                      <a:pt x="9929526" y="10690096"/>
                      <a:pt x="9985406" y="10634217"/>
                      <a:pt x="9985406" y="10565636"/>
                    </a:cubicBezTo>
                    <a:lnTo>
                      <a:pt x="9985406" y="124460"/>
                    </a:lnTo>
                    <a:cubicBezTo>
                      <a:pt x="9985406" y="55880"/>
                      <a:pt x="9929526" y="0"/>
                      <a:pt x="9860945" y="0"/>
                    </a:cubicBezTo>
                    <a:close/>
                  </a:path>
                </a:pathLst>
              </a:custGeom>
              <a:solidFill>
                <a:srgbClr val="19191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1725939" y="3771900"/>
              <a:ext cx="6567655" cy="3671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Nhiệm vụ: </a:t>
              </a:r>
              <a:r>
                <a:rPr lang="vi-VN" sz="4000">
                  <a:cs typeface="Arial" panose="020B0604020202020204" pitchFamily="34" charset="0"/>
                </a:rPr>
                <a:t>Sử dụng phần mềm Word để thiết kế mọt mẫu giấy mời tương tự như ở </a:t>
              </a:r>
              <a:r>
                <a:rPr lang="vi-VN" sz="4000" i="1">
                  <a:cs typeface="Arial" panose="020B0604020202020204" pitchFamily="34" charset="0"/>
                </a:rPr>
                <a:t>Hình 12</a:t>
              </a:r>
              <a:r>
                <a:rPr lang="vi-VN" sz="4000">
                  <a:cs typeface="Arial" panose="020B0604020202020204" pitchFamily="34" charset="0"/>
                </a:rPr>
                <a:t>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33EBA20C-AEDC-23AD-6752-F9B31734AD90}"/>
                </a:ext>
              </a:extLst>
            </p:cNvPr>
            <p:cNvSpPr/>
            <p:nvPr/>
          </p:nvSpPr>
          <p:spPr>
            <a:xfrm>
              <a:off x="5052307" y="7953430"/>
              <a:ext cx="855204" cy="886507"/>
            </a:xfrm>
            <a:custGeom>
              <a:avLst/>
              <a:gdLst/>
              <a:ahLst/>
              <a:cxnLst/>
              <a:rect l="l" t="t" r="r" b="b"/>
              <a:pathLst>
                <a:path w="855204" h="886507">
                  <a:moveTo>
                    <a:pt x="0" y="0"/>
                  </a:moveTo>
                  <a:lnTo>
                    <a:pt x="855204" y="0"/>
                  </a:lnTo>
                  <a:lnTo>
                    <a:pt x="855204" y="886507"/>
                  </a:lnTo>
                  <a:lnTo>
                    <a:pt x="0" y="886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E0F54D-9FF9-D45F-EAB6-10FC86F848D4}"/>
              </a:ext>
            </a:extLst>
          </p:cNvPr>
          <p:cNvGrpSpPr/>
          <p:nvPr/>
        </p:nvGrpSpPr>
        <p:grpSpPr>
          <a:xfrm>
            <a:off x="8511284" y="2792539"/>
            <a:ext cx="9144000" cy="7187123"/>
            <a:chOff x="8763000" y="3099877"/>
            <a:chExt cx="9144000" cy="71871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F2F2618-0E59-1A78-8DA6-70948FFF7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400" y="3099877"/>
              <a:ext cx="8589456" cy="621036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0D75C1-A9B5-23E7-219A-FEE70CE4515A}"/>
                </a:ext>
              </a:extLst>
            </p:cNvPr>
            <p:cNvSpPr txBox="1"/>
            <p:nvPr/>
          </p:nvSpPr>
          <p:spPr>
            <a:xfrm>
              <a:off x="8763000" y="9271337"/>
              <a:ext cx="91440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12. Giấy mời tham dự buổi giới thiệu ra mắt câu lạc bộ Tin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324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heelReverse spokes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1415938-C3FB-E2C8-0F97-4710B9AAF688}"/>
              </a:ext>
            </a:extLst>
          </p:cNvPr>
          <p:cNvSpPr txBox="1"/>
          <p:nvPr/>
        </p:nvSpPr>
        <p:spPr>
          <a:xfrm>
            <a:off x="914400" y="1333500"/>
            <a:ext cx="16459200" cy="82996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/>
              <a:t>Nền giấy mời: vẽ hình chữ nhật bằng cách chọn trong </a:t>
            </a:r>
            <a:r>
              <a:rPr lang="vi-VN" sz="3600">
                <a:solidFill>
                  <a:srgbClr val="0070C0"/>
                </a:solidFill>
              </a:rPr>
              <a:t>Insert&gt;Shapes</a:t>
            </a:r>
            <a:r>
              <a:rPr lang="vi-VN" sz="3600"/>
              <a:t>; bỏ viền; thay</a:t>
            </a:r>
            <a:r>
              <a:rPr lang="en-US" sz="3600"/>
              <a:t> </a:t>
            </a:r>
            <a:r>
              <a:rPr lang="vi-VN" sz="3600"/>
              <a:t>đổi màu nền bằng cách chọn </a:t>
            </a:r>
            <a:r>
              <a:rPr lang="vi-VN" sz="3600">
                <a:solidFill>
                  <a:srgbClr val="0070C0"/>
                </a:solidFill>
              </a:rPr>
              <a:t>Shape Format&gt;Shape Fill&gt;Texture&gt;Denim</a:t>
            </a:r>
            <a:r>
              <a:rPr lang="vi-VN" sz="3600"/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/>
              <a:t>Phần giấy mời có nền trắng: vẽ hình chữ nhật bằng mẫu có sẵn, bo tròn 4 góc, bỏ viền, nền trắng, nằm lọt trong đổi tượng nền giấy mời, đặt sát lề phải và chiếm khoảng ba phần tư chiều ngang của đối tượng nền giấy mời; chèn hình ảnh bộ máy tính</a:t>
            </a:r>
            <a:endParaRPr lang="en-US" sz="360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/>
              <a:t>Vẽ các </a:t>
            </a:r>
            <a:r>
              <a:rPr lang="vi-VN" sz="3600">
                <a:solidFill>
                  <a:srgbClr val="0070C0"/>
                </a:solidFill>
              </a:rPr>
              <a:t>Text Box </a:t>
            </a:r>
            <a:r>
              <a:rPr lang="vi-VN" sz="3600"/>
              <a:t>(chứa các nội dung chữ trong giấy mời), bỏ viền, bỏ nền, định dạng kiểu chữ, màu chữ, cỡ chữ; để chữ “</a:t>
            </a:r>
            <a:r>
              <a:rPr lang="vi-VN" sz="3600" b="1"/>
              <a:t>GIẤY MỜI</a:t>
            </a:r>
            <a:r>
              <a:rPr lang="vi-VN" sz="3600"/>
              <a:t>” có viền, vào </a:t>
            </a:r>
            <a:r>
              <a:rPr lang="vi-VN" sz="3600">
                <a:solidFill>
                  <a:srgbClr val="0070C0"/>
                </a:solidFill>
              </a:rPr>
              <a:t>Shape Format&gt;Text Outline</a:t>
            </a:r>
            <a:r>
              <a:rPr lang="vi-VN" sz="3600"/>
              <a:t>, chọn mẫu viền chữ phù hợp.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F43D23-4BF3-7B31-ADA6-62B5B2EBB8E0}"/>
              </a:ext>
            </a:extLst>
          </p:cNvPr>
          <p:cNvSpPr txBox="1"/>
          <p:nvPr/>
        </p:nvSpPr>
        <p:spPr>
          <a:xfrm>
            <a:off x="838200" y="376113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</a:p>
        </p:txBody>
      </p:sp>
    </p:spTree>
    <p:extLst>
      <p:ext uri="{BB962C8B-B14F-4D97-AF65-F5344CB8AC3E}">
        <p14:creationId xmlns:p14="http://schemas.microsoft.com/office/powerpoint/2010/main" val="159617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heelReverse spokes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96080">
            <a:off x="14985709" y="-87358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96080">
            <a:off x="17610" y="659987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09792" y="2730513"/>
            <a:ext cx="4908666" cy="4803129"/>
            <a:chOff x="0" y="0"/>
            <a:chExt cx="5678170" cy="5556088"/>
          </a:xfrm>
        </p:grpSpPr>
        <p:grpSp>
          <p:nvGrpSpPr>
            <p:cNvPr id="6" name="Group 6"/>
            <p:cNvGrpSpPr/>
            <p:nvPr/>
          </p:nvGrpSpPr>
          <p:grpSpPr>
            <a:xfrm>
              <a:off x="657738" y="0"/>
              <a:ext cx="5020432" cy="5556088"/>
              <a:chOff x="0" y="0"/>
              <a:chExt cx="991690" cy="109749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91690" cy="1097499"/>
              </a:xfrm>
              <a:custGeom>
                <a:avLst/>
                <a:gdLst/>
                <a:ahLst/>
                <a:cxnLst/>
                <a:rect l="l" t="t" r="r" b="b"/>
                <a:pathLst>
                  <a:path w="991690" h="1097499">
                    <a:moveTo>
                      <a:pt x="104862" y="0"/>
                    </a:moveTo>
                    <a:lnTo>
                      <a:pt x="886829" y="0"/>
                    </a:lnTo>
                    <a:cubicBezTo>
                      <a:pt x="914640" y="0"/>
                      <a:pt x="941312" y="11048"/>
                      <a:pt x="960977" y="30713"/>
                    </a:cubicBezTo>
                    <a:cubicBezTo>
                      <a:pt x="980642" y="50379"/>
                      <a:pt x="991690" y="77051"/>
                      <a:pt x="991690" y="104862"/>
                    </a:cubicBezTo>
                    <a:lnTo>
                      <a:pt x="991690" y="992637"/>
                    </a:lnTo>
                    <a:cubicBezTo>
                      <a:pt x="991690" y="1020448"/>
                      <a:pt x="980642" y="1047120"/>
                      <a:pt x="960977" y="1066786"/>
                    </a:cubicBezTo>
                    <a:cubicBezTo>
                      <a:pt x="941312" y="1086451"/>
                      <a:pt x="914640" y="1097499"/>
                      <a:pt x="886829" y="1097499"/>
                    </a:cubicBezTo>
                    <a:lnTo>
                      <a:pt x="104862" y="1097499"/>
                    </a:lnTo>
                    <a:cubicBezTo>
                      <a:pt x="46948" y="1097499"/>
                      <a:pt x="0" y="1050551"/>
                      <a:pt x="0" y="992637"/>
                    </a:cubicBezTo>
                    <a:lnTo>
                      <a:pt x="0" y="104862"/>
                    </a:lnTo>
                    <a:cubicBezTo>
                      <a:pt x="0" y="77051"/>
                      <a:pt x="11048" y="50379"/>
                      <a:pt x="30713" y="30713"/>
                    </a:cubicBezTo>
                    <a:cubicBezTo>
                      <a:pt x="50379" y="11048"/>
                      <a:pt x="77051" y="0"/>
                      <a:pt x="1048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ABDEB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60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299568"/>
              <a:ext cx="4114797" cy="4307674"/>
              <a:chOff x="0" y="-38100"/>
              <a:chExt cx="812800" cy="8509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68596" cy="194731"/>
              </a:xfrm>
              <a:custGeom>
                <a:avLst/>
                <a:gdLst/>
                <a:ahLst/>
                <a:cxnLst/>
                <a:rect l="l" t="t" r="r" b="b"/>
                <a:pathLst>
                  <a:path w="568596" h="194731">
                    <a:moveTo>
                      <a:pt x="97365" y="0"/>
                    </a:moveTo>
                    <a:lnTo>
                      <a:pt x="471231" y="0"/>
                    </a:lnTo>
                    <a:cubicBezTo>
                      <a:pt x="497054" y="0"/>
                      <a:pt x="521819" y="10258"/>
                      <a:pt x="540079" y="28518"/>
                    </a:cubicBezTo>
                    <a:cubicBezTo>
                      <a:pt x="558338" y="46777"/>
                      <a:pt x="568596" y="71542"/>
                      <a:pt x="568596" y="97365"/>
                    </a:cubicBezTo>
                    <a:lnTo>
                      <a:pt x="568596" y="97365"/>
                    </a:lnTo>
                    <a:cubicBezTo>
                      <a:pt x="568596" y="123188"/>
                      <a:pt x="558338" y="147953"/>
                      <a:pt x="540079" y="166213"/>
                    </a:cubicBezTo>
                    <a:cubicBezTo>
                      <a:pt x="521819" y="184473"/>
                      <a:pt x="497054" y="194731"/>
                      <a:pt x="471231" y="194731"/>
                    </a:cubicBezTo>
                    <a:lnTo>
                      <a:pt x="97365" y="194731"/>
                    </a:lnTo>
                    <a:cubicBezTo>
                      <a:pt x="71542" y="194731"/>
                      <a:pt x="46777" y="184473"/>
                      <a:pt x="28518" y="166213"/>
                    </a:cubicBezTo>
                    <a:cubicBezTo>
                      <a:pt x="10258" y="147953"/>
                      <a:pt x="0" y="123188"/>
                      <a:pt x="0" y="97365"/>
                    </a:cubicBezTo>
                    <a:lnTo>
                      <a:pt x="0" y="97365"/>
                    </a:lnTo>
                    <a:cubicBezTo>
                      <a:pt x="0" y="71542"/>
                      <a:pt x="10258" y="46777"/>
                      <a:pt x="28518" y="28518"/>
                    </a:cubicBezTo>
                    <a:cubicBezTo>
                      <a:pt x="46777" y="10258"/>
                      <a:pt x="71542" y="0"/>
                      <a:pt x="97365" y="0"/>
                    </a:cubicBezTo>
                    <a:close/>
                  </a:path>
                </a:pathLst>
              </a:custGeom>
              <a:solidFill>
                <a:srgbClr val="ABDEB6"/>
              </a:solidFill>
              <a:ln w="38100" cap="rnd">
                <a:solidFill>
                  <a:srgbClr val="ABDEB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60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53409" y="822824"/>
              <a:ext cx="2558183" cy="733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90"/>
                </a:lnSpc>
              </a:pPr>
              <a:r>
                <a:rPr lang="vi-VN" sz="60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60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340666" y="3522865"/>
            <a:ext cx="5199231" cy="4803129"/>
            <a:chOff x="0" y="0"/>
            <a:chExt cx="5678170" cy="5556088"/>
          </a:xfrm>
        </p:grpSpPr>
        <p:grpSp>
          <p:nvGrpSpPr>
            <p:cNvPr id="16" name="Group 16"/>
            <p:cNvGrpSpPr/>
            <p:nvPr/>
          </p:nvGrpSpPr>
          <p:grpSpPr>
            <a:xfrm>
              <a:off x="657738" y="0"/>
              <a:ext cx="5020432" cy="5556088"/>
              <a:chOff x="0" y="0"/>
              <a:chExt cx="991690" cy="109749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991690" cy="1097499"/>
              </a:xfrm>
              <a:custGeom>
                <a:avLst/>
                <a:gdLst/>
                <a:ahLst/>
                <a:cxnLst/>
                <a:rect l="l" t="t" r="r" b="b"/>
                <a:pathLst>
                  <a:path w="991690" h="1097499">
                    <a:moveTo>
                      <a:pt x="104862" y="0"/>
                    </a:moveTo>
                    <a:lnTo>
                      <a:pt x="886829" y="0"/>
                    </a:lnTo>
                    <a:cubicBezTo>
                      <a:pt x="914640" y="0"/>
                      <a:pt x="941312" y="11048"/>
                      <a:pt x="960977" y="30713"/>
                    </a:cubicBezTo>
                    <a:cubicBezTo>
                      <a:pt x="980642" y="50379"/>
                      <a:pt x="991690" y="77051"/>
                      <a:pt x="991690" y="104862"/>
                    </a:cubicBezTo>
                    <a:lnTo>
                      <a:pt x="991690" y="992637"/>
                    </a:lnTo>
                    <a:cubicBezTo>
                      <a:pt x="991690" y="1020448"/>
                      <a:pt x="980642" y="1047120"/>
                      <a:pt x="960977" y="1066786"/>
                    </a:cubicBezTo>
                    <a:cubicBezTo>
                      <a:pt x="941312" y="1086451"/>
                      <a:pt x="914640" y="1097499"/>
                      <a:pt x="886829" y="1097499"/>
                    </a:cubicBezTo>
                    <a:lnTo>
                      <a:pt x="104862" y="1097499"/>
                    </a:lnTo>
                    <a:cubicBezTo>
                      <a:pt x="46948" y="1097499"/>
                      <a:pt x="0" y="1050551"/>
                      <a:pt x="0" y="992637"/>
                    </a:cubicBezTo>
                    <a:lnTo>
                      <a:pt x="0" y="104862"/>
                    </a:lnTo>
                    <a:cubicBezTo>
                      <a:pt x="0" y="77051"/>
                      <a:pt x="11048" y="50379"/>
                      <a:pt x="30713" y="30713"/>
                    </a:cubicBezTo>
                    <a:cubicBezTo>
                      <a:pt x="50379" y="11048"/>
                      <a:pt x="77051" y="0"/>
                      <a:pt x="1048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8D682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60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0" y="492449"/>
              <a:ext cx="2878520" cy="985824"/>
              <a:chOff x="0" y="0"/>
              <a:chExt cx="568597" cy="19473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68596" cy="194731"/>
              </a:xfrm>
              <a:custGeom>
                <a:avLst/>
                <a:gdLst/>
                <a:ahLst/>
                <a:cxnLst/>
                <a:rect l="l" t="t" r="r" b="b"/>
                <a:pathLst>
                  <a:path w="568596" h="194731">
                    <a:moveTo>
                      <a:pt x="97365" y="0"/>
                    </a:moveTo>
                    <a:lnTo>
                      <a:pt x="471231" y="0"/>
                    </a:lnTo>
                    <a:cubicBezTo>
                      <a:pt x="497054" y="0"/>
                      <a:pt x="521819" y="10258"/>
                      <a:pt x="540079" y="28518"/>
                    </a:cubicBezTo>
                    <a:cubicBezTo>
                      <a:pt x="558338" y="46777"/>
                      <a:pt x="568596" y="71542"/>
                      <a:pt x="568596" y="97365"/>
                    </a:cubicBezTo>
                    <a:lnTo>
                      <a:pt x="568596" y="97365"/>
                    </a:lnTo>
                    <a:cubicBezTo>
                      <a:pt x="568596" y="123188"/>
                      <a:pt x="558338" y="147953"/>
                      <a:pt x="540079" y="166213"/>
                    </a:cubicBezTo>
                    <a:cubicBezTo>
                      <a:pt x="521819" y="184473"/>
                      <a:pt x="497054" y="194731"/>
                      <a:pt x="471231" y="194731"/>
                    </a:cubicBezTo>
                    <a:lnTo>
                      <a:pt x="97365" y="194731"/>
                    </a:lnTo>
                    <a:cubicBezTo>
                      <a:pt x="71542" y="194731"/>
                      <a:pt x="46777" y="184473"/>
                      <a:pt x="28518" y="166213"/>
                    </a:cubicBezTo>
                    <a:cubicBezTo>
                      <a:pt x="10258" y="147953"/>
                      <a:pt x="0" y="123188"/>
                      <a:pt x="0" y="97365"/>
                    </a:cubicBezTo>
                    <a:lnTo>
                      <a:pt x="0" y="97365"/>
                    </a:lnTo>
                    <a:cubicBezTo>
                      <a:pt x="0" y="71542"/>
                      <a:pt x="10258" y="46777"/>
                      <a:pt x="28518" y="28518"/>
                    </a:cubicBezTo>
                    <a:cubicBezTo>
                      <a:pt x="46777" y="10258"/>
                      <a:pt x="71542" y="0"/>
                      <a:pt x="97365" y="0"/>
                    </a:cubicBezTo>
                    <a:close/>
                  </a:path>
                </a:pathLst>
              </a:custGeom>
              <a:solidFill>
                <a:srgbClr val="F8D682"/>
              </a:solidFill>
              <a:ln w="38100" cap="rnd">
                <a:solidFill>
                  <a:srgbClr val="F8D682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60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160166" y="852138"/>
              <a:ext cx="2558183" cy="733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90"/>
                </a:lnSpc>
              </a:pPr>
              <a:r>
                <a:rPr lang="vi-VN" sz="60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60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420600" y="4638482"/>
            <a:ext cx="4908666" cy="4803129"/>
            <a:chOff x="0" y="0"/>
            <a:chExt cx="5678170" cy="5556088"/>
          </a:xfrm>
        </p:grpSpPr>
        <p:grpSp>
          <p:nvGrpSpPr>
            <p:cNvPr id="26" name="Group 26"/>
            <p:cNvGrpSpPr/>
            <p:nvPr/>
          </p:nvGrpSpPr>
          <p:grpSpPr>
            <a:xfrm>
              <a:off x="657738" y="0"/>
              <a:ext cx="5020432" cy="5556088"/>
              <a:chOff x="0" y="0"/>
              <a:chExt cx="991690" cy="109749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91690" cy="1097499"/>
              </a:xfrm>
              <a:custGeom>
                <a:avLst/>
                <a:gdLst/>
                <a:ahLst/>
                <a:cxnLst/>
                <a:rect l="l" t="t" r="r" b="b"/>
                <a:pathLst>
                  <a:path w="991690" h="1097499">
                    <a:moveTo>
                      <a:pt x="104862" y="0"/>
                    </a:moveTo>
                    <a:lnTo>
                      <a:pt x="886829" y="0"/>
                    </a:lnTo>
                    <a:cubicBezTo>
                      <a:pt x="914640" y="0"/>
                      <a:pt x="941312" y="11048"/>
                      <a:pt x="960977" y="30713"/>
                    </a:cubicBezTo>
                    <a:cubicBezTo>
                      <a:pt x="980642" y="50379"/>
                      <a:pt x="991690" y="77051"/>
                      <a:pt x="991690" y="104862"/>
                    </a:cubicBezTo>
                    <a:lnTo>
                      <a:pt x="991690" y="992637"/>
                    </a:lnTo>
                    <a:cubicBezTo>
                      <a:pt x="991690" y="1020448"/>
                      <a:pt x="980642" y="1047120"/>
                      <a:pt x="960977" y="1066786"/>
                    </a:cubicBezTo>
                    <a:cubicBezTo>
                      <a:pt x="941312" y="1086451"/>
                      <a:pt x="914640" y="1097499"/>
                      <a:pt x="886829" y="1097499"/>
                    </a:cubicBezTo>
                    <a:lnTo>
                      <a:pt x="104862" y="1097499"/>
                    </a:lnTo>
                    <a:cubicBezTo>
                      <a:pt x="46948" y="1097499"/>
                      <a:pt x="0" y="1050551"/>
                      <a:pt x="0" y="992637"/>
                    </a:cubicBezTo>
                    <a:lnTo>
                      <a:pt x="0" y="104862"/>
                    </a:lnTo>
                    <a:cubicBezTo>
                      <a:pt x="0" y="77051"/>
                      <a:pt x="11048" y="50379"/>
                      <a:pt x="30713" y="30713"/>
                    </a:cubicBezTo>
                    <a:cubicBezTo>
                      <a:pt x="50379" y="11048"/>
                      <a:pt x="77051" y="0"/>
                      <a:pt x="1048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86BEE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60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492449"/>
              <a:ext cx="2878520" cy="985824"/>
              <a:chOff x="0" y="0"/>
              <a:chExt cx="568597" cy="19473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568596" cy="194731"/>
              </a:xfrm>
              <a:custGeom>
                <a:avLst/>
                <a:gdLst/>
                <a:ahLst/>
                <a:cxnLst/>
                <a:rect l="l" t="t" r="r" b="b"/>
                <a:pathLst>
                  <a:path w="568596" h="194731">
                    <a:moveTo>
                      <a:pt x="97365" y="0"/>
                    </a:moveTo>
                    <a:lnTo>
                      <a:pt x="471231" y="0"/>
                    </a:lnTo>
                    <a:cubicBezTo>
                      <a:pt x="497054" y="0"/>
                      <a:pt x="521819" y="10258"/>
                      <a:pt x="540079" y="28518"/>
                    </a:cubicBezTo>
                    <a:cubicBezTo>
                      <a:pt x="558338" y="46777"/>
                      <a:pt x="568596" y="71542"/>
                      <a:pt x="568596" y="97365"/>
                    </a:cubicBezTo>
                    <a:lnTo>
                      <a:pt x="568596" y="97365"/>
                    </a:lnTo>
                    <a:cubicBezTo>
                      <a:pt x="568596" y="123188"/>
                      <a:pt x="558338" y="147953"/>
                      <a:pt x="540079" y="166213"/>
                    </a:cubicBezTo>
                    <a:cubicBezTo>
                      <a:pt x="521819" y="184473"/>
                      <a:pt x="497054" y="194731"/>
                      <a:pt x="471231" y="194731"/>
                    </a:cubicBezTo>
                    <a:lnTo>
                      <a:pt x="97365" y="194731"/>
                    </a:lnTo>
                    <a:cubicBezTo>
                      <a:pt x="71542" y="194731"/>
                      <a:pt x="46777" y="184473"/>
                      <a:pt x="28518" y="166213"/>
                    </a:cubicBezTo>
                    <a:cubicBezTo>
                      <a:pt x="10258" y="147953"/>
                      <a:pt x="0" y="123188"/>
                      <a:pt x="0" y="97365"/>
                    </a:cubicBezTo>
                    <a:lnTo>
                      <a:pt x="0" y="97365"/>
                    </a:lnTo>
                    <a:cubicBezTo>
                      <a:pt x="0" y="71542"/>
                      <a:pt x="10258" y="46777"/>
                      <a:pt x="28518" y="28518"/>
                    </a:cubicBezTo>
                    <a:cubicBezTo>
                      <a:pt x="46777" y="10258"/>
                      <a:pt x="71542" y="0"/>
                      <a:pt x="97365" y="0"/>
                    </a:cubicBezTo>
                    <a:close/>
                  </a:path>
                </a:pathLst>
              </a:custGeom>
              <a:solidFill>
                <a:srgbClr val="86BEE1"/>
              </a:solidFill>
              <a:ln w="38100" cap="rnd">
                <a:solidFill>
                  <a:srgbClr val="86BEE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60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90601" y="865368"/>
              <a:ext cx="2558183" cy="733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90"/>
                </a:lnSpc>
              </a:pPr>
              <a:r>
                <a:rPr lang="vi-VN" sz="60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en-US" sz="60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Box 56"/>
          <p:cNvSpPr txBox="1"/>
          <p:nvPr/>
        </p:nvSpPr>
        <p:spPr>
          <a:xfrm>
            <a:off x="3646573" y="1119887"/>
            <a:ext cx="1099485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vi-VN" sz="6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19470" y="4356354"/>
            <a:ext cx="4057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6687" y="5059772"/>
            <a:ext cx="45132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Hoàn thành bài tập phần Vận dụng và bài tập trong SBT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185004" y="6175389"/>
            <a:ext cx="4057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Chuẩn bị trước bài sau - </a:t>
            </a:r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Bài 9a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07" t="-24863" r="-1806" b="-1370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68" y="1028700"/>
            <a:ext cx="16230600" cy="8229600"/>
            <a:chOff x="0" y="0"/>
            <a:chExt cx="21083246" cy="10690097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1019746" cy="10626596"/>
            </a:xfrm>
            <a:custGeom>
              <a:avLst/>
              <a:gdLst/>
              <a:ahLst/>
              <a:cxnLst/>
              <a:rect l="l" t="t" r="r" b="b"/>
              <a:pathLst>
                <a:path w="21019746" h="10626596">
                  <a:moveTo>
                    <a:pt x="20927036" y="10626596"/>
                  </a:moveTo>
                  <a:lnTo>
                    <a:pt x="92710" y="10626596"/>
                  </a:lnTo>
                  <a:cubicBezTo>
                    <a:pt x="41910" y="10626596"/>
                    <a:pt x="0" y="10584686"/>
                    <a:pt x="0" y="105338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925766" y="0"/>
                  </a:lnTo>
                  <a:cubicBezTo>
                    <a:pt x="20976566" y="0"/>
                    <a:pt x="21018477" y="41910"/>
                    <a:pt x="21018477" y="92710"/>
                  </a:cubicBezTo>
                  <a:lnTo>
                    <a:pt x="21018477" y="10532617"/>
                  </a:lnTo>
                  <a:cubicBezTo>
                    <a:pt x="21019746" y="10584686"/>
                    <a:pt x="20977836" y="10626596"/>
                    <a:pt x="20927036" y="1062659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1083246" cy="10690096"/>
            </a:xfrm>
            <a:custGeom>
              <a:avLst/>
              <a:gdLst/>
              <a:ahLst/>
              <a:cxnLst/>
              <a:rect l="l" t="t" r="r" b="b"/>
              <a:pathLst>
                <a:path w="21083246" h="10690096">
                  <a:moveTo>
                    <a:pt x="20958786" y="59690"/>
                  </a:moveTo>
                  <a:cubicBezTo>
                    <a:pt x="20994346" y="59690"/>
                    <a:pt x="21023556" y="88900"/>
                    <a:pt x="21023556" y="124460"/>
                  </a:cubicBezTo>
                  <a:lnTo>
                    <a:pt x="21023556" y="10565636"/>
                  </a:lnTo>
                  <a:cubicBezTo>
                    <a:pt x="21023556" y="10601196"/>
                    <a:pt x="20994346" y="10630406"/>
                    <a:pt x="20958786" y="10630406"/>
                  </a:cubicBezTo>
                  <a:lnTo>
                    <a:pt x="124460" y="10630406"/>
                  </a:lnTo>
                  <a:cubicBezTo>
                    <a:pt x="88900" y="10630406"/>
                    <a:pt x="59690" y="10601196"/>
                    <a:pt x="59690" y="105656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958786" y="59690"/>
                  </a:lnTo>
                  <a:moveTo>
                    <a:pt x="2095878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5636"/>
                  </a:lnTo>
                  <a:cubicBezTo>
                    <a:pt x="0" y="10634217"/>
                    <a:pt x="55880" y="10690096"/>
                    <a:pt x="124460" y="10690096"/>
                  </a:cubicBezTo>
                  <a:lnTo>
                    <a:pt x="20958786" y="10690096"/>
                  </a:lnTo>
                  <a:cubicBezTo>
                    <a:pt x="21027366" y="10690096"/>
                    <a:pt x="21083246" y="10634217"/>
                    <a:pt x="21083246" y="10565636"/>
                  </a:cubicBezTo>
                  <a:lnTo>
                    <a:pt x="21083246" y="124460"/>
                  </a:lnTo>
                  <a:cubicBezTo>
                    <a:pt x="21083246" y="55880"/>
                    <a:pt x="21027366" y="0"/>
                    <a:pt x="20958786" y="0"/>
                  </a:cubicBezTo>
                  <a:close/>
                </a:path>
              </a:pathLst>
            </a:custGeom>
            <a:solidFill>
              <a:srgbClr val="19191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22475" y="1274110"/>
            <a:ext cx="1107248" cy="307902"/>
            <a:chOff x="0" y="0"/>
            <a:chExt cx="1476331" cy="41053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6" name="AutoShape 16"/>
          <p:cNvSpPr/>
          <p:nvPr/>
        </p:nvSpPr>
        <p:spPr>
          <a:xfrm>
            <a:off x="1028771" y="1766776"/>
            <a:ext cx="16230529" cy="46518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5922172" y="2711683"/>
            <a:ext cx="6443657" cy="122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4"/>
              </a:lnSpc>
              <a:spcBef>
                <a:spcPct val="0"/>
              </a:spcBef>
            </a:pPr>
            <a:r>
              <a:rPr lang="en-US" sz="7146" spc="736">
                <a:solidFill>
                  <a:srgbClr val="FFFFFF"/>
                </a:solidFill>
                <a:latin typeface="Fredoka One"/>
              </a:rPr>
              <a:t>CONTENTS</a:t>
            </a:r>
          </a:p>
        </p:txBody>
      </p:sp>
      <p:sp>
        <p:nvSpPr>
          <p:cNvPr id="51" name="Freeform 51"/>
          <p:cNvSpPr/>
          <p:nvPr/>
        </p:nvSpPr>
        <p:spPr>
          <a:xfrm rot="2616472">
            <a:off x="65220" y="8104184"/>
            <a:ext cx="2464445" cy="1653419"/>
          </a:xfrm>
          <a:custGeom>
            <a:avLst/>
            <a:gdLst/>
            <a:ahLst/>
            <a:cxnLst/>
            <a:rect l="l" t="t" r="r" b="b"/>
            <a:pathLst>
              <a:path w="2464445" h="1653419">
                <a:moveTo>
                  <a:pt x="0" y="0"/>
                </a:moveTo>
                <a:lnTo>
                  <a:pt x="2464446" y="0"/>
                </a:lnTo>
                <a:lnTo>
                  <a:pt x="2464446" y="1653419"/>
                </a:lnTo>
                <a:lnTo>
                  <a:pt x="0" y="16534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 rot="-2890985">
            <a:off x="16472613" y="402556"/>
            <a:ext cx="881519" cy="2376644"/>
          </a:xfrm>
          <a:custGeom>
            <a:avLst/>
            <a:gdLst/>
            <a:ahLst/>
            <a:cxnLst/>
            <a:rect l="l" t="t" r="r" b="b"/>
            <a:pathLst>
              <a:path w="881519" h="2376644">
                <a:moveTo>
                  <a:pt x="0" y="0"/>
                </a:moveTo>
                <a:lnTo>
                  <a:pt x="881519" y="0"/>
                </a:lnTo>
                <a:lnTo>
                  <a:pt x="881519" y="2376645"/>
                </a:lnTo>
                <a:lnTo>
                  <a:pt x="0" y="2376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AutoShape 53"/>
          <p:cNvSpPr/>
          <p:nvPr/>
        </p:nvSpPr>
        <p:spPr>
          <a:xfrm>
            <a:off x="3402204" y="-1333666"/>
            <a:ext cx="11662" cy="2743625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 rot="-10800000">
            <a:off x="2759864" y="1407402"/>
            <a:ext cx="1266134" cy="1847145"/>
          </a:xfrm>
          <a:custGeom>
            <a:avLst/>
            <a:gdLst/>
            <a:ahLst/>
            <a:cxnLst/>
            <a:rect l="l" t="t" r="r" b="b"/>
            <a:pathLst>
              <a:path w="1266134" h="1847145">
                <a:moveTo>
                  <a:pt x="0" y="0"/>
                </a:moveTo>
                <a:lnTo>
                  <a:pt x="1266135" y="0"/>
                </a:lnTo>
                <a:lnTo>
                  <a:pt x="1266135" y="1847146"/>
                </a:lnTo>
                <a:lnTo>
                  <a:pt x="0" y="1847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2164988" y="2210741"/>
            <a:ext cx="573530" cy="823606"/>
          </a:xfrm>
          <a:custGeom>
            <a:avLst/>
            <a:gdLst/>
            <a:ahLst/>
            <a:cxnLst/>
            <a:rect l="l" t="t" r="r" b="b"/>
            <a:pathLst>
              <a:path w="573530" h="823606">
                <a:moveTo>
                  <a:pt x="0" y="0"/>
                </a:moveTo>
                <a:lnTo>
                  <a:pt x="573529" y="0"/>
                </a:lnTo>
                <a:lnTo>
                  <a:pt x="573529" y="823607"/>
                </a:lnTo>
                <a:lnTo>
                  <a:pt x="0" y="8236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 rot="-10800000">
            <a:off x="4047125" y="2132264"/>
            <a:ext cx="573530" cy="823606"/>
          </a:xfrm>
          <a:custGeom>
            <a:avLst/>
            <a:gdLst/>
            <a:ahLst/>
            <a:cxnLst/>
            <a:rect l="l" t="t" r="r" b="b"/>
            <a:pathLst>
              <a:path w="573530" h="823606">
                <a:moveTo>
                  <a:pt x="0" y="0"/>
                </a:moveTo>
                <a:lnTo>
                  <a:pt x="573530" y="0"/>
                </a:lnTo>
                <a:lnTo>
                  <a:pt x="573530" y="823606"/>
                </a:lnTo>
                <a:lnTo>
                  <a:pt x="0" y="823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7" name="Group 57"/>
          <p:cNvGrpSpPr/>
          <p:nvPr/>
        </p:nvGrpSpPr>
        <p:grpSpPr>
          <a:xfrm>
            <a:off x="14328650" y="-1848977"/>
            <a:ext cx="2455667" cy="5619472"/>
            <a:chOff x="0" y="0"/>
            <a:chExt cx="3274223" cy="7492630"/>
          </a:xfrm>
        </p:grpSpPr>
        <p:sp>
          <p:nvSpPr>
            <p:cNvPr id="58" name="AutoShape 58"/>
            <p:cNvSpPr/>
            <p:nvPr/>
          </p:nvSpPr>
          <p:spPr>
            <a:xfrm>
              <a:off x="1679953" y="0"/>
              <a:ext cx="0" cy="5289017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9"/>
            <p:cNvSpPr/>
            <p:nvPr/>
          </p:nvSpPr>
          <p:spPr>
            <a:xfrm rot="-10800000">
              <a:off x="793169" y="5029769"/>
              <a:ext cx="1688179" cy="2462861"/>
            </a:xfrm>
            <a:custGeom>
              <a:avLst/>
              <a:gdLst/>
              <a:ahLst/>
              <a:cxnLst/>
              <a:rect l="l" t="t" r="r" b="b"/>
              <a:pathLst>
                <a:path w="1688179" h="2462861">
                  <a:moveTo>
                    <a:pt x="0" y="0"/>
                  </a:moveTo>
                  <a:lnTo>
                    <a:pt x="1688179" y="0"/>
                  </a:lnTo>
                  <a:lnTo>
                    <a:pt x="1688179" y="2462861"/>
                  </a:lnTo>
                  <a:lnTo>
                    <a:pt x="0" y="2462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0" y="6100888"/>
              <a:ext cx="764706" cy="1098142"/>
            </a:xfrm>
            <a:custGeom>
              <a:avLst/>
              <a:gdLst/>
              <a:ahLst/>
              <a:cxnLst/>
              <a:rect l="l" t="t" r="r" b="b"/>
              <a:pathLst>
                <a:path w="764706" h="1098142">
                  <a:moveTo>
                    <a:pt x="0" y="0"/>
                  </a:moveTo>
                  <a:lnTo>
                    <a:pt x="764706" y="0"/>
                  </a:lnTo>
                  <a:lnTo>
                    <a:pt x="764706" y="1098142"/>
                  </a:lnTo>
                  <a:lnTo>
                    <a:pt x="0" y="1098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1"/>
            <p:cNvSpPr/>
            <p:nvPr/>
          </p:nvSpPr>
          <p:spPr>
            <a:xfrm rot="-10800000">
              <a:off x="2509517" y="5996251"/>
              <a:ext cx="764706" cy="1098142"/>
            </a:xfrm>
            <a:custGeom>
              <a:avLst/>
              <a:gdLst/>
              <a:ahLst/>
              <a:cxnLst/>
              <a:rect l="l" t="t" r="r" b="b"/>
              <a:pathLst>
                <a:path w="764706" h="1098142">
                  <a:moveTo>
                    <a:pt x="0" y="0"/>
                  </a:moveTo>
                  <a:lnTo>
                    <a:pt x="764706" y="0"/>
                  </a:lnTo>
                  <a:lnTo>
                    <a:pt x="764706" y="1098142"/>
                  </a:lnTo>
                  <a:lnTo>
                    <a:pt x="0" y="1098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2488508" y="3254547"/>
            <a:ext cx="13191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4F81BD">
                    <a:lumMod val="75000"/>
                  </a:srgbClr>
                </a:solidFill>
                <a:cs typeface="Arial" panose="020B0604020202020204" pitchFamily="34" charset="0"/>
              </a:rPr>
              <a:t>CẢM ƠN CÁC EM ĐÃ LẮNG NGHE BÀI GIẢNG!</a:t>
            </a:r>
            <a:endParaRPr lang="en-US" sz="8000" b="1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20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96080">
            <a:off x="13560271" y="741195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125200" y="77157"/>
            <a:ext cx="6401917" cy="6821642"/>
          </a:xfrm>
          <a:custGeom>
            <a:avLst/>
            <a:gdLst/>
            <a:ahLst/>
            <a:cxnLst/>
            <a:rect l="l" t="t" r="r" b="b"/>
            <a:pathLst>
              <a:path w="9959479" h="11110980">
                <a:moveTo>
                  <a:pt x="0" y="0"/>
                </a:moveTo>
                <a:lnTo>
                  <a:pt x="9959479" y="0"/>
                </a:lnTo>
                <a:lnTo>
                  <a:pt x="9959479" y="11110980"/>
                </a:lnTo>
                <a:lnTo>
                  <a:pt x="0" y="11110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96080">
            <a:off x="-902130" y="2952554"/>
            <a:ext cx="5129134" cy="5129134"/>
          </a:xfrm>
          <a:custGeom>
            <a:avLst/>
            <a:gdLst/>
            <a:ahLst/>
            <a:cxnLst/>
            <a:rect l="l" t="t" r="r" b="b"/>
            <a:pathLst>
              <a:path w="5129134" h="5129134">
                <a:moveTo>
                  <a:pt x="0" y="0"/>
                </a:moveTo>
                <a:lnTo>
                  <a:pt x="5129135" y="0"/>
                </a:lnTo>
                <a:lnTo>
                  <a:pt x="5129135" y="5129135"/>
                </a:lnTo>
                <a:lnTo>
                  <a:pt x="0" y="512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662437" y="2179008"/>
            <a:ext cx="2247899" cy="240065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vi-VN" sz="15600" b="1">
                <a:solidFill>
                  <a:srgbClr val="5E5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15600" b="1">
              <a:solidFill>
                <a:srgbClr val="5E59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2437" y="4570140"/>
            <a:ext cx="11658600" cy="4408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VÀ ĐỊNH DẠNG HÌNH ĐỒ HỌA TRONG PHẦN MỀM SOẠN THẢO VĂN BẢN </a:t>
            </a:r>
          </a:p>
        </p:txBody>
      </p:sp>
    </p:spTree>
  </p:cSld>
  <p:clrMapOvr>
    <a:masterClrMapping/>
  </p:clrMapOvr>
  <p:transition spd="med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AA3E326-E932-137B-7BAE-DAE448916855}"/>
              </a:ext>
            </a:extLst>
          </p:cNvPr>
          <p:cNvGrpSpPr/>
          <p:nvPr/>
        </p:nvGrpSpPr>
        <p:grpSpPr>
          <a:xfrm>
            <a:off x="762000" y="342900"/>
            <a:ext cx="14401800" cy="1434342"/>
            <a:chOff x="914400" y="647700"/>
            <a:chExt cx="14401800" cy="1434342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93D4C0F2-FE56-DF37-A235-925C52C1D4EB}"/>
                </a:ext>
              </a:extLst>
            </p:cNvPr>
            <p:cNvSpPr/>
            <p:nvPr/>
          </p:nvSpPr>
          <p:spPr>
            <a:xfrm>
              <a:off x="914400" y="647700"/>
              <a:ext cx="1600200" cy="1434342"/>
            </a:xfrm>
            <a:custGeom>
              <a:avLst/>
              <a:gdLst/>
              <a:ahLst/>
              <a:cxnLst/>
              <a:rect l="l" t="t" r="r" b="b"/>
              <a:pathLst>
                <a:path w="4812632" h="4114800">
                  <a:moveTo>
                    <a:pt x="0" y="0"/>
                  </a:moveTo>
                  <a:lnTo>
                    <a:pt x="4812632" y="0"/>
                  </a:lnTo>
                  <a:lnTo>
                    <a:pt x="481263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3C631B8-83E1-E98E-6EF5-B841EF3E5689}"/>
                </a:ext>
              </a:extLst>
            </p:cNvPr>
            <p:cNvSpPr txBox="1"/>
            <p:nvPr/>
          </p:nvSpPr>
          <p:spPr>
            <a:xfrm>
              <a:off x="2819400" y="1010928"/>
              <a:ext cx="1249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và thực hiện yêu cầu: 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938E49-FAED-E6F7-9BC2-5575C12FDE43}"/>
              </a:ext>
            </a:extLst>
          </p:cNvPr>
          <p:cNvCxnSpPr/>
          <p:nvPr/>
        </p:nvCxnSpPr>
        <p:spPr>
          <a:xfrm>
            <a:off x="-419100" y="3695700"/>
            <a:ext cx="1912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F3F2C9-F0F5-B8D2-FCA7-F076041F450B}"/>
              </a:ext>
            </a:extLst>
          </p:cNvPr>
          <p:cNvGrpSpPr/>
          <p:nvPr/>
        </p:nvGrpSpPr>
        <p:grpSpPr>
          <a:xfrm>
            <a:off x="1219200" y="2781300"/>
            <a:ext cx="6705600" cy="2783824"/>
            <a:chOff x="1219200" y="2781300"/>
            <a:chExt cx="6705600" cy="278382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4ED0A9-3462-495C-6236-97240B431208}"/>
                </a:ext>
              </a:extLst>
            </p:cNvPr>
            <p:cNvSpPr/>
            <p:nvPr/>
          </p:nvSpPr>
          <p:spPr>
            <a:xfrm>
              <a:off x="1219200" y="2781300"/>
              <a:ext cx="6553200" cy="25145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A9AFEB-8E0B-9434-B169-B87AE86F4D03}"/>
                </a:ext>
              </a:extLst>
            </p:cNvPr>
            <p:cNvSpPr/>
            <p:nvPr/>
          </p:nvSpPr>
          <p:spPr>
            <a:xfrm>
              <a:off x="1371600" y="2933700"/>
              <a:ext cx="6553200" cy="25145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49CE7D-2F8E-750E-4122-5708AB98E97D}"/>
                </a:ext>
              </a:extLst>
            </p:cNvPr>
            <p:cNvSpPr txBox="1"/>
            <p:nvPr/>
          </p:nvSpPr>
          <p:spPr>
            <a:xfrm>
              <a:off x="1866900" y="2816871"/>
              <a:ext cx="5257800" cy="274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Nhóm 1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Đọc và tìm hiểu mục 1a và 1b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A7F70D-C154-FB34-FBAE-5318D0E8CBA2}"/>
              </a:ext>
            </a:extLst>
          </p:cNvPr>
          <p:cNvGrpSpPr/>
          <p:nvPr/>
        </p:nvGrpSpPr>
        <p:grpSpPr>
          <a:xfrm>
            <a:off x="10210800" y="2816871"/>
            <a:ext cx="6705600" cy="2666997"/>
            <a:chOff x="1219200" y="2781300"/>
            <a:chExt cx="6705600" cy="26669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6995B6-6E29-3A11-58B6-89C8449C0323}"/>
                </a:ext>
              </a:extLst>
            </p:cNvPr>
            <p:cNvSpPr/>
            <p:nvPr/>
          </p:nvSpPr>
          <p:spPr>
            <a:xfrm>
              <a:off x="1219200" y="2781300"/>
              <a:ext cx="6553200" cy="251459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D7BCC6-9212-A088-42BC-92F0E498A8AC}"/>
                </a:ext>
              </a:extLst>
            </p:cNvPr>
            <p:cNvSpPr/>
            <p:nvPr/>
          </p:nvSpPr>
          <p:spPr>
            <a:xfrm>
              <a:off x="1371600" y="2933700"/>
              <a:ext cx="6553200" cy="2514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E0ADBB-D55B-5390-6A21-DAA5C26A8F79}"/>
                </a:ext>
              </a:extLst>
            </p:cNvPr>
            <p:cNvSpPr txBox="1"/>
            <p:nvPr/>
          </p:nvSpPr>
          <p:spPr>
            <a:xfrm>
              <a:off x="1809750" y="3090565"/>
              <a:ext cx="567690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Nhóm 2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Đọc và tìm hiểu mục 1c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218D7E-E6EF-3200-4911-4E8225EC586E}"/>
              </a:ext>
            </a:extLst>
          </p:cNvPr>
          <p:cNvCxnSpPr/>
          <p:nvPr/>
        </p:nvCxnSpPr>
        <p:spPr>
          <a:xfrm>
            <a:off x="-419100" y="7577583"/>
            <a:ext cx="19126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EEBB25-355B-91DD-71F8-3EE73BB30DD7}"/>
              </a:ext>
            </a:extLst>
          </p:cNvPr>
          <p:cNvGrpSpPr/>
          <p:nvPr/>
        </p:nvGrpSpPr>
        <p:grpSpPr>
          <a:xfrm>
            <a:off x="1219200" y="6663183"/>
            <a:ext cx="6705600" cy="2666997"/>
            <a:chOff x="1219200" y="2781300"/>
            <a:chExt cx="6705600" cy="266699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84FAEE-A8EB-7A3F-842A-75FA509014ED}"/>
                </a:ext>
              </a:extLst>
            </p:cNvPr>
            <p:cNvSpPr/>
            <p:nvPr/>
          </p:nvSpPr>
          <p:spPr>
            <a:xfrm>
              <a:off x="1219200" y="2781300"/>
              <a:ext cx="6553200" cy="251459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2FF352B-6465-8480-20E4-70A4843CDAA0}"/>
                </a:ext>
              </a:extLst>
            </p:cNvPr>
            <p:cNvSpPr/>
            <p:nvPr/>
          </p:nvSpPr>
          <p:spPr>
            <a:xfrm>
              <a:off x="1371600" y="2933700"/>
              <a:ext cx="6553200" cy="2514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D06C624-88BC-A567-8217-B3AFFE269330}"/>
                </a:ext>
              </a:extLst>
            </p:cNvPr>
            <p:cNvSpPr txBox="1"/>
            <p:nvPr/>
          </p:nvSpPr>
          <p:spPr>
            <a:xfrm>
              <a:off x="1776412" y="3175092"/>
              <a:ext cx="560070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Nhóm 3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Đọc và tìm hiểu mục 1d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960AF4-BAFE-02C6-5B76-A4A71BF4E1D7}"/>
              </a:ext>
            </a:extLst>
          </p:cNvPr>
          <p:cNvGrpSpPr/>
          <p:nvPr/>
        </p:nvGrpSpPr>
        <p:grpSpPr>
          <a:xfrm>
            <a:off x="10210800" y="6663333"/>
            <a:ext cx="6705600" cy="2748253"/>
            <a:chOff x="1219200" y="2745879"/>
            <a:chExt cx="6705600" cy="27482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608030-192C-F99D-E36B-1248D088476D}"/>
                </a:ext>
              </a:extLst>
            </p:cNvPr>
            <p:cNvSpPr/>
            <p:nvPr/>
          </p:nvSpPr>
          <p:spPr>
            <a:xfrm>
              <a:off x="1219200" y="2781300"/>
              <a:ext cx="6553200" cy="251459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190888-6334-75E7-AC3E-1F5FDE21ADD0}"/>
                </a:ext>
              </a:extLst>
            </p:cNvPr>
            <p:cNvSpPr/>
            <p:nvPr/>
          </p:nvSpPr>
          <p:spPr>
            <a:xfrm>
              <a:off x="1371600" y="2933700"/>
              <a:ext cx="6553200" cy="2514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00C1FA-5187-C9FF-1A91-C354F5CDE867}"/>
                </a:ext>
              </a:extLst>
            </p:cNvPr>
            <p:cNvSpPr txBox="1"/>
            <p:nvPr/>
          </p:nvSpPr>
          <p:spPr>
            <a:xfrm>
              <a:off x="1809750" y="2745879"/>
              <a:ext cx="5676900" cy="274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Nhóm 4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Đọc và tìm hiểu mục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1e và 1g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80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EB9F24-DE38-1D17-1747-9C53749B43CC}"/>
              </a:ext>
            </a:extLst>
          </p:cNvPr>
          <p:cNvSpPr txBox="1"/>
          <p:nvPr/>
        </p:nvSpPr>
        <p:spPr>
          <a:xfrm>
            <a:off x="8305800" y="2171700"/>
            <a:ext cx="9144000" cy="6456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/>
              <a:t>Cần xem xét, lựa chọn</a:t>
            </a:r>
            <a:r>
              <a:rPr lang="en-US" sz="4000"/>
              <a:t> </a:t>
            </a:r>
            <a:r>
              <a:rPr lang="vi-VN" sz="4000"/>
              <a:t>trình tự vẽ các đối tượng trong hình.</a:t>
            </a:r>
            <a:endParaRPr lang="en-US" sz="400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/>
              <a:t>Thông</a:t>
            </a:r>
            <a:r>
              <a:rPr lang="en-US" sz="4000"/>
              <a:t> </a:t>
            </a:r>
            <a:r>
              <a:rPr lang="vi-VN" sz="4000"/>
              <a:t>thường, các đối tượng chính, ở vị trí trung</a:t>
            </a:r>
            <a:r>
              <a:rPr lang="en-US" sz="4000"/>
              <a:t> </a:t>
            </a:r>
            <a:r>
              <a:rPr lang="vi-VN" sz="4000"/>
              <a:t>tâm, có kích thước lớn được vẽ trước, làm</a:t>
            </a:r>
            <a:r>
              <a:rPr lang="en-US" sz="4000"/>
              <a:t> </a:t>
            </a:r>
            <a:r>
              <a:rPr lang="vi-VN" sz="4000"/>
              <a:t>cơ sở để xác định vị trí, kích thước của các</a:t>
            </a:r>
            <a:r>
              <a:rPr lang="en-US" sz="4000"/>
              <a:t> </a:t>
            </a:r>
            <a:r>
              <a:rPr lang="vi-VN" sz="4000"/>
              <a:t>đối tượng vẽ sau.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1306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D06AE4-88D5-9EEA-09B6-7FB61B8D6401}"/>
              </a:ext>
            </a:extLst>
          </p:cNvPr>
          <p:cNvSpPr txBox="1"/>
          <p:nvPr/>
        </p:nvSpPr>
        <p:spPr>
          <a:xfrm>
            <a:off x="533400" y="495300"/>
            <a:ext cx="10515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Vẽ hình đồ họa bằng mẫu có sẵn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0060AA-744D-E0E4-62CF-5FED2F7F0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095" y="1409700"/>
            <a:ext cx="7239000" cy="9904448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347BEF01-36EA-E9DE-8237-4F23A0BE65CD}"/>
              </a:ext>
            </a:extLst>
          </p:cNvPr>
          <p:cNvSpPr/>
          <p:nvPr/>
        </p:nvSpPr>
        <p:spPr>
          <a:xfrm>
            <a:off x="7805216" y="3048380"/>
            <a:ext cx="3330733" cy="896333"/>
          </a:xfrm>
          <a:prstGeom prst="wedgeRectCallout">
            <a:avLst>
              <a:gd name="adj1" fmla="val 79327"/>
              <a:gd name="adj2" fmla="val -19363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</a:t>
            </a:r>
            <a:r>
              <a:rPr lang="en-US" sz="3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B7585785-1C10-E19D-7037-A5188D5557AE}"/>
              </a:ext>
            </a:extLst>
          </p:cNvPr>
          <p:cNvSpPr/>
          <p:nvPr/>
        </p:nvSpPr>
        <p:spPr>
          <a:xfrm>
            <a:off x="13647295" y="147637"/>
            <a:ext cx="3330733" cy="896333"/>
          </a:xfrm>
          <a:prstGeom prst="wedgeRectCallout">
            <a:avLst>
              <a:gd name="adj1" fmla="val -20192"/>
              <a:gd name="adj2" fmla="val 131545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</a:t>
            </a:r>
            <a:r>
              <a:rPr lang="en-US" sz="3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4CE74008-3F75-15E4-8DD1-5D59D4F2AB5A}"/>
              </a:ext>
            </a:extLst>
          </p:cNvPr>
          <p:cNvSpPr/>
          <p:nvPr/>
        </p:nvSpPr>
        <p:spPr>
          <a:xfrm>
            <a:off x="13369555" y="2898473"/>
            <a:ext cx="381000" cy="6553200"/>
          </a:xfrm>
          <a:prstGeom prst="leftBracket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051747-7AFD-04BB-F837-BA221CA8D875}"/>
              </a:ext>
            </a:extLst>
          </p:cNvPr>
          <p:cNvCxnSpPr/>
          <p:nvPr/>
        </p:nvCxnSpPr>
        <p:spPr>
          <a:xfrm>
            <a:off x="11447007" y="6479873"/>
            <a:ext cx="1922548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5E58EEF-67D2-28AE-72EE-D9FC114CFA27}"/>
              </a:ext>
            </a:extLst>
          </p:cNvPr>
          <p:cNvSpPr/>
          <p:nvPr/>
        </p:nvSpPr>
        <p:spPr>
          <a:xfrm>
            <a:off x="6864619" y="5374973"/>
            <a:ext cx="4599073" cy="22098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mẫu có sẵn được phân  loại theo nhóm 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95A319DE-EAE0-EA3D-E05B-8722C5A1D0E0}"/>
              </a:ext>
            </a:extLst>
          </p:cNvPr>
          <p:cNvSpPr/>
          <p:nvPr/>
        </p:nvSpPr>
        <p:spPr>
          <a:xfrm>
            <a:off x="6776387" y="7927673"/>
            <a:ext cx="3330733" cy="1447800"/>
          </a:xfrm>
          <a:prstGeom prst="wedgeRectCallout">
            <a:avLst>
              <a:gd name="adj1" fmla="val 142785"/>
              <a:gd name="adj2" fmla="val -29099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một mẫu có sẵn</a:t>
            </a:r>
            <a:endParaRPr lang="en-US" sz="3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4FF1DF-8184-36CB-9CFA-0A66E60F74D7}"/>
              </a:ext>
            </a:extLst>
          </p:cNvPr>
          <p:cNvGrpSpPr/>
          <p:nvPr/>
        </p:nvGrpSpPr>
        <p:grpSpPr>
          <a:xfrm>
            <a:off x="661247" y="2555573"/>
            <a:ext cx="5850308" cy="6096000"/>
            <a:chOff x="661247" y="2555573"/>
            <a:chExt cx="5850308" cy="6096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F6BCC9-84DE-1EA4-8F42-803F56896A04}"/>
                </a:ext>
              </a:extLst>
            </p:cNvPr>
            <p:cNvSpPr/>
            <p:nvPr/>
          </p:nvSpPr>
          <p:spPr>
            <a:xfrm>
              <a:off x="661247" y="2555573"/>
              <a:ext cx="5850308" cy="6096000"/>
            </a:xfrm>
            <a:prstGeom prst="rect">
              <a:avLst/>
            </a:prstGeom>
            <a:solidFill>
              <a:srgbClr val="FBF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07BEC0-140C-F534-1F5F-A1578E35E0C1}"/>
                </a:ext>
              </a:extLst>
            </p:cNvPr>
            <p:cNvSpPr txBox="1"/>
            <p:nvPr/>
          </p:nvSpPr>
          <p:spPr>
            <a:xfrm>
              <a:off x="838200" y="3077517"/>
              <a:ext cx="5428784" cy="459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Phần mềm </a:t>
              </a: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Word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 cung cấp sẵn một số mẫu (</a:t>
              </a:r>
              <a:r>
                <a:rPr lang="en-US" sz="4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Shapes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) giúp chúng ta có thể dễ dàng vẽ các hình cơ bản.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014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3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77DF1B62-9E82-673E-F879-1916F83EF732}"/>
              </a:ext>
            </a:extLst>
          </p:cNvPr>
          <p:cNvSpPr/>
          <p:nvPr/>
        </p:nvSpPr>
        <p:spPr>
          <a:xfrm flipH="1">
            <a:off x="11277600" y="3835838"/>
            <a:ext cx="5914796" cy="6422587"/>
          </a:xfrm>
          <a:custGeom>
            <a:avLst/>
            <a:gdLst/>
            <a:ahLst/>
            <a:cxnLst/>
            <a:rect l="l" t="t" r="r" b="b"/>
            <a:pathLst>
              <a:path w="4069911" h="4114800">
                <a:moveTo>
                  <a:pt x="0" y="0"/>
                </a:moveTo>
                <a:lnTo>
                  <a:pt x="4069911" y="0"/>
                </a:lnTo>
                <a:lnTo>
                  <a:pt x="40699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A26CE0-1732-F69E-A509-7AEF54464DDA}"/>
              </a:ext>
            </a:extLst>
          </p:cNvPr>
          <p:cNvGrpSpPr/>
          <p:nvPr/>
        </p:nvGrpSpPr>
        <p:grpSpPr>
          <a:xfrm>
            <a:off x="1447800" y="-114300"/>
            <a:ext cx="8763000" cy="8839200"/>
            <a:chOff x="1447800" y="-114300"/>
            <a:chExt cx="8763000" cy="88392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F9F707B-D8A8-F2A4-2AE5-CBA2D72A3784}"/>
                </a:ext>
              </a:extLst>
            </p:cNvPr>
            <p:cNvGrpSpPr/>
            <p:nvPr/>
          </p:nvGrpSpPr>
          <p:grpSpPr>
            <a:xfrm>
              <a:off x="1447800" y="2705100"/>
              <a:ext cx="8763000" cy="6019800"/>
              <a:chOff x="838200" y="2247900"/>
              <a:chExt cx="8763000" cy="6019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3CCB4E-D6B5-C443-156A-429B8102A537}"/>
                  </a:ext>
                </a:extLst>
              </p:cNvPr>
              <p:cNvSpPr/>
              <p:nvPr/>
            </p:nvSpPr>
            <p:spPr>
              <a:xfrm>
                <a:off x="838200" y="2247900"/>
                <a:ext cx="8763000" cy="60198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221174-8D14-AF6C-F397-E49F1397EE51}"/>
                  </a:ext>
                </a:extLst>
              </p:cNvPr>
              <p:cNvSpPr txBox="1"/>
              <p:nvPr/>
            </p:nvSpPr>
            <p:spPr>
              <a:xfrm>
                <a:off x="1447800" y="2953002"/>
                <a:ext cx="7315200" cy="4609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>
                    <a:solidFill>
                      <a:srgbClr val="C00000"/>
                    </a:solidFill>
                  </a:rPr>
                  <a:t>Lưu ý: </a:t>
                </a:r>
                <a:endParaRPr lang="en-US" sz="4000" b="1">
                  <a:solidFill>
                    <a:srgbClr val="C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/>
                  <a:t>Chọn hình vẽ, kéo thả chuột hoặc</a:t>
                </a:r>
                <a:r>
                  <a:rPr lang="en-US" sz="4000"/>
                  <a:t> </a:t>
                </a:r>
                <a:r>
                  <a:rPr lang="vi-VN" sz="4000"/>
                  <a:t>sử dụng các phím mũi tên để di chuyển hình</a:t>
                </a:r>
                <a:r>
                  <a:rPr lang="en-US" sz="4000"/>
                  <a:t> </a:t>
                </a:r>
                <a:r>
                  <a:rPr lang="vi-VN" sz="4000"/>
                  <a:t>vẽ đến vị trí mong muốn.</a:t>
                </a:r>
                <a:endParaRPr lang="en-US" sz="4000"/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D66FF5F-1172-A7F7-F6E2-47D2D140BCA6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-114300"/>
              <a:ext cx="0" cy="2971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B6CBFCF-1123-83CB-EEB6-F366143916D1}"/>
                </a:ext>
              </a:extLst>
            </p:cNvPr>
            <p:cNvCxnSpPr>
              <a:cxnSpLocks/>
            </p:cNvCxnSpPr>
            <p:nvPr/>
          </p:nvCxnSpPr>
          <p:spPr>
            <a:xfrm>
              <a:off x="8458200" y="-114300"/>
              <a:ext cx="0" cy="2971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50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2565</Words>
  <Application>Microsoft Macintosh PowerPoint</Application>
  <PresentationFormat>Custom</PresentationFormat>
  <Paragraphs>226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Fredoka One</vt:lpstr>
      <vt:lpstr>Arial</vt:lpstr>
      <vt:lpstr>Times New Roman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8a</dc:title>
  <dc:creator>Xinh Đẹp Dịu Hiền Huế Thị</dc:creator>
  <cp:lastModifiedBy>GV.Ngô Thị Minh Phương</cp:lastModifiedBy>
  <cp:revision>32</cp:revision>
  <dcterms:created xsi:type="dcterms:W3CDTF">2006-08-16T00:00:00Z</dcterms:created>
  <dcterms:modified xsi:type="dcterms:W3CDTF">2025-02-21T13:39:22Z</dcterms:modified>
  <dc:identifier>DAFn2dd0_sY</dc:identifier>
</cp:coreProperties>
</file>