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04" r:id="rId2"/>
    <p:sldId id="269" r:id="rId3"/>
    <p:sldId id="268" r:id="rId4"/>
    <p:sldId id="285" r:id="rId5"/>
    <p:sldId id="256" r:id="rId6"/>
    <p:sldId id="257" r:id="rId7"/>
    <p:sldId id="288" r:id="rId8"/>
    <p:sldId id="289" r:id="rId9"/>
    <p:sldId id="290" r:id="rId10"/>
    <p:sldId id="302" r:id="rId11"/>
    <p:sldId id="291" r:id="rId12"/>
    <p:sldId id="292" r:id="rId13"/>
    <p:sldId id="303" r:id="rId14"/>
    <p:sldId id="293" r:id="rId15"/>
    <p:sldId id="294" r:id="rId16"/>
    <p:sldId id="301" r:id="rId17"/>
    <p:sldId id="295" r:id="rId18"/>
    <p:sldId id="263" r:id="rId19"/>
    <p:sldId id="296" r:id="rId20"/>
    <p:sldId id="298" r:id="rId21"/>
    <p:sldId id="264" r:id="rId22"/>
    <p:sldId id="265" r:id="rId23"/>
    <p:sldId id="270" r:id="rId24"/>
  </p:sldIdLst>
  <p:sldSz cx="18288000" cy="10287000"/>
  <p:notesSz cx="6858000" cy="9144000"/>
  <p:embeddedFontLs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96.58704" units="1/cm"/>
          <inkml:channelProperty channel="Y" name="resolution" value="130.90909" units="1/cm"/>
          <inkml:channelProperty channel="T" name="resolution" value="1" units="1/dev"/>
        </inkml:channelProperties>
      </inkml:inkSource>
      <inkml:timestamp xml:id="ts0" timeString="2024-11-15T06:26:34.5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23445 5092 0</inkml:trace>
  <inkml:trace contextRef="#ctx0" brushRef="#br0" timeOffset="30274.62">21689 5005 0</inkml:trace>
  <inkml:trace contextRef="#ctx0" brushRef="#br0" timeOffset="31465.1">21689 5005 0</inkml:trace>
  <inkml:trace contextRef="#ctx0" brushRef="#br0" timeOffset="31731.9">21689 5005 0</inkml:trace>
  <inkml:trace contextRef="#ctx0" brushRef="#br0" timeOffset="32372.49">21689 5005 0</inkml:trace>
  <inkml:trace contextRef="#ctx0" brushRef="#br0" timeOffset="42882.18">27309 4873 0</inkml:trace>
  <inkml:trace contextRef="#ctx0" brushRef="#br0" timeOffset="43648.25">27309 4873 0</inkml:trace>
  <inkml:trace contextRef="#ctx0" brushRef="#br0" timeOffset="43836.64">27309 4873 0</inkml:trace>
  <inkml:trace contextRef="#ctx0" brushRef="#br0" timeOffset="44039.64">27309 4873 0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91EB-B039-4096-8C4A-FC7BE85B7B63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236B5-AB0D-4074-AB52-62BDBC236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7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hyperlink" Target="https://www.youtube.com/watch?v=osyqHLNANyU" TargetMode="Externa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customXml" Target="../ink/ink1.xml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1.svg"/><Relationship Id="rId5" Type="http://schemas.openxmlformats.org/officeDocument/2006/relationships/image" Target="../media/image10.svg"/><Relationship Id="rId10" Type="http://schemas.openxmlformats.org/officeDocument/2006/relationships/image" Target="../media/image70.png"/><Relationship Id="rId4" Type="http://schemas.openxmlformats.org/officeDocument/2006/relationships/image" Target="../media/image9.png"/><Relationship Id="rId9" Type="http://schemas.openxmlformats.org/officeDocument/2006/relationships/image" Target="../media/image6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71.svg"/><Relationship Id="rId5" Type="http://schemas.openxmlformats.org/officeDocument/2006/relationships/image" Target="../media/image10.svg"/><Relationship Id="rId10" Type="http://schemas.openxmlformats.org/officeDocument/2006/relationships/image" Target="../media/image70.png"/><Relationship Id="rId4" Type="http://schemas.openxmlformats.org/officeDocument/2006/relationships/image" Target="../media/image9.png"/><Relationship Id="rId9" Type="http://schemas.openxmlformats.org/officeDocument/2006/relationships/image" Target="../media/image6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7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11" Type="http://schemas.openxmlformats.org/officeDocument/2006/relationships/image" Target="../media/image70.png"/><Relationship Id="rId5" Type="http://schemas.openxmlformats.org/officeDocument/2006/relationships/image" Target="../media/image9.png"/><Relationship Id="rId10" Type="http://schemas.openxmlformats.org/officeDocument/2006/relationships/image" Target="../media/image69.svg"/><Relationship Id="rId4" Type="http://schemas.openxmlformats.org/officeDocument/2006/relationships/image" Target="../media/image4.sv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.svg"/><Relationship Id="rId7" Type="http://schemas.openxmlformats.org/officeDocument/2006/relationships/image" Target="../media/image8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Relationship Id="rId9" Type="http://schemas.openxmlformats.org/officeDocument/2006/relationships/image" Target="../media/image8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.pn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sv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D65081-76BF-73CF-0357-4D6619B50E5D}"/>
              </a:ext>
            </a:extLst>
          </p:cNvPr>
          <p:cNvSpPr/>
          <p:nvPr/>
        </p:nvSpPr>
        <p:spPr>
          <a:xfrm>
            <a:off x="2362200" y="1790700"/>
            <a:ext cx="13792200" cy="541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11 –TIẾT 11 – </a:t>
            </a:r>
            <a:r>
              <a:rPr lang="en-US" sz="48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 ( TIẾT 2) 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TRẦN THỊ THUÝ HẰNG  </a:t>
            </a:r>
          </a:p>
        </p:txBody>
      </p:sp>
    </p:spTree>
    <p:extLst>
      <p:ext uri="{BB962C8B-B14F-4D97-AF65-F5344CB8AC3E}">
        <p14:creationId xmlns:p14="http://schemas.microsoft.com/office/powerpoint/2010/main" val="112594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CF179-5DCE-CC28-0D10-5AC6D4A69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289582A-8096-B7E1-9EEC-43868D8777EF}"/>
              </a:ext>
            </a:extLst>
          </p:cNvPr>
          <p:cNvGrpSpPr/>
          <p:nvPr/>
        </p:nvGrpSpPr>
        <p:grpSpPr>
          <a:xfrm rot="5400000">
            <a:off x="4305299" y="-3809999"/>
            <a:ext cx="9753602" cy="17754600"/>
            <a:chOff x="0" y="0"/>
            <a:chExt cx="3243094" cy="72044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618EFD5-D20F-904E-799E-8D9BB7E2D80A}"/>
                </a:ext>
              </a:extLst>
            </p:cNvPr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8B7365E-3D03-C23C-EF57-F8F1CBC5F335}"/>
              </a:ext>
            </a:extLst>
          </p:cNvPr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47129-04E5-D02C-5808-0D29F00006FC}"/>
              </a:ext>
            </a:extLst>
          </p:cNvPr>
          <p:cNvSpPr/>
          <p:nvPr/>
        </p:nvSpPr>
        <p:spPr>
          <a:xfrm>
            <a:off x="1100184" y="1652600"/>
            <a:ext cx="15663816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SGK tr.31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BD58BBA-D8AC-AFDC-2BE4-CDC07806D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7400" y="4019465"/>
            <a:ext cx="14477999" cy="4765205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00A17327-5B7C-111A-CF69-711D93CD1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27964" y="3727003"/>
            <a:ext cx="646855" cy="8698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3272DF-60EC-7EE9-E81E-03C00784739F}"/>
              </a:ext>
            </a:extLst>
          </p:cNvPr>
          <p:cNvSpPr/>
          <p:nvPr/>
        </p:nvSpPr>
        <p:spPr>
          <a:xfrm>
            <a:off x="3657601" y="4851218"/>
            <a:ext cx="10820400" cy="169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5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nghiện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internet?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305299" y="-3809999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506" y="1790700"/>
            <a:ext cx="26661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Tác hại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20287"/>
            <a:ext cx="6475246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34400" y="2783942"/>
            <a:ext cx="85743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ơ,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kỉ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trầm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305299" y="-3809999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506" y="1790700"/>
            <a:ext cx="26661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Tác hại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34400" y="2783942"/>
            <a:ext cx="85743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dối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09900"/>
            <a:ext cx="709326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1887-3385-E5A3-2211-B3D942C7A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5EA4A5D-F729-F4EB-7A08-8AD3829D232A}"/>
              </a:ext>
            </a:extLst>
          </p:cNvPr>
          <p:cNvGrpSpPr/>
          <p:nvPr/>
        </p:nvGrpSpPr>
        <p:grpSpPr>
          <a:xfrm rot="5400000">
            <a:off x="4190999" y="-3982729"/>
            <a:ext cx="9753602" cy="17754600"/>
            <a:chOff x="0" y="0"/>
            <a:chExt cx="3243094" cy="72044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C28C4D9-E309-AEA7-D481-E2A442BFE7C7}"/>
                </a:ext>
              </a:extLst>
            </p:cNvPr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E6B6139-6E7C-B88A-21B5-15CE8AD6DEBE}"/>
              </a:ext>
            </a:extLst>
          </p:cNvPr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732485-8574-761C-B546-72A316E81ADE}"/>
              </a:ext>
            </a:extLst>
          </p:cNvPr>
          <p:cNvSpPr/>
          <p:nvPr/>
        </p:nvSpPr>
        <p:spPr>
          <a:xfrm>
            <a:off x="1100184" y="1652600"/>
            <a:ext cx="15663816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SGK tr.31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9F706C9-4D10-19D9-759E-5B800441E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1" y="4161929"/>
            <a:ext cx="15178582" cy="4765205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8F9ED357-C52B-87CC-C225-BC8918DDB0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57616" y="3727003"/>
            <a:ext cx="646855" cy="8698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B66D77-FE73-EF3B-C8EA-FDD7296F4E60}"/>
              </a:ext>
            </a:extLst>
          </p:cNvPr>
          <p:cNvSpPr/>
          <p:nvPr/>
        </p:nvSpPr>
        <p:spPr>
          <a:xfrm>
            <a:off x="2971801" y="4894571"/>
            <a:ext cx="12191999" cy="1699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5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nghiện</a:t>
            </a:r>
            <a:r>
              <a:rPr lang="fr-FR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internet?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305299" y="-3809999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848939"/>
            <a:ext cx="3951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Phòng tránh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0" y="2796480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Không để hình thành thói quen truy cập internet mọi lúc, mọi nơi, không có mục đích cụ thể, phụ thuộc vào internet.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Tích cực tham gia các hoạt động rèn luyện thể chất, vui chơi ngoài trời, giao lưu lành mạnh, trò chuyện với bạn bè, người thân. 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48" y="2796480"/>
            <a:ext cx="7162800" cy="63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305299" y="-3809999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848939"/>
            <a:ext cx="3951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Phòng tránh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2933700"/>
            <a:ext cx="10058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Tự mình xác định rõ mục đích, thời điểm và thời lượng truy cập internet một cách hợp lí, tự giác và nghiệm túc thực hiện.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Chỉ truy cập internet để phục vụ việc học tập, giải trí lành mạnh.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7534" y="2933700"/>
            <a:ext cx="5450040" cy="6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5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9438" y="510785"/>
            <a:ext cx="15175496" cy="2076524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911185" y="1066230"/>
            <a:ext cx="14492002" cy="98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400" b="1" spc="135" dirty="0">
                <a:solidFill>
                  <a:srgbClr val="FF0000"/>
                </a:solidFill>
                <a:hlinkClick r:id="rId2"/>
              </a:rPr>
              <a:t>KẾT LUẬN</a:t>
            </a:r>
            <a:r>
              <a:rPr lang="en-US" sz="6400" b="1" spc="135" dirty="0">
                <a:solidFill>
                  <a:srgbClr val="FF0000"/>
                </a:solidFill>
                <a:hlinkClick r:id="rId2"/>
              </a:rPr>
              <a:t> </a:t>
            </a:r>
            <a:endParaRPr lang="en-US" sz="6400" b="1" spc="135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5978760" y="-989959"/>
            <a:ext cx="6934200" cy="14598147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02085">
            <a:off x="16601508" y="4179165"/>
            <a:ext cx="1009607" cy="10302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483449">
            <a:off x="266164" y="7946776"/>
            <a:ext cx="1410702" cy="1410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9931">
            <a:off x="18163" y="4274064"/>
            <a:ext cx="1821960" cy="20963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486029">
            <a:off x="16623885" y="6970787"/>
            <a:ext cx="966188" cy="15270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352418">
            <a:off x="17555277" y="5673579"/>
            <a:ext cx="545890" cy="10212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23346" y="3651015"/>
            <a:ext cx="13292323" cy="532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Nghiện internet sẽ ảnh hưởng xấu đến sức khỏe thể chất, tinh thần, kết quả học tập và dễ dẫn đến những việc làm vi phạm đạo đức, pháp luật.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Biện pháp phòng tránh internet: chỉ truy cập internet khi cần thiết, tự giác quy định thời gian truy cập internet một cách hợp lí, tích cực tham gia hoạt động thể thao.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22BDA1-EFCF-B6D4-EF8A-0DFE91505EF4}"/>
                  </a:ext>
                </a:extLst>
              </p14:cNvPr>
              <p14:cNvContentPartPr/>
              <p14:nvPr/>
            </p14:nvContentPartPr>
            <p14:xfrm>
              <a:off x="7808040" y="1754280"/>
              <a:ext cx="2023560" cy="79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22BDA1-EFCF-B6D4-EF8A-0DFE91505E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98680" y="1744920"/>
                <a:ext cx="204228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12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571999" y="222640"/>
            <a:ext cx="9023208" cy="1339460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406092" y="375596"/>
            <a:ext cx="7351291" cy="93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spc="135" dirty="0">
                <a:solidFill>
                  <a:srgbClr val="FF0000"/>
                </a:solidFill>
              </a:rPr>
              <a:t>BÀI TẬP</a:t>
            </a:r>
            <a:endParaRPr lang="en-US" sz="4800" b="1" spc="135" dirty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030" y="157033"/>
            <a:ext cx="959949" cy="14706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9098" y="117104"/>
            <a:ext cx="2026983" cy="19311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552">
            <a:off x="15634671" y="347724"/>
            <a:ext cx="1487231" cy="1722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43068">
            <a:off x="15082186" y="457172"/>
            <a:ext cx="953870" cy="9733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41966" y="1501175"/>
            <a:ext cx="14279542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Thực hiện những điều nào dưới đây sẽ giúp em phòng tránh nghiện internet?</a:t>
            </a:r>
            <a:endParaRPr lang="en-US" sz="4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1966" y="3520077"/>
            <a:ext cx="1505063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Chỉ truy cập internet khi có mục đích rõ ràng.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Tự giác tuân thủ quy định về thời gian sử dụng internet một cách hợp lí của bản thân.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Không thức khuya, trốn học để lên mạng.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Luyện tập thể thao, giao lưu lành mạnh với bạn bè.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E. Thường xuyên chơi trò chơi trực tuyến, sử dụng mạng xã hội.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8" y="3619500"/>
            <a:ext cx="719138" cy="6664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28" y="4588319"/>
            <a:ext cx="719138" cy="6664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00" y="6323045"/>
            <a:ext cx="719138" cy="666484"/>
          </a:xfrm>
          <a:prstGeom prst="rect">
            <a:avLst/>
          </a:prstGeom>
        </p:spPr>
      </p:pic>
      <p:pic>
        <p:nvPicPr>
          <p:cNvPr id="30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00" y="7226174"/>
            <a:ext cx="719138" cy="6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764899" y="2991138"/>
            <a:ext cx="14823684" cy="6800562"/>
            <a:chOff x="0" y="0"/>
            <a:chExt cx="16745007" cy="3546291"/>
          </a:xfrm>
        </p:grpSpPr>
        <p:sp>
          <p:nvSpPr>
            <p:cNvPr id="9" name="Freeform 9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92606" y="2555099"/>
            <a:ext cx="14823684" cy="7084201"/>
            <a:chOff x="0" y="0"/>
            <a:chExt cx="16745007" cy="3546291"/>
          </a:xfrm>
        </p:grpSpPr>
        <p:sp>
          <p:nvSpPr>
            <p:cNvPr id="11" name="Freeform 11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842044" y="397345"/>
            <a:ext cx="6842414" cy="1959265"/>
            <a:chOff x="0" y="0"/>
            <a:chExt cx="10805670" cy="377237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0809882" cy="3772376"/>
            </a:xfrm>
            <a:custGeom>
              <a:avLst/>
              <a:gdLst/>
              <a:ahLst/>
              <a:cxnLst/>
              <a:rect l="l" t="t" r="r" b="b"/>
              <a:pathLst>
                <a:path w="10809882" h="3772376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2498736"/>
                    <a:pt x="10800735" y="3009791"/>
                  </a:cubicBezTo>
                  <a:cubicBezTo>
                    <a:pt x="10800735" y="3223950"/>
                    <a:pt x="10809883" y="3523129"/>
                    <a:pt x="10809883" y="3523129"/>
                  </a:cubicBezTo>
                  <a:cubicBezTo>
                    <a:pt x="10809883" y="3651798"/>
                    <a:pt x="10805713" y="3772376"/>
                    <a:pt x="10552875" y="3764241"/>
                  </a:cubicBezTo>
                  <a:cubicBezTo>
                    <a:pt x="10552875" y="3764241"/>
                    <a:pt x="10176403" y="3743943"/>
                    <a:pt x="9081481" y="3751541"/>
                  </a:cubicBezTo>
                  <a:cubicBezTo>
                    <a:pt x="2545013" y="3759676"/>
                    <a:pt x="304023" y="3772376"/>
                    <a:pt x="304023" y="3772376"/>
                  </a:cubicBezTo>
                  <a:cubicBezTo>
                    <a:pt x="132548" y="3772376"/>
                    <a:pt x="4213" y="3671307"/>
                    <a:pt x="8532" y="3468759"/>
                  </a:cubicBezTo>
                  <a:cubicBezTo>
                    <a:pt x="8532" y="3468759"/>
                    <a:pt x="9630" y="2970218"/>
                    <a:pt x="4815" y="11992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988125" y="386154"/>
            <a:ext cx="6838132" cy="1785553"/>
            <a:chOff x="-4213" y="0"/>
            <a:chExt cx="10825342" cy="3773970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0825342" cy="3773970"/>
            </a:xfrm>
            <a:custGeom>
              <a:avLst/>
              <a:gdLst/>
              <a:ahLst/>
              <a:cxnLst/>
              <a:rect l="l" t="t" r="r" b="b"/>
              <a:pathLst>
                <a:path w="10825342" h="377397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2500056"/>
                    <a:pt x="10816195" y="3011386"/>
                  </a:cubicBezTo>
                  <a:cubicBezTo>
                    <a:pt x="10816195" y="3225545"/>
                    <a:pt x="10825342" y="3524724"/>
                    <a:pt x="10825342" y="3524724"/>
                  </a:cubicBezTo>
                  <a:cubicBezTo>
                    <a:pt x="10825342" y="3653393"/>
                    <a:pt x="10821173" y="3773970"/>
                    <a:pt x="10568335" y="3765836"/>
                  </a:cubicBezTo>
                  <a:cubicBezTo>
                    <a:pt x="10568335" y="3765836"/>
                    <a:pt x="10191862" y="3745538"/>
                    <a:pt x="9095459" y="3753136"/>
                  </a:cubicBezTo>
                  <a:cubicBezTo>
                    <a:pt x="2547822" y="3761270"/>
                    <a:pt x="304023" y="3773970"/>
                    <a:pt x="304023" y="3773970"/>
                  </a:cubicBezTo>
                  <a:cubicBezTo>
                    <a:pt x="132548" y="3773970"/>
                    <a:pt x="4213" y="3672901"/>
                    <a:pt x="8532" y="3470354"/>
                  </a:cubicBezTo>
                  <a:cubicBezTo>
                    <a:pt x="8532" y="3470354"/>
                    <a:pt x="9630" y="2971813"/>
                    <a:pt x="4815" y="119952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3449">
            <a:off x="1406978" y="9308743"/>
            <a:ext cx="968979" cy="968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9931">
            <a:off x="343937" y="7493280"/>
            <a:ext cx="1914019" cy="22023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6029">
            <a:off x="16583887" y="8334600"/>
            <a:ext cx="1219140" cy="19268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95318" y="578853"/>
            <a:ext cx="875776" cy="13417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87298" y="747266"/>
            <a:ext cx="5025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/>
              <a:t>LUYỆN TẬP</a:t>
            </a:r>
            <a:r>
              <a:rPr lang="en-US" sz="6400" b="1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6083" y="3823490"/>
            <a:ext cx="125422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200" b="1" dirty="0"/>
              <a:t>Bài 1. </a:t>
            </a:r>
            <a:r>
              <a:rPr lang="vi-VN" sz="4200" dirty="0"/>
              <a:t>Em sẽ làm gì trong mỗi tình huống dưới đây?</a:t>
            </a:r>
            <a:endParaRPr lang="en-US" sz="4200" dirty="0"/>
          </a:p>
        </p:txBody>
      </p:sp>
      <p:sp>
        <p:nvSpPr>
          <p:cNvPr id="26" name="Rectangle 25"/>
          <p:cNvSpPr/>
          <p:nvPr/>
        </p:nvSpPr>
        <p:spPr>
          <a:xfrm>
            <a:off x="2693362" y="4495664"/>
            <a:ext cx="13868007" cy="474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người khác nhắn tin xúc phạm, đe dọa.</a:t>
            </a:r>
            <a:endParaRPr lang="vi-VN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Khi cần đăng kí sử dụng một MXH mà chưa biết quy định của MXH đó.</a:t>
            </a: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gửi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có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với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4A8BF-9FC6-36BF-A602-F1AF3A062883}"/>
              </a:ext>
            </a:extLst>
          </p:cNvPr>
          <p:cNvSpPr txBox="1"/>
          <p:nvPr/>
        </p:nvSpPr>
        <p:spPr>
          <a:xfrm>
            <a:off x="6405087" y="2924648"/>
            <a:ext cx="61901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ĐÔI: 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764899" y="1257300"/>
            <a:ext cx="14823684" cy="8534400"/>
            <a:chOff x="0" y="0"/>
            <a:chExt cx="16745007" cy="3546291"/>
          </a:xfrm>
        </p:grpSpPr>
        <p:sp>
          <p:nvSpPr>
            <p:cNvPr id="9" name="Freeform 9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92606" y="1197448"/>
            <a:ext cx="14823684" cy="8441852"/>
            <a:chOff x="0" y="0"/>
            <a:chExt cx="16745007" cy="3546291"/>
          </a:xfrm>
        </p:grpSpPr>
        <p:sp>
          <p:nvSpPr>
            <p:cNvPr id="11" name="Freeform 11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83449">
            <a:off x="1406978" y="9308743"/>
            <a:ext cx="968979" cy="968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29931">
            <a:off x="343937" y="7493280"/>
            <a:ext cx="1914019" cy="22023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6029">
            <a:off x="16583887" y="8334600"/>
            <a:ext cx="1219140" cy="19268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5067" y="565479"/>
            <a:ext cx="875776" cy="13417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54483" y="1637851"/>
            <a:ext cx="13868007" cy="774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nl-NL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người khác nhắn tin xúc phạm, đe dọa.</a:t>
            </a:r>
            <a:endParaRPr lang="vi-VN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Nhờ sự hỗ trợ của người lớn tin cậy, cơ quan chức năng.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dirty="0">
                <a:ea typeface="Calibri" panose="020F0502020204030204" pitchFamily="34" charset="0"/>
                <a:cs typeface="Arial" panose="020B0604020202020204" pitchFamily="34" charset="0"/>
              </a:rPr>
              <a:t>B. Khi cần đăng kí sử dụng một MXH mà chưa biết quy định của MXH đó.</a:t>
            </a:r>
          </a:p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ð"/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Tìm hiểu các quy định trước khi đăng kí.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gửi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 có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hợp với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tuổi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vi-VN" sz="3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Không truy cập, chặn trang web có nội dung không phù hợp với lứa tuổi và khuyên bạn không nên xem những trang web đó.</a:t>
            </a:r>
          </a:p>
        </p:txBody>
      </p:sp>
    </p:spTree>
    <p:extLst>
      <p:ext uri="{BB962C8B-B14F-4D97-AF65-F5344CB8AC3E}">
        <p14:creationId xmlns:p14="http://schemas.microsoft.com/office/powerpoint/2010/main" val="22985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3112" y="5698802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283898" y="1876744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51614" y="2339627"/>
            <a:ext cx="15164786" cy="512293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937316" y="2574823"/>
            <a:ext cx="14750484" cy="466351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23844" y="3194282"/>
            <a:ext cx="1417686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554612" y="642043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1528965" y="717021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15059" y="499130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27191" y="1108395"/>
            <a:ext cx="2279662" cy="1861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764899" y="2991138"/>
            <a:ext cx="14823684" cy="6800562"/>
            <a:chOff x="0" y="0"/>
            <a:chExt cx="16745007" cy="3546291"/>
          </a:xfrm>
        </p:grpSpPr>
        <p:sp>
          <p:nvSpPr>
            <p:cNvPr id="9" name="Freeform 9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92606" y="2555099"/>
            <a:ext cx="14823684" cy="7084201"/>
            <a:chOff x="0" y="0"/>
            <a:chExt cx="16745007" cy="3546291"/>
          </a:xfrm>
        </p:grpSpPr>
        <p:sp>
          <p:nvSpPr>
            <p:cNvPr id="11" name="Freeform 11"/>
            <p:cNvSpPr/>
            <p:nvPr/>
          </p:nvSpPr>
          <p:spPr>
            <a:xfrm>
              <a:off x="-4213" y="0"/>
              <a:ext cx="16749220" cy="3546291"/>
            </a:xfrm>
            <a:custGeom>
              <a:avLst/>
              <a:gdLst/>
              <a:ahLst/>
              <a:cxnLst/>
              <a:rect l="l" t="t" r="r" b="b"/>
              <a:pathLst>
                <a:path w="16749220" h="3546291">
                  <a:moveTo>
                    <a:pt x="278431" y="16918"/>
                  </a:moveTo>
                  <a:cubicBezTo>
                    <a:pt x="278431" y="16918"/>
                    <a:pt x="604014" y="12258"/>
                    <a:pt x="1168304" y="12454"/>
                  </a:cubicBezTo>
                  <a:cubicBezTo>
                    <a:pt x="13992347" y="12671"/>
                    <a:pt x="16475152" y="0"/>
                    <a:pt x="16475152" y="0"/>
                  </a:cubicBezTo>
                  <a:cubicBezTo>
                    <a:pt x="16542616" y="0"/>
                    <a:pt x="16618552" y="0"/>
                    <a:pt x="16697326" y="85073"/>
                  </a:cubicBezTo>
                  <a:cubicBezTo>
                    <a:pt x="16740303" y="131488"/>
                    <a:pt x="16741371" y="240224"/>
                    <a:pt x="16741777" y="320281"/>
                  </a:cubicBezTo>
                  <a:cubicBezTo>
                    <a:pt x="16741777" y="320281"/>
                    <a:pt x="16740072" y="2311678"/>
                    <a:pt x="16740072" y="2783707"/>
                  </a:cubicBezTo>
                  <a:cubicBezTo>
                    <a:pt x="16740072" y="2997866"/>
                    <a:pt x="16749220" y="3297044"/>
                    <a:pt x="16749220" y="3297044"/>
                  </a:cubicBezTo>
                  <a:cubicBezTo>
                    <a:pt x="16749220" y="3425713"/>
                    <a:pt x="16745052" y="3546291"/>
                    <a:pt x="16492213" y="3538157"/>
                  </a:cubicBezTo>
                  <a:cubicBezTo>
                    <a:pt x="16492213" y="3538157"/>
                    <a:pt x="16115741" y="3517858"/>
                    <a:pt x="14451613" y="3525457"/>
                  </a:cubicBezTo>
                  <a:cubicBezTo>
                    <a:pt x="3623984" y="3533591"/>
                    <a:pt x="304023" y="3546291"/>
                    <a:pt x="304023" y="3546291"/>
                  </a:cubicBezTo>
                  <a:cubicBezTo>
                    <a:pt x="132548" y="3546291"/>
                    <a:pt x="4213" y="3445222"/>
                    <a:pt x="8532" y="3242675"/>
                  </a:cubicBezTo>
                  <a:cubicBezTo>
                    <a:pt x="8532" y="3242675"/>
                    <a:pt x="9630" y="2744134"/>
                    <a:pt x="4815" y="116744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842044" y="397345"/>
            <a:ext cx="6842414" cy="1959265"/>
            <a:chOff x="0" y="0"/>
            <a:chExt cx="10805670" cy="377237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0809882" cy="3772376"/>
            </a:xfrm>
            <a:custGeom>
              <a:avLst/>
              <a:gdLst/>
              <a:ahLst/>
              <a:cxnLst/>
              <a:rect l="l" t="t" r="r" b="b"/>
              <a:pathLst>
                <a:path w="10809882" h="3772376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2498736"/>
                    <a:pt x="10800735" y="3009791"/>
                  </a:cubicBezTo>
                  <a:cubicBezTo>
                    <a:pt x="10800735" y="3223950"/>
                    <a:pt x="10809883" y="3523129"/>
                    <a:pt x="10809883" y="3523129"/>
                  </a:cubicBezTo>
                  <a:cubicBezTo>
                    <a:pt x="10809883" y="3651798"/>
                    <a:pt x="10805713" y="3772376"/>
                    <a:pt x="10552875" y="3764241"/>
                  </a:cubicBezTo>
                  <a:cubicBezTo>
                    <a:pt x="10552875" y="3764241"/>
                    <a:pt x="10176403" y="3743943"/>
                    <a:pt x="9081481" y="3751541"/>
                  </a:cubicBezTo>
                  <a:cubicBezTo>
                    <a:pt x="2545013" y="3759676"/>
                    <a:pt x="304023" y="3772376"/>
                    <a:pt x="304023" y="3772376"/>
                  </a:cubicBezTo>
                  <a:cubicBezTo>
                    <a:pt x="132548" y="3772376"/>
                    <a:pt x="4213" y="3671307"/>
                    <a:pt x="8532" y="3468759"/>
                  </a:cubicBezTo>
                  <a:cubicBezTo>
                    <a:pt x="8532" y="3468759"/>
                    <a:pt x="9630" y="2970218"/>
                    <a:pt x="4815" y="11992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988125" y="386154"/>
            <a:ext cx="6838132" cy="1785553"/>
            <a:chOff x="-4213" y="0"/>
            <a:chExt cx="10825342" cy="3773970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0825342" cy="3773970"/>
            </a:xfrm>
            <a:custGeom>
              <a:avLst/>
              <a:gdLst/>
              <a:ahLst/>
              <a:cxnLst/>
              <a:rect l="l" t="t" r="r" b="b"/>
              <a:pathLst>
                <a:path w="10825342" h="377397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2500056"/>
                    <a:pt x="10816195" y="3011386"/>
                  </a:cubicBezTo>
                  <a:cubicBezTo>
                    <a:pt x="10816195" y="3225545"/>
                    <a:pt x="10825342" y="3524724"/>
                    <a:pt x="10825342" y="3524724"/>
                  </a:cubicBezTo>
                  <a:cubicBezTo>
                    <a:pt x="10825342" y="3653393"/>
                    <a:pt x="10821173" y="3773970"/>
                    <a:pt x="10568335" y="3765836"/>
                  </a:cubicBezTo>
                  <a:cubicBezTo>
                    <a:pt x="10568335" y="3765836"/>
                    <a:pt x="10191862" y="3745538"/>
                    <a:pt x="9095459" y="3753136"/>
                  </a:cubicBezTo>
                  <a:cubicBezTo>
                    <a:pt x="2547822" y="3761270"/>
                    <a:pt x="304023" y="3773970"/>
                    <a:pt x="304023" y="3773970"/>
                  </a:cubicBezTo>
                  <a:cubicBezTo>
                    <a:pt x="132548" y="3773970"/>
                    <a:pt x="4213" y="3672901"/>
                    <a:pt x="8532" y="3470354"/>
                  </a:cubicBezTo>
                  <a:cubicBezTo>
                    <a:pt x="8532" y="3470354"/>
                    <a:pt x="9630" y="2971813"/>
                    <a:pt x="4815" y="119952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9483449">
            <a:off x="1406978" y="9308743"/>
            <a:ext cx="968979" cy="968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9931">
            <a:off x="343937" y="7493280"/>
            <a:ext cx="1914019" cy="22023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486029">
            <a:off x="16583887" y="8334600"/>
            <a:ext cx="1219140" cy="192680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395318" y="578853"/>
            <a:ext cx="875776" cy="13417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87298" y="747266"/>
            <a:ext cx="4839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/>
              <a:t>LUYỆN TẬP</a:t>
            </a:r>
            <a:endParaRPr lang="en-US" sz="6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21904" y="3060395"/>
            <a:ext cx="13711258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/>
              <a:t>Bài 3. </a:t>
            </a:r>
            <a:r>
              <a:rPr lang="vi-VN" sz="4200" dirty="0"/>
              <a:t>Theo em, yếu tố nào là quan trọng nhất giúp phòng tránh nghiện internet?</a:t>
            </a:r>
            <a:endParaRPr lang="en-US" sz="4200" dirty="0"/>
          </a:p>
        </p:txBody>
      </p:sp>
      <p:sp>
        <p:nvSpPr>
          <p:cNvPr id="26" name="Rectangle 25"/>
          <p:cNvSpPr/>
          <p:nvPr/>
        </p:nvSpPr>
        <p:spPr>
          <a:xfrm>
            <a:off x="3075612" y="4957486"/>
            <a:ext cx="13188257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vi-VN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theo dõi, nhắc nhở của người thân.</a:t>
            </a: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vi-VN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thức tự giác của bản thân.</a:t>
            </a:r>
          </a:p>
          <a:p>
            <a:pPr marL="742950" indent="-7429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AutoNum type="alphaUcPeriod"/>
            </a:pPr>
            <a:r>
              <a:rPr lang="vi-VN" sz="3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 đặt phần mềm giới hạn thời gian sử dụng internet. 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18335" y="6077168"/>
            <a:ext cx="722701" cy="7227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PRING_QUIZ_SHAPE0">
            <a:extLst>
              <a:ext uri="{FF2B5EF4-FFF2-40B4-BE49-F238E27FC236}">
                <a16:creationId xmlns:a16="http://schemas.microsoft.com/office/drawing/2014/main" id="{F03BE40B-A870-ABF5-92AD-660ACE3C73E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>
            <a:extLst>
              <a:ext uri="{FF2B5EF4-FFF2-40B4-BE49-F238E27FC236}">
                <a16:creationId xmlns:a16="http://schemas.microsoft.com/office/drawing/2014/main" id="{1E4FF0FB-87E5-FE72-F969-1FCAA2B3EDB4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8180" y="2777490"/>
            <a:ext cx="11849100" cy="66675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QUIZ_SHAPE2">
            <a:extLst>
              <a:ext uri="{FF2B5EF4-FFF2-40B4-BE49-F238E27FC236}">
                <a16:creationId xmlns:a16="http://schemas.microsoft.com/office/drawing/2014/main" id="{67085A58-5D42-2AED-BD3B-E791FF35685C}"/>
              </a:ext>
            </a:extLst>
          </p:cNvPr>
          <p:cNvSpPr txBox="1"/>
          <p:nvPr/>
        </p:nvSpPr>
        <p:spPr>
          <a:xfrm>
            <a:off x="1097280" y="617220"/>
            <a:ext cx="16093439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Câu hỏi kiểm tra</a:t>
            </a:r>
          </a:p>
        </p:txBody>
      </p:sp>
      <p:pic>
        <p:nvPicPr>
          <p:cNvPr id="21" name="ISPRING_QUIZ_SHAPE3">
            <a:extLst>
              <a:ext uri="{FF2B5EF4-FFF2-40B4-BE49-F238E27FC236}">
                <a16:creationId xmlns:a16="http://schemas.microsoft.com/office/drawing/2014/main" id="{8F840ED6-0C51-A8D8-4D42-1E70292FD8EA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12079" y="68834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2" name="ISPRING_QUIZ_SHAPE4">
            <a:extLst>
              <a:ext uri="{FF2B5EF4-FFF2-40B4-BE49-F238E27FC236}">
                <a16:creationId xmlns:a16="http://schemas.microsoft.com/office/drawing/2014/main" id="{93489B54-6E7E-2569-EB9C-DD9C0C5A078F}"/>
              </a:ext>
            </a:extLst>
          </p:cNvPr>
          <p:cNvSpPr txBox="1"/>
          <p:nvPr/>
        </p:nvSpPr>
        <p:spPr>
          <a:xfrm>
            <a:off x="1097280" y="1645920"/>
            <a:ext cx="16093439" cy="769441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Chọn đối tượng này và nhấp vào
nút "Chèn bài tập" để chỉnh sửa đối tượng này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3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43000" y="4856764"/>
            <a:ext cx="15925800" cy="4632394"/>
            <a:chOff x="0" y="0"/>
            <a:chExt cx="10805670" cy="5135675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0809882" cy="5135675"/>
            </a:xfrm>
            <a:custGeom>
              <a:avLst/>
              <a:gdLst/>
              <a:ahLst/>
              <a:cxnLst/>
              <a:rect l="l" t="t" r="r" b="b"/>
              <a:pathLst>
                <a:path w="10809882" h="5135675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3626703"/>
                    <a:pt x="10800735" y="4373090"/>
                  </a:cubicBezTo>
                  <a:cubicBezTo>
                    <a:pt x="10800735" y="4587249"/>
                    <a:pt x="10809883" y="4886428"/>
                    <a:pt x="10809883" y="4886428"/>
                  </a:cubicBezTo>
                  <a:cubicBezTo>
                    <a:pt x="10809883" y="5015097"/>
                    <a:pt x="10805713" y="5135675"/>
                    <a:pt x="10552875" y="5127541"/>
                  </a:cubicBezTo>
                  <a:cubicBezTo>
                    <a:pt x="10552875" y="5127541"/>
                    <a:pt x="10176403" y="5107242"/>
                    <a:pt x="9081481" y="5114841"/>
                  </a:cubicBezTo>
                  <a:cubicBezTo>
                    <a:pt x="2545013" y="5122975"/>
                    <a:pt x="304023" y="5135675"/>
                    <a:pt x="304023" y="5135675"/>
                  </a:cubicBezTo>
                  <a:cubicBezTo>
                    <a:pt x="132548" y="5135675"/>
                    <a:pt x="4213" y="5034605"/>
                    <a:pt x="8532" y="4832059"/>
                  </a:cubicBezTo>
                  <a:cubicBezTo>
                    <a:pt x="8532" y="4832059"/>
                    <a:pt x="9630" y="4333517"/>
                    <a:pt x="4815" y="139137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7981452" y="-2274610"/>
            <a:ext cx="1820229" cy="7391402"/>
            <a:chOff x="0" y="0"/>
            <a:chExt cx="1742828" cy="4944588"/>
          </a:xfrm>
        </p:grpSpPr>
        <p:sp>
          <p:nvSpPr>
            <p:cNvPr id="28" name="Freeform 28"/>
            <p:cNvSpPr/>
            <p:nvPr/>
          </p:nvSpPr>
          <p:spPr>
            <a:xfrm>
              <a:off x="-9098" y="-6509"/>
              <a:ext cx="1757158" cy="4976641"/>
            </a:xfrm>
            <a:custGeom>
              <a:avLst/>
              <a:gdLst/>
              <a:ahLst/>
              <a:cxnLst/>
              <a:rect l="l" t="t" r="r" b="b"/>
              <a:pathLst>
                <a:path w="1757158" h="4976641">
                  <a:moveTo>
                    <a:pt x="63030" y="4383088"/>
                  </a:moveTo>
                  <a:cubicBezTo>
                    <a:pt x="63030" y="4383088"/>
                    <a:pt x="0" y="41365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64085" y="6965"/>
                  </a:cubicBezTo>
                  <a:lnTo>
                    <a:pt x="864086" y="6965"/>
                  </a:lnTo>
                  <a:cubicBezTo>
                    <a:pt x="1080833" y="16819"/>
                    <a:pt x="1285148" y="36481"/>
                    <a:pt x="1419337" y="101690"/>
                  </a:cubicBezTo>
                  <a:cubicBezTo>
                    <a:pt x="1675383" y="226120"/>
                    <a:pt x="1757158" y="459160"/>
                    <a:pt x="1751670" y="704684"/>
                  </a:cubicBezTo>
                  <a:cubicBezTo>
                    <a:pt x="1751670" y="704684"/>
                    <a:pt x="1708382" y="1013073"/>
                    <a:pt x="1715816" y="1248607"/>
                  </a:cubicBezTo>
                  <a:cubicBezTo>
                    <a:pt x="1722939" y="4124889"/>
                    <a:pt x="1730095" y="4320493"/>
                    <a:pt x="1730095" y="4320493"/>
                  </a:cubicBezTo>
                  <a:cubicBezTo>
                    <a:pt x="1713414" y="4536225"/>
                    <a:pt x="1598770" y="4746837"/>
                    <a:pt x="1401901" y="4858461"/>
                  </a:cubicBezTo>
                  <a:cubicBezTo>
                    <a:pt x="1251549" y="4943709"/>
                    <a:pt x="1053518" y="4958807"/>
                    <a:pt x="826972" y="4948066"/>
                  </a:cubicBezTo>
                  <a:lnTo>
                    <a:pt x="826972" y="4948066"/>
                  </a:lnTo>
                  <a:cubicBezTo>
                    <a:pt x="645952" y="4942789"/>
                    <a:pt x="384604" y="4976642"/>
                    <a:pt x="254278" y="4867484"/>
                  </a:cubicBezTo>
                  <a:cubicBezTo>
                    <a:pt x="145767" y="4776599"/>
                    <a:pt x="81795" y="4583287"/>
                    <a:pt x="63030" y="4383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5496956" y="926405"/>
            <a:ext cx="7294085" cy="98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400" b="1" spc="135" dirty="0">
                <a:solidFill>
                  <a:srgbClr val="FF0000"/>
                </a:solidFill>
              </a:rPr>
              <a:t>VẬN DỤNG</a:t>
            </a:r>
            <a:endParaRPr lang="en-US" sz="6400" b="1" spc="135" dirty="0">
              <a:solidFill>
                <a:srgbClr val="FF0000"/>
              </a:solidFill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6298" y="2423255"/>
            <a:ext cx="1653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/>
              <a:t>1. Một bạn mới được người thân tặng điện thoại thông minh. Em khuyên bạn như thế nào để phòng tránh nghiện Internet?</a:t>
            </a:r>
            <a:endParaRPr lang="en-US" sz="4200" b="1" dirty="0"/>
          </a:p>
        </p:txBody>
      </p:sp>
      <p:sp>
        <p:nvSpPr>
          <p:cNvPr id="35" name="Rectangle 34"/>
          <p:cNvSpPr/>
          <p:nvPr/>
        </p:nvSpPr>
        <p:spPr>
          <a:xfrm>
            <a:off x="1904979" y="5162549"/>
            <a:ext cx="1447803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Không nên mất quá nhiều thời gian cho việc truy cập internet.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Xác định rõ mục đích, thời điểm và thời lượng truy cập internet một cách hợp lí, tự giác và nghiệm túc thực hiện. </a:t>
            </a:r>
            <a:endParaRPr lang="en-US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Chỉ truy cập internet để phục vụ việc học tập, giải trí lành mạnh.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9517" y="4454580"/>
            <a:ext cx="1145462" cy="1245067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59204" y="4410935"/>
            <a:ext cx="1145462" cy="1245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7600" y="350093"/>
            <a:ext cx="11027269" cy="2076524"/>
            <a:chOff x="0" y="0"/>
            <a:chExt cx="12456532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2460745" cy="2345666"/>
            </a:xfrm>
            <a:custGeom>
              <a:avLst/>
              <a:gdLst/>
              <a:ahLst/>
              <a:cxnLst/>
              <a:rect l="l" t="t" r="r" b="b"/>
              <a:pathLst>
                <a:path w="12460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91951" y="12454"/>
                  </a:cubicBezTo>
                  <a:cubicBezTo>
                    <a:pt x="10246287" y="12671"/>
                    <a:pt x="12186677" y="0"/>
                    <a:pt x="12186677" y="0"/>
                  </a:cubicBezTo>
                  <a:cubicBezTo>
                    <a:pt x="12254140" y="0"/>
                    <a:pt x="12330078" y="0"/>
                    <a:pt x="12408850" y="85073"/>
                  </a:cubicBezTo>
                  <a:cubicBezTo>
                    <a:pt x="12451828" y="131488"/>
                    <a:pt x="12452897" y="240224"/>
                    <a:pt x="12453302" y="320281"/>
                  </a:cubicBezTo>
                  <a:cubicBezTo>
                    <a:pt x="12453302" y="320281"/>
                    <a:pt x="12451597" y="1318305"/>
                    <a:pt x="12451597" y="1583082"/>
                  </a:cubicBezTo>
                  <a:cubicBezTo>
                    <a:pt x="12451597" y="1797241"/>
                    <a:pt x="12460746" y="2096420"/>
                    <a:pt x="12460746" y="2096420"/>
                  </a:cubicBezTo>
                  <a:cubicBezTo>
                    <a:pt x="12460746" y="2225089"/>
                    <a:pt x="12456576" y="2345666"/>
                    <a:pt x="12203738" y="2337532"/>
                  </a:cubicBezTo>
                  <a:cubicBezTo>
                    <a:pt x="12203738" y="2337532"/>
                    <a:pt x="11827266" y="2317234"/>
                    <a:pt x="10574131" y="2324832"/>
                  </a:cubicBezTo>
                  <a:cubicBezTo>
                    <a:pt x="2844917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178785" y="959272"/>
            <a:ext cx="9981167" cy="98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6400" b="1" spc="135" dirty="0">
                <a:solidFill>
                  <a:srgbClr val="253140"/>
                </a:solidFill>
              </a:rPr>
              <a:t>HƯỚNG DẪN VỀ NHÀ</a:t>
            </a:r>
            <a:endParaRPr lang="en-US" sz="6400" b="1" spc="135" dirty="0">
              <a:solidFill>
                <a:srgbClr val="253140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0498">
            <a:off x="13466325" y="9101178"/>
            <a:ext cx="5580941" cy="1429436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-10800000">
            <a:off x="2712808" y="3797987"/>
            <a:ext cx="5677287" cy="5406242"/>
            <a:chOff x="0" y="0"/>
            <a:chExt cx="3387433" cy="3225709"/>
          </a:xfrm>
        </p:grpSpPr>
        <p:sp>
          <p:nvSpPr>
            <p:cNvPr id="11" name="Freeform 11"/>
            <p:cNvSpPr/>
            <p:nvPr/>
          </p:nvSpPr>
          <p:spPr>
            <a:xfrm>
              <a:off x="-9098" y="-6509"/>
              <a:ext cx="3401763" cy="3257763"/>
            </a:xfrm>
            <a:custGeom>
              <a:avLst/>
              <a:gdLst/>
              <a:ahLst/>
              <a:cxnLst/>
              <a:rect l="l" t="t" r="r" b="b"/>
              <a:pathLst>
                <a:path w="3401763" h="3257763">
                  <a:moveTo>
                    <a:pt x="63030" y="2664210"/>
                  </a:moveTo>
                  <a:cubicBezTo>
                    <a:pt x="63030" y="2664210"/>
                    <a:pt x="0" y="24176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6011"/>
                    <a:pt x="3374701" y="2601614"/>
                    <a:pt x="3374701" y="2601614"/>
                  </a:cubicBezTo>
                  <a:cubicBezTo>
                    <a:pt x="3358019" y="2817346"/>
                    <a:pt x="3243375" y="3027958"/>
                    <a:pt x="3046506" y="3139582"/>
                  </a:cubicBezTo>
                  <a:cubicBezTo>
                    <a:pt x="2896154" y="3224831"/>
                    <a:pt x="2698123" y="3239928"/>
                    <a:pt x="2136736" y="3229187"/>
                  </a:cubicBezTo>
                  <a:lnTo>
                    <a:pt x="2136714" y="3229187"/>
                  </a:lnTo>
                  <a:cubicBezTo>
                    <a:pt x="645952" y="3223910"/>
                    <a:pt x="384604" y="3257763"/>
                    <a:pt x="254278" y="3148605"/>
                  </a:cubicBezTo>
                  <a:cubicBezTo>
                    <a:pt x="145767" y="3057720"/>
                    <a:pt x="81795" y="2864409"/>
                    <a:pt x="63030" y="2664210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2835626" y="3912246"/>
            <a:ext cx="5431652" cy="5169368"/>
            <a:chOff x="0" y="0"/>
            <a:chExt cx="3387433" cy="3223860"/>
          </a:xfrm>
        </p:grpSpPr>
        <p:sp>
          <p:nvSpPr>
            <p:cNvPr id="13" name="Freeform 13"/>
            <p:cNvSpPr/>
            <p:nvPr/>
          </p:nvSpPr>
          <p:spPr>
            <a:xfrm>
              <a:off x="-9098" y="-6509"/>
              <a:ext cx="3401763" cy="3255914"/>
            </a:xfrm>
            <a:custGeom>
              <a:avLst/>
              <a:gdLst/>
              <a:ahLst/>
              <a:cxnLst/>
              <a:rect l="l" t="t" r="r" b="b"/>
              <a:pathLst>
                <a:path w="3401763" h="3255914">
                  <a:moveTo>
                    <a:pt x="63030" y="2662360"/>
                  </a:moveTo>
                  <a:cubicBezTo>
                    <a:pt x="63030" y="2662360"/>
                    <a:pt x="0" y="24157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4162"/>
                    <a:pt x="3374701" y="2599764"/>
                    <a:pt x="3374701" y="2599764"/>
                  </a:cubicBezTo>
                  <a:cubicBezTo>
                    <a:pt x="3358019" y="2815497"/>
                    <a:pt x="3243375" y="3026109"/>
                    <a:pt x="3046506" y="3137733"/>
                  </a:cubicBezTo>
                  <a:cubicBezTo>
                    <a:pt x="2896154" y="3222981"/>
                    <a:pt x="2698123" y="3238079"/>
                    <a:pt x="2136736" y="3227338"/>
                  </a:cubicBezTo>
                  <a:lnTo>
                    <a:pt x="2136714" y="3227338"/>
                  </a:lnTo>
                  <a:cubicBezTo>
                    <a:pt x="645952" y="3222061"/>
                    <a:pt x="384604" y="3255914"/>
                    <a:pt x="254278" y="3146756"/>
                  </a:cubicBezTo>
                  <a:cubicBezTo>
                    <a:pt x="145767" y="3055871"/>
                    <a:pt x="81795" y="2862559"/>
                    <a:pt x="63030" y="2662360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94047" y="2939628"/>
            <a:ext cx="2914810" cy="137791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262724" y="5564333"/>
            <a:ext cx="4577455" cy="1834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200" dirty="0">
                <a:solidFill>
                  <a:srgbClr val="253140"/>
                </a:solidFill>
              </a:rPr>
              <a:t>Ôn lại nội dung kiến thức bài học.</a:t>
            </a:r>
            <a:endParaRPr lang="en-US" sz="4200" dirty="0">
              <a:solidFill>
                <a:srgbClr val="253140"/>
              </a:solidFill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5733" y="8728178"/>
            <a:ext cx="1439936" cy="97392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125833" y="911145"/>
            <a:ext cx="2792767" cy="2533801"/>
          </a:xfrm>
          <a:prstGeom prst="rect">
            <a:avLst/>
          </a:prstGeom>
        </p:spPr>
      </p:pic>
      <p:grpSp>
        <p:nvGrpSpPr>
          <p:cNvPr id="18" name="Group 10"/>
          <p:cNvGrpSpPr/>
          <p:nvPr/>
        </p:nvGrpSpPr>
        <p:grpSpPr>
          <a:xfrm rot="-10800000">
            <a:off x="9244611" y="3880319"/>
            <a:ext cx="5677287" cy="5406242"/>
            <a:chOff x="0" y="0"/>
            <a:chExt cx="3387433" cy="3225709"/>
          </a:xfrm>
        </p:grpSpPr>
        <p:sp>
          <p:nvSpPr>
            <p:cNvPr id="19" name="Freeform 11"/>
            <p:cNvSpPr/>
            <p:nvPr/>
          </p:nvSpPr>
          <p:spPr>
            <a:xfrm>
              <a:off x="-9098" y="-6509"/>
              <a:ext cx="3401763" cy="3257763"/>
            </a:xfrm>
            <a:custGeom>
              <a:avLst/>
              <a:gdLst/>
              <a:ahLst/>
              <a:cxnLst/>
              <a:rect l="l" t="t" r="r" b="b"/>
              <a:pathLst>
                <a:path w="3401763" h="3257763">
                  <a:moveTo>
                    <a:pt x="63030" y="2664210"/>
                  </a:moveTo>
                  <a:cubicBezTo>
                    <a:pt x="63030" y="2664210"/>
                    <a:pt x="0" y="241764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6011"/>
                    <a:pt x="3374701" y="2601614"/>
                    <a:pt x="3374701" y="2601614"/>
                  </a:cubicBezTo>
                  <a:cubicBezTo>
                    <a:pt x="3358019" y="2817346"/>
                    <a:pt x="3243375" y="3027958"/>
                    <a:pt x="3046506" y="3139582"/>
                  </a:cubicBezTo>
                  <a:cubicBezTo>
                    <a:pt x="2896154" y="3224831"/>
                    <a:pt x="2698123" y="3239928"/>
                    <a:pt x="2136736" y="3229187"/>
                  </a:cubicBezTo>
                  <a:lnTo>
                    <a:pt x="2136714" y="3229187"/>
                  </a:lnTo>
                  <a:cubicBezTo>
                    <a:pt x="645952" y="3223910"/>
                    <a:pt x="384604" y="3257763"/>
                    <a:pt x="254278" y="3148605"/>
                  </a:cubicBezTo>
                  <a:cubicBezTo>
                    <a:pt x="145767" y="3057720"/>
                    <a:pt x="81795" y="2864409"/>
                    <a:pt x="63030" y="2664210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20" name="Group 12"/>
          <p:cNvGrpSpPr/>
          <p:nvPr/>
        </p:nvGrpSpPr>
        <p:grpSpPr>
          <a:xfrm rot="-10800000">
            <a:off x="9367429" y="3994578"/>
            <a:ext cx="5431652" cy="5169368"/>
            <a:chOff x="0" y="0"/>
            <a:chExt cx="3387433" cy="3223860"/>
          </a:xfrm>
        </p:grpSpPr>
        <p:sp>
          <p:nvSpPr>
            <p:cNvPr id="21" name="Freeform 13"/>
            <p:cNvSpPr/>
            <p:nvPr/>
          </p:nvSpPr>
          <p:spPr>
            <a:xfrm>
              <a:off x="-9098" y="-6509"/>
              <a:ext cx="3401763" cy="3255914"/>
            </a:xfrm>
            <a:custGeom>
              <a:avLst/>
              <a:gdLst/>
              <a:ahLst/>
              <a:cxnLst/>
              <a:rect l="l" t="t" r="r" b="b"/>
              <a:pathLst>
                <a:path w="3401763" h="3255914">
                  <a:moveTo>
                    <a:pt x="63030" y="2662360"/>
                  </a:moveTo>
                  <a:cubicBezTo>
                    <a:pt x="63030" y="2662360"/>
                    <a:pt x="0" y="2415796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508690" y="6965"/>
                  </a:cubicBezTo>
                  <a:lnTo>
                    <a:pt x="2508692" y="6965"/>
                  </a:lnTo>
                  <a:cubicBezTo>
                    <a:pt x="2725438" y="16819"/>
                    <a:pt x="2929753" y="36481"/>
                    <a:pt x="3063942" y="101690"/>
                  </a:cubicBezTo>
                  <a:cubicBezTo>
                    <a:pt x="3319988" y="226120"/>
                    <a:pt x="3401763" y="459160"/>
                    <a:pt x="3396275" y="704684"/>
                  </a:cubicBezTo>
                  <a:cubicBezTo>
                    <a:pt x="3396275" y="704684"/>
                    <a:pt x="3352987" y="1013073"/>
                    <a:pt x="3360421" y="1248607"/>
                  </a:cubicBezTo>
                  <a:cubicBezTo>
                    <a:pt x="3367544" y="2404162"/>
                    <a:pt x="3374701" y="2599764"/>
                    <a:pt x="3374701" y="2599764"/>
                  </a:cubicBezTo>
                  <a:cubicBezTo>
                    <a:pt x="3358019" y="2815497"/>
                    <a:pt x="3243375" y="3026109"/>
                    <a:pt x="3046506" y="3137733"/>
                  </a:cubicBezTo>
                  <a:cubicBezTo>
                    <a:pt x="2896154" y="3222981"/>
                    <a:pt x="2698123" y="3238079"/>
                    <a:pt x="2136736" y="3227338"/>
                  </a:cubicBezTo>
                  <a:lnTo>
                    <a:pt x="2136714" y="3227338"/>
                  </a:lnTo>
                  <a:cubicBezTo>
                    <a:pt x="645952" y="3222061"/>
                    <a:pt x="384604" y="3255914"/>
                    <a:pt x="254278" y="3146756"/>
                  </a:cubicBezTo>
                  <a:cubicBezTo>
                    <a:pt x="145767" y="3055871"/>
                    <a:pt x="81795" y="2862559"/>
                    <a:pt x="63030" y="2662360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2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25850" y="3021960"/>
            <a:ext cx="2914810" cy="1377910"/>
          </a:xfrm>
          <a:prstGeom prst="rect">
            <a:avLst/>
          </a:prstGeom>
        </p:spPr>
      </p:pic>
      <p:sp>
        <p:nvSpPr>
          <p:cNvPr id="24" name="TextBox 15"/>
          <p:cNvSpPr txBox="1"/>
          <p:nvPr/>
        </p:nvSpPr>
        <p:spPr>
          <a:xfrm>
            <a:off x="9794527" y="5278047"/>
            <a:ext cx="4577455" cy="290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4200" dirty="0">
                <a:solidFill>
                  <a:srgbClr val="253140"/>
                </a:solidFill>
              </a:rPr>
              <a:t>Học và chuẩn bị </a:t>
            </a:r>
            <a:r>
              <a:rPr lang="vi-VN" sz="4200" b="1" i="1" dirty="0">
                <a:solidFill>
                  <a:srgbClr val="253140"/>
                </a:solidFill>
              </a:rPr>
              <a:t>bài 7 </a:t>
            </a:r>
            <a:r>
              <a:rPr lang="vi-VN" sz="4200" i="1" dirty="0">
                <a:solidFill>
                  <a:srgbClr val="253140"/>
                </a:solidFill>
              </a:rPr>
              <a:t>– Phần mềm bảng tính.</a:t>
            </a:r>
            <a:endParaRPr lang="en-US" sz="4200" i="1" dirty="0">
              <a:solidFill>
                <a:srgbClr val="25314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83112" y="5698802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283898" y="1876744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51614" y="2339627"/>
            <a:ext cx="15164786" cy="512293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937316" y="2574823"/>
            <a:ext cx="14750484" cy="466351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323844" y="3194282"/>
            <a:ext cx="14176862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14031">
            <a:off x="15554612" y="642043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483449">
            <a:off x="1528965" y="717021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29931">
            <a:off x="15059" y="499130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27191" y="1108395"/>
            <a:ext cx="2279662" cy="18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571999" y="222640"/>
            <a:ext cx="9023208" cy="1339460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406092" y="375596"/>
            <a:ext cx="7351291" cy="93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spc="135" dirty="0">
                <a:solidFill>
                  <a:srgbClr val="FF0000"/>
                </a:solidFill>
              </a:rPr>
              <a:t>BÀI TẬP 1</a:t>
            </a:r>
            <a:endParaRPr lang="en-US" sz="4800" b="1" spc="135" dirty="0">
              <a:solidFill>
                <a:srgbClr val="FF0000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030" y="157033"/>
            <a:ext cx="959949" cy="14706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9098" y="117104"/>
            <a:ext cx="2026983" cy="19311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552">
            <a:off x="15634671" y="347724"/>
            <a:ext cx="1487231" cy="1722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43068">
            <a:off x="15082186" y="457172"/>
            <a:ext cx="953870" cy="9733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41966" y="1501175"/>
            <a:ext cx="1427954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khi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9185" y="3392408"/>
            <a:ext cx="7282046" cy="536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Chia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A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đám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fr-FR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endParaRPr lang="vi-VN" sz="3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66576" y="3358112"/>
            <a:ext cx="8721726" cy="5404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Nhờ sự hỗ trợ của người lớn đáng tin cậy khi bị mất quyền kiểm soát tài khoản.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Chia sẻ thông tin cá nhân, bài viết của người khác khi chưa được phép.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3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Thể hiện lịch sự, văn minh, lễ phép, thân thiện.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8" y="3358112"/>
            <a:ext cx="719138" cy="6664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8" y="5380740"/>
            <a:ext cx="719138" cy="6664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38" y="3680258"/>
            <a:ext cx="719138" cy="6664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38" y="7082923"/>
            <a:ext cx="719138" cy="6664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22" y="7142041"/>
            <a:ext cx="913113" cy="6279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024" y="5442092"/>
            <a:ext cx="913113" cy="627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4571999" y="222640"/>
            <a:ext cx="9023208" cy="1339460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406092" y="375596"/>
            <a:ext cx="7351291" cy="93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vi-VN" sz="4800" b="1" spc="135" dirty="0">
                <a:solidFill>
                  <a:srgbClr val="FF0000"/>
                </a:solidFill>
              </a:rPr>
              <a:t>BÀI TẬP </a:t>
            </a:r>
            <a:r>
              <a:rPr lang="en-US" sz="4800" b="1" spc="135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09030" y="157033"/>
            <a:ext cx="959949" cy="14706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9098" y="117104"/>
            <a:ext cx="2026983" cy="19311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552">
            <a:off x="15634671" y="347724"/>
            <a:ext cx="1487231" cy="1722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43068">
            <a:off x="15082186" y="457172"/>
            <a:ext cx="953870" cy="9733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41966" y="1501175"/>
            <a:ext cx="142795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 em, những việc làm nào dưới đây là truy cập </a:t>
            </a:r>
            <a:r>
              <a:rPr lang="vi-VN" sz="42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không hợp lí</a:t>
            </a:r>
            <a:r>
              <a:rPr lang="vi-VN" sz="42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1966" y="3520077"/>
            <a:ext cx="1505063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Thử gõ tên tài khoản, mật khẩu để mở tài khoản mạng xã hội của người khác.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Tự tiện sử dụng điện thoại di động hay máy tính của người khác.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Truy cập vào trang web có nội dung phản cảm, bạo lực. 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Kết nối vào mạng không dây của nhà trường cung cấp miễn phí cho học sinh.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7" y="3578352"/>
            <a:ext cx="719138" cy="6664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8" y="5448300"/>
            <a:ext cx="719138" cy="6664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7" y="6375406"/>
            <a:ext cx="719138" cy="666484"/>
          </a:xfrm>
          <a:prstGeom prst="rect">
            <a:avLst/>
          </a:prstGeom>
        </p:spPr>
      </p:pic>
      <p:pic>
        <p:nvPicPr>
          <p:cNvPr id="30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5630" y="7019784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37346" y="1071176"/>
            <a:ext cx="1851206" cy="177715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0600" y="1485900"/>
            <a:ext cx="16078200" cy="7053126"/>
            <a:chOff x="0" y="0"/>
            <a:chExt cx="3976518" cy="2530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790699"/>
            <a:ext cx="15621000" cy="6381655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37123" y="1204442"/>
            <a:ext cx="1446752" cy="221647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79845" y="2476500"/>
            <a:ext cx="15484082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6400" b="1" dirty="0">
                <a:solidFill>
                  <a:srgbClr val="FF0000"/>
                </a:solidFill>
              </a:rPr>
              <a:t>TUẦN 11 – TIẾT 11:</a:t>
            </a:r>
            <a:endParaRPr lang="vi-VN" sz="6400" b="1" dirty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7200" b="1" dirty="0">
                <a:solidFill>
                  <a:srgbClr val="253140"/>
                </a:solidFill>
              </a:rPr>
              <a:t>VĂN HÓA ỨNG XỬ QUA PHƯƠNG TIỆN TRUYỀN THÔNG SỐ</a:t>
            </a:r>
            <a:r>
              <a:rPr lang="en-US" sz="7200" b="1" dirty="0">
                <a:solidFill>
                  <a:srgbClr val="253140"/>
                </a:solidFill>
              </a:rPr>
              <a:t> (TT)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199" y="559334"/>
            <a:ext cx="16215983" cy="9460966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70394" y="592238"/>
            <a:ext cx="16199529" cy="9395157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40291" y="388350"/>
            <a:ext cx="5448720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vi-VN" sz="6400" b="1" spc="149" dirty="0">
                <a:solidFill>
                  <a:srgbClr val="FF0000"/>
                </a:solidFill>
              </a:rPr>
              <a:t>KHỞI ĐỘNG</a:t>
            </a:r>
            <a:endParaRPr lang="en-US" sz="6400" b="1" spc="149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-1628292" y="7680125"/>
            <a:ext cx="3968863" cy="39183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01520">
            <a:off x="14970990" y="188578"/>
            <a:ext cx="3156286" cy="1411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32362" y="7833363"/>
            <a:ext cx="2444342" cy="23287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96407">
            <a:off x="897846" y="7689394"/>
            <a:ext cx="1637291" cy="18958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0" y="1688609"/>
            <a:ext cx="15240000" cy="94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Chuyên đề “Nghiện Internet” kỳ 03: Vì sao trẻ nghiện Internet. - Bệnh Viện  Nhi Đồng Thành Phố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019" y="2778446"/>
            <a:ext cx="5087317" cy="42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2ED1E-5443-C126-EE76-B6AA60C3E7F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7" y="3281056"/>
            <a:ext cx="5270642" cy="4392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727FA5-2453-D307-19F6-CB4802A26D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29" y="3163362"/>
            <a:ext cx="4643606" cy="43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267199" y="-4129531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0184" y="1652600"/>
            <a:ext cx="15663816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en-US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4,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SGK tr.31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399" y="4152262"/>
            <a:ext cx="14859001" cy="3582038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21000" y="3577482"/>
            <a:ext cx="646855" cy="8698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9970" y="4747769"/>
            <a:ext cx="13656229" cy="162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lang="vi-VN" sz="43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fr-FR" sz="4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4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4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fr-FR" sz="4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nghiện</a:t>
            </a:r>
            <a:r>
              <a:rPr lang="fr-FR" sz="4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internet? 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8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533899" y="-3733800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90700"/>
            <a:ext cx="3204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61" y="2948875"/>
            <a:ext cx="4202008" cy="3923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0564" y="7027376"/>
            <a:ext cx="55370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Mất quá nhiều thời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việc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internet.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92780" y="7027376"/>
            <a:ext cx="6096000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500" dirty="0">
                <a:cs typeface="Arial" panose="020B0604020202020204" pitchFamily="34" charset="0"/>
              </a:rPr>
              <a:t>Sử dụng máy tính, thiết bị thông minh mọi lúc, mọi nơi.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80" y="2693268"/>
            <a:ext cx="4788090" cy="43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4305299" y="-3809999"/>
            <a:ext cx="9753602" cy="17754600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Rectangle 18"/>
          <p:cNvSpPr/>
          <p:nvPr/>
        </p:nvSpPr>
        <p:spPr>
          <a:xfrm>
            <a:off x="838200" y="867770"/>
            <a:ext cx="129445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Tác hại và cách phòng tránh nghiện internet</a:t>
            </a:r>
            <a:endParaRPr lang="en-US" sz="4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790700"/>
            <a:ext cx="3204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7027376"/>
            <a:ext cx="50798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Bỏ học,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khuya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để lên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71100" y="7027376"/>
            <a:ext cx="56520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500" dirty="0">
                <a:cs typeface="Arial" panose="020B0604020202020204" pitchFamily="34" charset="0"/>
              </a:rPr>
              <a:t>Khó chịu khi không được vào mạng.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311" y="2421099"/>
            <a:ext cx="5280779" cy="528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015" y="3627975"/>
            <a:ext cx="47625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92838F7-55F4-42F0-A6E7-F7549401209D}"/>
  <p:tag name="ISPRING_RESOURCE_FOLDER" val="C:\Users\Admin\Desktop\PP NỘP\Trần Thị Thuý Hằng - TIN 7 - BÀI 6 ( TIẾT 2)\"/>
  <p:tag name="ISPRING_PRESENTATION_PATH" val="C:\Users\Admin\Desktop\PP NỘP\Trần Thị Thuý Hằng - TIN 7 - BÀI 6 ( TIẾT 2).pptx"/>
  <p:tag name="ISPRING_PROJECT_VERSION" val="9"/>
  <p:tag name="ISPRING_PROJECT_FOLDER_UPDATED" val="1"/>
  <p:tag name="ISPRING_SCREEN_RECS_UPDATED" val="C:\Users\Admin\Desktop\PP NỘP\Trần Thị Thuý Hằng - TIN 7 - BÀI 6 ( TIẾT 2)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Admin\Desktop\PP NỘP\Trần Thị Thuý Hằng - TIN 7 - BÀI 6 ( TIẾT 2)\quiz\quiz1.quiz"/>
  <p:tag name="ISPRING_QUIZ_RELATIVE_PATH" val="Trần Thị Thuý Hằng - TIN 7 - BÀI 6 ( TIẾT 2)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458</TotalTime>
  <Words>1272</Words>
  <Application>Microsoft Office PowerPoint</Application>
  <PresentationFormat>Custom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Wensite VnTeach.Com</dc:creator>
  <cp:keywords>Wensite VnTeach.Com</cp:keywords>
  <cp:lastModifiedBy>Administrator</cp:lastModifiedBy>
  <cp:revision>9</cp:revision>
  <dcterms:created xsi:type="dcterms:W3CDTF">2006-08-16T00:00:00Z</dcterms:created>
  <dcterms:modified xsi:type="dcterms:W3CDTF">2025-02-20T08:16:20Z</dcterms:modified>
  <dc:identifier>DAEswOIwa4E</dc:identifier>
</cp:coreProperties>
</file>