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58" r:id="rId2"/>
    <p:sldId id="429" r:id="rId3"/>
    <p:sldId id="464" r:id="rId4"/>
    <p:sldId id="539" r:id="rId5"/>
    <p:sldId id="540" r:id="rId6"/>
    <p:sldId id="541" r:id="rId7"/>
    <p:sldId id="542" r:id="rId8"/>
    <p:sldId id="543" r:id="rId9"/>
    <p:sldId id="544" r:id="rId10"/>
    <p:sldId id="545" r:id="rId11"/>
    <p:sldId id="546" r:id="rId12"/>
    <p:sldId id="547" r:id="rId13"/>
    <p:sldId id="548" r:id="rId14"/>
    <p:sldId id="495" r:id="rId15"/>
    <p:sldId id="549" r:id="rId16"/>
    <p:sldId id="550" r:id="rId17"/>
    <p:sldId id="551" r:id="rId18"/>
    <p:sldId id="552" r:id="rId19"/>
    <p:sldId id="553" r:id="rId20"/>
    <p:sldId id="554" r:id="rId21"/>
    <p:sldId id="555" r:id="rId22"/>
    <p:sldId id="538" r:id="rId23"/>
  </p:sldIdLst>
  <p:sldSz cx="12192000" cy="6858000"/>
  <p:notesSz cx="6742113" cy="98758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8BF"/>
    <a:srgbClr val="FDC5F5"/>
    <a:srgbClr val="3333FF"/>
    <a:srgbClr val="FFE2C5"/>
    <a:srgbClr val="000086"/>
    <a:srgbClr val="FF0000"/>
    <a:srgbClr val="FFCC99"/>
    <a:srgbClr val="FFFF00"/>
    <a:srgbClr val="FFE4C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94671" autoAdjust="0"/>
  </p:normalViewPr>
  <p:slideViewPr>
    <p:cSldViewPr>
      <p:cViewPr varScale="1">
        <p:scale>
          <a:sx n="82" d="100"/>
          <a:sy n="82" d="100"/>
        </p:scale>
        <p:origin x="672" y="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205C1DC-DB84-45C4-B3BA-04C311AA556C}" type="datetimeFigureOut">
              <a:rPr lang="en-US"/>
              <a:pPr>
                <a:defRPr/>
              </a:pPr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2737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10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32245C-4B6E-44A0-95A7-E5CE8340BD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214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2F5FE-2D07-4D21-93FF-35C11BF2F9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4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2F5FE-2D07-4D21-93FF-35C11BF2F9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75814-0196-41B5-A84A-38D22086A2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0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5B3DA-BFF3-490E-AA3E-65F48C1060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0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51065-7323-4EA5-BDB6-A93C3EC3B1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5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79793-73B4-4E7B-AFF0-7EEFFA4005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03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5BB96-979A-481F-BB1D-C7ECA506DE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9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2C58-5D6C-48E1-98B7-41011FA4B4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18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09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15EF5-B6A1-46E9-8257-6897F15056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2C766-CC7B-4A93-B685-FE2FA571B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CDEB8A-00FC-42F8-99E1-63F3BCF55B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8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CBC017-85E2-494F-94E6-B6E254FDA8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0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B5E9AF-ED04-4BDC-94A6-14FDA00268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0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4BBAF-F5C1-4066-9D77-90383CFA5A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9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596532-1E9F-4094-B19C-4BB99E425C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3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A56FF4-0894-4C0A-A854-52093287AF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A90ED4-4DF3-4319-BB0F-F7D2177173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6.png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10" Type="http://schemas.openxmlformats.org/officeDocument/2006/relationships/image" Target="../media/image45.png"/><Relationship Id="rId4" Type="http://schemas.openxmlformats.org/officeDocument/2006/relationships/image" Target="../media/image6.sv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17.bin"/><Relationship Id="rId3" Type="http://schemas.openxmlformats.org/officeDocument/2006/relationships/image" Target="../media/image32.png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4.w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emf"/><Relationship Id="rId11" Type="http://schemas.openxmlformats.org/officeDocument/2006/relationships/oleObject" Target="../embeddings/oleObject16.bin"/><Relationship Id="rId5" Type="http://schemas.openxmlformats.org/officeDocument/2006/relationships/image" Target="../media/image30.emf"/><Relationship Id="rId10" Type="http://schemas.openxmlformats.org/officeDocument/2006/relationships/image" Target="../media/image33.wmf"/><Relationship Id="rId4" Type="http://schemas.openxmlformats.org/officeDocument/2006/relationships/image" Target="../media/image29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emf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43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28.bin"/><Relationship Id="rId3" Type="http://schemas.openxmlformats.org/officeDocument/2006/relationships/image" Target="../media/image45.wmf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55.png"/><Relationship Id="rId17" Type="http://schemas.openxmlformats.org/officeDocument/2006/relationships/image" Target="../media/image50.wmf"/><Relationship Id="rId2" Type="http://schemas.openxmlformats.org/officeDocument/2006/relationships/oleObject" Target="../embeddings/oleObject25.bin"/><Relationship Id="rId16" Type="http://schemas.openxmlformats.org/officeDocument/2006/relationships/oleObject" Target="../embeddings/oleObject29.bin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11" Type="http://schemas.openxmlformats.org/officeDocument/2006/relationships/image" Target="../media/image54.png"/><Relationship Id="rId15" Type="http://schemas.openxmlformats.org/officeDocument/2006/relationships/image" Target="../media/image56.png"/><Relationship Id="rId10" Type="http://schemas.openxmlformats.org/officeDocument/2006/relationships/image" Target="../media/image48.wmf"/><Relationship Id="rId4" Type="http://schemas.openxmlformats.org/officeDocument/2006/relationships/image" Target="../media/image46.e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7" Type="http://schemas.openxmlformats.org/officeDocument/2006/relationships/image" Target="../media/image52.w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5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7" Type="http://schemas.openxmlformats.org/officeDocument/2006/relationships/oleObject" Target="../embeddings/oleObject1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0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20.wmf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22.wmf"/><Relationship Id="rId2" Type="http://schemas.openxmlformats.org/officeDocument/2006/relationships/image" Target="../media/image7.png"/><Relationship Id="rId16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11" Type="http://schemas.openxmlformats.org/officeDocument/2006/relationships/image" Target="../media/image19.wmf"/><Relationship Id="rId5" Type="http://schemas.openxmlformats.org/officeDocument/2006/relationships/oleObject" Target="../embeddings/oleObject4.bin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1.png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202448" cy="15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-6820"/>
            <a:ext cx="1219200" cy="15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9154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3624" y="533400"/>
            <a:ext cx="7475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21. TIẾT 36 </a:t>
            </a:r>
          </a:p>
          <a:p>
            <a:r>
              <a:rPr lang="en-US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</a:p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TRUNG BÌNH CỦA TAM GIÁC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1528732"/>
            <a:ext cx="2819794" cy="52680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992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26"/>
    </mc:Choice>
    <mc:Fallback xmlns="">
      <p:transition spd="slow" advTm="5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CỦA ĐƯỜNG TRUNG BÌNH</a:t>
            </a:r>
          </a:p>
        </p:txBody>
      </p:sp>
      <p:sp>
        <p:nvSpPr>
          <p:cNvPr id="5" name="Rectangle 4"/>
          <p:cNvSpPr/>
          <p:nvPr/>
        </p:nvSpPr>
        <p:spPr>
          <a:xfrm>
            <a:off x="-12492" y="584775"/>
            <a:ext cx="12019671" cy="523220"/>
          </a:xfrm>
          <a:prstGeom prst="rect">
            <a:avLst/>
          </a:prstGeom>
          <a:solidFill>
            <a:srgbClr val="FFE2C5"/>
          </a:solidFill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trung bình của tam giác thì song song với cạnh thứ ba và bằng nửa cạnh ấy.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8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CỦA ĐƯỜNG TRUNG BÌNH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73532"/>
            <a:ext cx="12019671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 = 12 cm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R, S, T, 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OX, PX, OY, PY.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RS//TU.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RS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TU.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2371925"/>
            <a:ext cx="12192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9876" y="2912179"/>
                <a:ext cx="11330124" cy="18158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OPX có: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là trung điểm của OX,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là trung điểm của PX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 RS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OPX. Suy ra RS//OP      (1). 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6" y="2912179"/>
                <a:ext cx="11330124" cy="1815882"/>
              </a:xfrm>
              <a:prstGeom prst="rect">
                <a:avLst/>
              </a:prstGeom>
              <a:blipFill rotWithShape="0">
                <a:blip r:embed="rId3"/>
                <a:stretch>
                  <a:fillRect l="-1076" t="-3691" b="-8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7529" y="913206"/>
            <a:ext cx="6674471" cy="32616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9876" y="4693537"/>
                <a:ext cx="11658600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 tự ta cũng có TU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OPY. 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 ra TU//OP                   (2)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6" y="4693537"/>
                <a:ext cx="11658600" cy="954107"/>
              </a:xfrm>
              <a:prstGeom prst="rect">
                <a:avLst/>
              </a:prstGeom>
              <a:blipFill rotWithShape="0">
                <a:blip r:embed="rId5"/>
                <a:stretch>
                  <a:fillRect l="-1045" t="-7051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99876" y="5624834"/>
            <a:ext cx="462452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 suy ra RS//TU.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3822" y="6212488"/>
            <a:ext cx="627594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Theo tính chất đường trung bình ta có: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515742"/>
              </p:ext>
            </p:extLst>
          </p:nvPr>
        </p:nvGraphicFramePr>
        <p:xfrm>
          <a:off x="6009835" y="6125244"/>
          <a:ext cx="328993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88760" imgH="393480" progId="Equation.DSMT4">
                  <p:embed/>
                </p:oleObj>
              </mc:Choice>
              <mc:Fallback>
                <p:oleObj name="Equation" r:id="rId6" imgW="1688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09835" y="6125244"/>
                        <a:ext cx="328993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717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CỦA ĐƯỜNG TRUNG BÌNH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73532"/>
            <a:ext cx="12019671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2: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bên, cho biết JK = 10 cm, DE = 6,5 cm, EL = 3,7 cm. Tính DJ, EF, DF, KL.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7346" y="1483556"/>
            <a:ext cx="12192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0" y="4262052"/>
                <a:ext cx="82296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 tự ta cũng có DF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KJL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62052"/>
                <a:ext cx="8229600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1481"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99876" y="1896303"/>
            <a:ext cx="4264272" cy="845185"/>
            <a:chOff x="40156" y="1928520"/>
            <a:chExt cx="4264272" cy="845185"/>
          </a:xfrm>
        </p:grpSpPr>
        <p:sp>
          <p:nvSpPr>
            <p:cNvPr id="8" name="Rectangle 7"/>
            <p:cNvSpPr/>
            <p:nvPr/>
          </p:nvSpPr>
          <p:spPr>
            <a:xfrm>
              <a:off x="40156" y="2034051"/>
              <a:ext cx="134917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 có 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4671224"/>
                </p:ext>
              </p:extLst>
            </p:nvPr>
          </p:nvGraphicFramePr>
          <p:xfrm>
            <a:off x="904479" y="1928520"/>
            <a:ext cx="3399949" cy="845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587240" imgH="393480" progId="Equation.DSMT4">
                    <p:embed/>
                  </p:oleObj>
                </mc:Choice>
                <mc:Fallback>
                  <p:oleObj name="Equation" r:id="rId4" imgW="158724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04479" y="1928520"/>
                          <a:ext cx="3399949" cy="84518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7307" y="1022138"/>
            <a:ext cx="4507638" cy="3227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6155" y="2696467"/>
                <a:ext cx="7077442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E, F lần lượt là trung điểm của JL và KL nên EF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KJL.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5" y="2696467"/>
                <a:ext cx="7077442" cy="954107"/>
              </a:xfrm>
              <a:prstGeom prst="rect">
                <a:avLst/>
              </a:prstGeom>
              <a:blipFill rotWithShape="0">
                <a:blip r:embed="rId7"/>
                <a:stretch>
                  <a:fillRect l="-1809" t="-6369" r="-1723" b="-165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825693"/>
              </p:ext>
            </p:extLst>
          </p:nvPr>
        </p:nvGraphicFramePr>
        <p:xfrm>
          <a:off x="99876" y="3465645"/>
          <a:ext cx="3805238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77680" imgH="393480" progId="Equation.DSMT4">
                  <p:embed/>
                </p:oleObj>
              </mc:Choice>
              <mc:Fallback>
                <p:oleObj name="Equation" r:id="rId8" imgW="17776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9876" y="3465645"/>
                        <a:ext cx="3805238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4239064" y="2026182"/>
            <a:ext cx="522057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JL = 2EL = 2.3,7 = 7,4cm 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254338"/>
              </p:ext>
            </p:extLst>
          </p:nvPr>
        </p:nvGraphicFramePr>
        <p:xfrm>
          <a:off x="7911830" y="4101387"/>
          <a:ext cx="415766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42920" imgH="393480" progId="Equation.DSMT4">
                  <p:embed/>
                </p:oleObj>
              </mc:Choice>
              <mc:Fallback>
                <p:oleObj name="Equation" r:id="rId10" imgW="1942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911830" y="4101387"/>
                        <a:ext cx="4157662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24265" y="5098802"/>
                <a:ext cx="8791136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 tự ta cũng có DE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KJL 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 KL = 2 DE = 2. 6,5 = 13 cm. 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65" y="5098802"/>
                <a:ext cx="8791136" cy="954107"/>
              </a:xfrm>
              <a:prstGeom prst="rect">
                <a:avLst/>
              </a:prstGeom>
              <a:blipFill rotWithShape="0">
                <a:blip r:embed="rId12"/>
                <a:stretch>
                  <a:fillRect l="-1386" t="-6369" b="-165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55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1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878" y="-102062"/>
            <a:ext cx="4672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963" y="-26233"/>
            <a:ext cx="4166931" cy="3997961"/>
          </a:xfrm>
          <a:prstGeom prst="rect">
            <a:avLst/>
          </a:prstGeom>
        </p:spPr>
      </p:pic>
      <p:sp>
        <p:nvSpPr>
          <p:cNvPr id="17" name="Thought Bubble: Cloud 2">
            <a:extLst>
              <a:ext uri="{FF2B5EF4-FFF2-40B4-BE49-F238E27FC236}">
                <a16:creationId xmlns:a16="http://schemas.microsoft.com/office/drawing/2014/main" id="{9494F9BD-9599-4CC0-B1A3-125E9D61E49B}"/>
              </a:ext>
            </a:extLst>
          </p:cNvPr>
          <p:cNvSpPr/>
          <p:nvPr/>
        </p:nvSpPr>
        <p:spPr>
          <a:xfrm>
            <a:off x="196312" y="609600"/>
            <a:ext cx="6089542" cy="1905000"/>
          </a:xfrm>
          <a:prstGeom prst="cloudCallout">
            <a:avLst>
              <a:gd name="adj1" fmla="val -19763"/>
              <a:gd name="adj2" fmla="val 132402"/>
            </a:avLst>
          </a:prstGeom>
          <a:solidFill>
            <a:srgbClr val="FFE2C5"/>
          </a:solidFill>
          <a:ln>
            <a:solidFill>
              <a:srgbClr val="3333FF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3333FF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Giữa hai điểm B và C có một hộ nước. Biết DE = 45 m. Làm thế nào đêt tính được khoảng cách giữa hai điểm B và C?</a:t>
            </a:r>
          </a:p>
        </p:txBody>
      </p:sp>
      <p:pic>
        <p:nvPicPr>
          <p:cNvPr id="18" name="Graphic 14">
            <a:extLst>
              <a:ext uri="{FF2B5EF4-FFF2-40B4-BE49-F238E27FC236}">
                <a16:creationId xmlns:a16="http://schemas.microsoft.com/office/drawing/2014/main" id="{35164678-950A-43B3-B70D-362ECAFD7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312" y="3527286"/>
            <a:ext cx="1878405" cy="3201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47132" y="3247498"/>
                <a:ext cx="8835267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có: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 là trung điểm của AB, E là trung điểm của AC.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132" y="3247498"/>
                <a:ext cx="8835267" cy="954107"/>
              </a:xfrm>
              <a:prstGeom prst="rect">
                <a:avLst/>
              </a:prstGeom>
              <a:blipFill rotWithShape="0">
                <a:blip r:embed="rId9"/>
                <a:stretch>
                  <a:fillRect l="-1449" t="-7051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54627" y="4227572"/>
                <a:ext cx="631317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 DE là đường trung bình của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27" y="4227572"/>
                <a:ext cx="6313173" cy="523220"/>
              </a:xfrm>
              <a:prstGeom prst="rect">
                <a:avLst/>
              </a:prstGeom>
              <a:blipFill rotWithShape="0">
                <a:blip r:embed="rId10"/>
                <a:stretch>
                  <a:fillRect l="-2027"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754627" y="4934503"/>
            <a:ext cx="631317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ra BC = 2DE = 2.45 = 90 (m)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38389" y="5641434"/>
            <a:ext cx="770101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khoảng cách giữa hai điểm B và C là 90 m. </a:t>
            </a:r>
          </a:p>
        </p:txBody>
      </p:sp>
    </p:spTree>
    <p:extLst>
      <p:ext uri="{BB962C8B-B14F-4D97-AF65-F5344CB8AC3E}">
        <p14:creationId xmlns:p14="http://schemas.microsoft.com/office/powerpoint/2010/main" val="52930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202448" cy="15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-6820"/>
            <a:ext cx="1219200" cy="15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67818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90774" y="1505485"/>
            <a:ext cx="6457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556" y="1619645"/>
            <a:ext cx="2819794" cy="52680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862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26"/>
    </mc:Choice>
    <mc:Fallback xmlns="">
      <p:transition spd="slow" advTm="5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2400" y="76200"/>
                <a:ext cx="115824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1: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MN là đường trung bình của mỗi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 Hãy tìm giá trị của x trong mỗi hình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76200"/>
                <a:ext cx="11582400" cy="954107"/>
              </a:xfrm>
              <a:prstGeom prst="rect">
                <a:avLst/>
              </a:prstGeom>
              <a:blipFill rotWithShape="0">
                <a:blip r:embed="rId3"/>
                <a:stretch>
                  <a:fillRect l="-1053" t="-7051" r="-105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841" y="777789"/>
            <a:ext cx="3139224" cy="2496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038600" y="371991"/>
            <a:ext cx="3200400" cy="2660433"/>
            <a:chOff x="4343400" y="1143000"/>
            <a:chExt cx="2816153" cy="23914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3400" y="1143000"/>
              <a:ext cx="2816153" cy="23914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 rot="19662489">
              <a:off x="5256177" y="1794923"/>
              <a:ext cx="9905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2x + 3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19662489">
              <a:off x="5584695" y="2273587"/>
              <a:ext cx="333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745763" y="599845"/>
            <a:ext cx="2989037" cy="2710783"/>
            <a:chOff x="8481700" y="1023016"/>
            <a:chExt cx="2989037" cy="271078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81700" y="1023016"/>
              <a:ext cx="2989037" cy="271078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432434">
              <a:off x="9248734" y="1940713"/>
              <a:ext cx="817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5x – 1 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487182" y="2720099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400" y="3274389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Theo tính chất của đường trung bình ta có: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963086"/>
              </p:ext>
            </p:extLst>
          </p:nvPr>
        </p:nvGraphicFramePr>
        <p:xfrm>
          <a:off x="196717" y="4328186"/>
          <a:ext cx="3266830" cy="76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76160" imgH="393480" progId="Equation.DSMT4">
                  <p:embed/>
                </p:oleObj>
              </mc:Choice>
              <mc:Fallback>
                <p:oleObj name="Equation" r:id="rId7" imgW="1676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6717" y="4328186"/>
                        <a:ext cx="3266830" cy="767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554348"/>
              </p:ext>
            </p:extLst>
          </p:nvPr>
        </p:nvGraphicFramePr>
        <p:xfrm>
          <a:off x="304800" y="5649960"/>
          <a:ext cx="183038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39600" imgH="177480" progId="Equation.DSMT4">
                  <p:embed/>
                </p:oleObj>
              </mc:Choice>
              <mc:Fallback>
                <p:oleObj name="Equation" r:id="rId9" imgW="9396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4800" y="5649960"/>
                        <a:ext cx="1830387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333280" y="3427552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Theo tính chất của đường trung bình ta có: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411599"/>
              </p:ext>
            </p:extLst>
          </p:nvPr>
        </p:nvGraphicFramePr>
        <p:xfrm>
          <a:off x="4333280" y="4356138"/>
          <a:ext cx="3511550" cy="208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803240" imgH="1066680" progId="Equation.DSMT4">
                  <p:embed/>
                </p:oleObj>
              </mc:Choice>
              <mc:Fallback>
                <p:oleObj name="Equation" r:id="rId11" imgW="1803240" imgH="1066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33280" y="4356138"/>
                        <a:ext cx="3511550" cy="2081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458200" y="3270987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c) Theo tính chất của đường trung bình ta có: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642269"/>
              </p:ext>
            </p:extLst>
          </p:nvPr>
        </p:nvGraphicFramePr>
        <p:xfrm>
          <a:off x="8714563" y="4177376"/>
          <a:ext cx="3436938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765080" imgH="1041120" progId="Equation.DSMT4">
                  <p:embed/>
                </p:oleObj>
              </mc:Choice>
              <mc:Fallback>
                <p:oleObj name="Equation" r:id="rId13" imgW="1765080" imgH="1041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714563" y="4177376"/>
                        <a:ext cx="3436938" cy="20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840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"/>
            <a:ext cx="1158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Tính độ dài đoạn PQ.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14080" y="64479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4800" y="1225397"/>
                <a:ext cx="59814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có AP = PB = 8cm,</a:t>
                </a: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AQ = QC = 7 cm</a:t>
                </a: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 PQ là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225397"/>
                <a:ext cx="5981442" cy="1384995"/>
              </a:xfrm>
              <a:prstGeom prst="rect">
                <a:avLst/>
              </a:prstGeom>
              <a:blipFill rotWithShape="0">
                <a:blip r:embed="rId3"/>
                <a:stretch>
                  <a:fillRect l="-2039" t="-4405" r="-1019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1486875"/>
              </p:ext>
            </p:extLst>
          </p:nvPr>
        </p:nvGraphicFramePr>
        <p:xfrm>
          <a:off x="337630" y="2610392"/>
          <a:ext cx="403383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000" imgH="393480" progId="Equation.DSMT4">
                  <p:embed/>
                </p:oleObj>
              </mc:Choice>
              <mc:Fallback>
                <p:oleObj name="Equation" r:id="rId4" imgW="20700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7630" y="2610392"/>
                        <a:ext cx="4033837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599420"/>
            <a:ext cx="5039984" cy="379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4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366" y="332947"/>
            <a:ext cx="4329308" cy="30245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" y="-33528"/>
            <a:ext cx="1158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biết mỗi ô vuông cạnh bằng 1 cm. Tính độ dài các đoạn thẳng PQ, PR, RQ, AB, BC, CA trong hình 11.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5224" y="871479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218378"/>
            <a:ext cx="5981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Áp dụng định lí Pythagore ta có: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819735"/>
              </p:ext>
            </p:extLst>
          </p:nvPr>
        </p:nvGraphicFramePr>
        <p:xfrm>
          <a:off x="514351" y="1729637"/>
          <a:ext cx="3240087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11280" imgH="253800" progId="Equation.DSMT4">
                  <p:embed/>
                </p:oleObj>
              </mc:Choice>
              <mc:Fallback>
                <p:oleObj name="Equation" r:id="rId3" imgW="15112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4351" y="1729637"/>
                        <a:ext cx="3240087" cy="54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512618"/>
              </p:ext>
            </p:extLst>
          </p:nvPr>
        </p:nvGraphicFramePr>
        <p:xfrm>
          <a:off x="479425" y="2268507"/>
          <a:ext cx="3294063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36480" imgH="253800" progId="Equation.DSMT4">
                  <p:embed/>
                </p:oleObj>
              </mc:Choice>
              <mc:Fallback>
                <p:oleObj name="Equation" r:id="rId5" imgW="15364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9425" y="2268507"/>
                        <a:ext cx="3294063" cy="544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574992"/>
              </p:ext>
            </p:extLst>
          </p:nvPr>
        </p:nvGraphicFramePr>
        <p:xfrm>
          <a:off x="424656" y="2813020"/>
          <a:ext cx="340360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87240" imgH="253800" progId="Equation.DSMT4">
                  <p:embed/>
                </p:oleObj>
              </mc:Choice>
              <mc:Fallback>
                <p:oleObj name="Equation" r:id="rId7" imgW="15872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4656" y="2813020"/>
                        <a:ext cx="3403600" cy="54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3407388"/>
            <a:ext cx="1158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Xét tam giác ABC có P, Q lần lượt là trung điểm của BC và AC suy ra PQ là đường trung bình tam giác ABC nên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192057"/>
              </p:ext>
            </p:extLst>
          </p:nvPr>
        </p:nvGraphicFramePr>
        <p:xfrm>
          <a:off x="1772443" y="4331154"/>
          <a:ext cx="41116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917360" imgH="393480" progId="Equation.DSMT4">
                  <p:embed/>
                </p:oleObj>
              </mc:Choice>
              <mc:Fallback>
                <p:oleObj name="Equation" r:id="rId9" imgW="1917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72443" y="4331154"/>
                        <a:ext cx="4111625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-24384" y="5026370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Tương tự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204780"/>
              </p:ext>
            </p:extLst>
          </p:nvPr>
        </p:nvGraphicFramePr>
        <p:xfrm>
          <a:off x="1712976" y="5137439"/>
          <a:ext cx="41116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17360" imgH="393480" progId="Equation.DSMT4">
                  <p:embed/>
                </p:oleObj>
              </mc:Choice>
              <mc:Fallback>
                <p:oleObj name="Equation" r:id="rId11" imgW="1917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12976" y="5137439"/>
                        <a:ext cx="4111625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576889"/>
              </p:ext>
            </p:extLst>
          </p:nvPr>
        </p:nvGraphicFramePr>
        <p:xfrm>
          <a:off x="1712976" y="5950061"/>
          <a:ext cx="438467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044440" imgH="393480" progId="Equation.DSMT4">
                  <p:embed/>
                </p:oleObj>
              </mc:Choice>
              <mc:Fallback>
                <p:oleObj name="Equation" r:id="rId13" imgW="20444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712976" y="5950061"/>
                        <a:ext cx="4384675" cy="842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243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30" y="0"/>
            <a:ext cx="12163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hình thang ABCD (AB //CD) có E và F lần lượt là trung điểm hai cạnh bên AD và BC. Gọi K là giao điểm của AF và DC (Hình 12).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Tam giác FBA và tam giác FCK có bằng nhau không? Vì sao?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Chứng minh EF // CD // AB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Chứng minh </a:t>
            </a:r>
            <a:endParaRPr lang="vi-VN" sz="2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250956"/>
              </p:ext>
            </p:extLst>
          </p:nvPr>
        </p:nvGraphicFramePr>
        <p:xfrm>
          <a:off x="1981200" y="1447800"/>
          <a:ext cx="1574918" cy="634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77760" imgH="393480" progId="Equation.DSMT4">
                  <p:embed/>
                </p:oleObj>
              </mc:Choice>
              <mc:Fallback>
                <p:oleObj name="Equation" r:id="rId2" imgW="977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81200" y="1447800"/>
                        <a:ext cx="1574918" cy="634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14800" y="1820249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528" y="354854"/>
            <a:ext cx="5035472" cy="34540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48850" y="2181430"/>
                <a:ext cx="40773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FBA và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FCK có:</a:t>
                </a:r>
                <a:endParaRPr lang="vi-VN" sz="2400" b="0" i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50" y="2181430"/>
                <a:ext cx="4077312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39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346299" y="2646990"/>
            <a:ext cx="4927412" cy="461665"/>
            <a:chOff x="346299" y="2646990"/>
            <a:chExt cx="4927412" cy="461665"/>
          </a:xfrm>
        </p:grpSpPr>
        <p:sp>
          <p:nvSpPr>
            <p:cNvPr id="7" name="Rectangle 6"/>
            <p:cNvSpPr/>
            <p:nvPr/>
          </p:nvSpPr>
          <p:spPr>
            <a:xfrm>
              <a:off x="1974007" y="2646990"/>
              <a:ext cx="32997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2400" b="0" i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(so le trong, AB//DC)</a:t>
              </a:r>
              <a:endPara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8277868"/>
                </p:ext>
              </p:extLst>
            </p:nvPr>
          </p:nvGraphicFramePr>
          <p:xfrm>
            <a:off x="346299" y="2662794"/>
            <a:ext cx="1608668" cy="4454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825480" imgH="228600" progId="Equation.DSMT4">
                    <p:embed/>
                  </p:oleObj>
                </mc:Choice>
                <mc:Fallback>
                  <p:oleObj name="Equation" r:id="rId7" imgW="8254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46299" y="2662794"/>
                          <a:ext cx="1608668" cy="4454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Rectangle 8"/>
          <p:cNvSpPr/>
          <p:nvPr/>
        </p:nvSpPr>
        <p:spPr>
          <a:xfrm>
            <a:off x="346299" y="3127970"/>
            <a:ext cx="21106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FB = FC (gt)</a:t>
            </a:r>
            <a:endParaRPr lang="vi-VN" sz="2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46299" y="3565782"/>
            <a:ext cx="3503779" cy="461665"/>
            <a:chOff x="406400" y="3651134"/>
            <a:chExt cx="3503779" cy="46166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4547104"/>
                </p:ext>
              </p:extLst>
            </p:nvPr>
          </p:nvGraphicFramePr>
          <p:xfrm>
            <a:off x="406400" y="3665538"/>
            <a:ext cx="1557338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799920" imgH="228600" progId="Equation.DSMT4">
                    <p:embed/>
                  </p:oleObj>
                </mc:Choice>
                <mc:Fallback>
                  <p:oleObj name="Equation" r:id="rId9" imgW="79992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06400" y="3665538"/>
                          <a:ext cx="1557338" cy="444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Rectangle 10"/>
            <p:cNvSpPr/>
            <p:nvPr/>
          </p:nvSpPr>
          <p:spPr>
            <a:xfrm>
              <a:off x="1974007" y="3651134"/>
              <a:ext cx="19361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2400" b="0" i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(đối đỉnh)</a:t>
              </a:r>
              <a:endPara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869" y="4009936"/>
                <a:ext cx="40773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FBA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b="0" i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FCK (g.c.g)</a:t>
                </a:r>
                <a:endParaRPr lang="vi-VN" sz="2400" b="0" i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9" y="4009936"/>
                <a:ext cx="4077312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224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8"/>
              <p:cNvSpPr>
                <a:spLocks noChangeArrowheads="1"/>
              </p:cNvSpPr>
              <p:nvPr/>
            </p:nvSpPr>
            <p:spPr bwMode="auto">
              <a:xfrm>
                <a:off x="35128" y="4421510"/>
                <a:ext cx="11845700" cy="1200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FBA = ΔFCK suy ra FA = FK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ADK có: EA = ED, FA = FK, suy ra EF là đường trng bình tam giác ABC nên EF // DK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 AB // CD suy ra EF//CD//AB</a:t>
                </a:r>
              </a:p>
            </p:txBody>
          </p:sp>
        </mc:Choice>
        <mc:Fallback xmlns="">
          <p:sp>
            <p:nvSpPr>
              <p:cNvPr id="13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128" y="4421510"/>
                <a:ext cx="11845700" cy="1200329"/>
              </a:xfrm>
              <a:prstGeom prst="rect">
                <a:avLst/>
              </a:prstGeom>
              <a:blipFill rotWithShape="0">
                <a:blip r:embed="rId12"/>
                <a:stretch>
                  <a:fillRect l="-823" t="-3553" b="-111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-7495" y="5590789"/>
            <a:ext cx="6050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EF là đường trung bình tam giác ADK suy ra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580528"/>
              </p:ext>
            </p:extLst>
          </p:nvPr>
        </p:nvGraphicFramePr>
        <p:xfrm>
          <a:off x="5957978" y="5459219"/>
          <a:ext cx="334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714320" imgH="393480" progId="Equation.DSMT4">
                  <p:embed/>
                </p:oleObj>
              </mc:Choice>
              <mc:Fallback>
                <p:oleObj name="Equation" r:id="rId13" imgW="17143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957978" y="5459219"/>
                        <a:ext cx="3340100" cy="76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46299" y="6153047"/>
                <a:ext cx="619219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 CK = AB 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FBA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FCK) nên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99" y="6153047"/>
                <a:ext cx="6192196" cy="461665"/>
              </a:xfrm>
              <a:prstGeom prst="rect">
                <a:avLst/>
              </a:prstGeom>
              <a:blipFill rotWithShape="0">
                <a:blip r:embed="rId15"/>
                <a:stretch>
                  <a:fillRect l="-157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234723"/>
              </p:ext>
            </p:extLst>
          </p:nvPr>
        </p:nvGraphicFramePr>
        <p:xfrm>
          <a:off x="4947520" y="6052454"/>
          <a:ext cx="232568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193760" imgH="393480" progId="Equation.DSMT4">
                  <p:embed/>
                </p:oleObj>
              </mc:Choice>
              <mc:Fallback>
                <p:oleObj name="Equation" r:id="rId16" imgW="1193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947520" y="6052454"/>
                        <a:ext cx="2325688" cy="76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45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2" grpId="0"/>
      <p:bldP spid="13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246"/>
            <a:ext cx="1196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</a:t>
            </a:r>
            <a:r>
              <a:rPr lang="en-US" sz="24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nhọn. Gọi M, N, P lần lượt là trung điểm của AB, AC, BC. Kẻ đường cao AH. Chứng minh rằng tứ giác MNPH là hình thang cân.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1000" y="837243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0" y="421744"/>
            <a:ext cx="4461290" cy="3387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1"/>
              <p:cNvSpPr>
                <a:spLocks noChangeArrowheads="1"/>
              </p:cNvSpPr>
              <p:nvPr/>
            </p:nvSpPr>
            <p:spPr bwMode="auto">
              <a:xfrm>
                <a:off x="253584" y="1168537"/>
                <a:ext cx="6858000" cy="15696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ta có: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là trung điểm của AB (gt) ;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là trung điểm của AC (gt) ;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⇒ MN là đường trung bình của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 ⇒MN//BC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3584" y="1168537"/>
                <a:ext cx="6858000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422" t="-2724" b="-8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"/>
              <p:cNvSpPr>
                <a:spLocks noChangeArrowheads="1"/>
              </p:cNvSpPr>
              <p:nvPr/>
            </p:nvSpPr>
            <p:spPr bwMode="auto">
              <a:xfrm>
                <a:off x="253584" y="3241812"/>
                <a:ext cx="6858000" cy="15696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ta có: 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là trung điểm của AB (gt) ;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là trung điểm của BC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kumimoji="0" lang="en-US" sz="2400" b="0" i="0" u="none" strike="noStrike" cap="none" normalizeH="0" baseline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⇒MP là đường trung bình của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3333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3584" y="3241812"/>
                <a:ext cx="6858000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1422" t="-2724" b="-8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6115" y="2797406"/>
            <a:ext cx="44420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 Tứ giác MNPH là hình thang.</a:t>
            </a: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889" y="5268267"/>
            <a:ext cx="89741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ΔACH vuông tại H có HN là trung tuyến (N là trung điểm của AC)</a:t>
            </a: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316504"/>
              </p:ext>
            </p:extLst>
          </p:nvPr>
        </p:nvGraphicFramePr>
        <p:xfrm>
          <a:off x="213610" y="4751429"/>
          <a:ext cx="2341563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20480" imgH="393480" progId="Equation.DSMT4">
                  <p:embed/>
                </p:oleObj>
              </mc:Choice>
              <mc:Fallback>
                <p:oleObj name="Equation" r:id="rId6" imgW="1320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3610" y="4751429"/>
                        <a:ext cx="2341563" cy="696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9849" y="5831271"/>
            <a:ext cx="86093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 (1) và</a:t>
            </a:r>
            <a:r>
              <a:rPr kumimoji="0" lang="en-US" sz="2400" b="0" i="0" u="none" strike="noStrike" cap="none" normalizeH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 suy ra MP = NH</a:t>
            </a: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thang MNPH (MN//PH) có MP = NH nên là hình thang cân.</a:t>
            </a: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3316040"/>
              </p:ext>
            </p:extLst>
          </p:nvPr>
        </p:nvGraphicFramePr>
        <p:xfrm>
          <a:off x="8534400" y="5149849"/>
          <a:ext cx="2474912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0" imgH="393480" progId="Equation.DSMT4">
                  <p:embed/>
                </p:oleObj>
              </mc:Choice>
              <mc:Fallback>
                <p:oleObj name="Equation" r:id="rId8" imgW="1396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34400" y="5149849"/>
                        <a:ext cx="2474912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987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4685" y="0"/>
            <a:ext cx="4672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056" y="457200"/>
            <a:ext cx="5400595" cy="5181600"/>
          </a:xfrm>
          <a:prstGeom prst="rect">
            <a:avLst/>
          </a:prstGeom>
        </p:spPr>
      </p:pic>
      <p:sp>
        <p:nvSpPr>
          <p:cNvPr id="17" name="Thought Bubble: Cloud 2">
            <a:extLst>
              <a:ext uri="{FF2B5EF4-FFF2-40B4-BE49-F238E27FC236}">
                <a16:creationId xmlns:a16="http://schemas.microsoft.com/office/drawing/2014/main" id="{9494F9BD-9599-4CC0-B1A3-125E9D61E49B}"/>
              </a:ext>
            </a:extLst>
          </p:cNvPr>
          <p:cNvSpPr/>
          <p:nvPr/>
        </p:nvSpPr>
        <p:spPr>
          <a:xfrm>
            <a:off x="609600" y="923330"/>
            <a:ext cx="5410200" cy="2277070"/>
          </a:xfrm>
          <a:prstGeom prst="cloudCallout">
            <a:avLst>
              <a:gd name="adj1" fmla="val -19517"/>
              <a:gd name="adj2" fmla="val 90697"/>
            </a:avLst>
          </a:prstGeom>
          <a:solidFill>
            <a:srgbClr val="FFE2C5"/>
          </a:solidFill>
          <a:ln>
            <a:solidFill>
              <a:srgbClr val="3333FF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3333FF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Giữa hai điểm B và C có một hộ nước. Biết DE = 45 m. Làm thế nào đêt tính được khoảng cách giữa hai điểm B và C?</a:t>
            </a:r>
          </a:p>
        </p:txBody>
      </p:sp>
      <p:pic>
        <p:nvPicPr>
          <p:cNvPr id="18" name="Graphic 14">
            <a:extLst>
              <a:ext uri="{FF2B5EF4-FFF2-40B4-BE49-F238E27FC236}">
                <a16:creationId xmlns:a16="http://schemas.microsoft.com/office/drawing/2014/main" id="{35164678-950A-43B3-B70D-362ECAFD7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312" y="3527286"/>
            <a:ext cx="1878405" cy="320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86" y="171138"/>
            <a:ext cx="1173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6: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Một mái nhà được vẽ lại như Hình 13. Tính độ dài x trong hình mái nhà.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0" y="785032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986" y="537320"/>
            <a:ext cx="6336974" cy="26434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4586" y="1353770"/>
                <a:ext cx="6031414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ABH có: AD = BD, BE = EH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uy ra DE là đường trung bình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ABH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86" y="1353770"/>
                <a:ext cx="6031414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2123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938796"/>
              </p:ext>
            </p:extLst>
          </p:nvPr>
        </p:nvGraphicFramePr>
        <p:xfrm>
          <a:off x="856807" y="2490968"/>
          <a:ext cx="4446972" cy="102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14320" imgH="393480" progId="Equation.DSMT4">
                  <p:embed/>
                </p:oleObj>
              </mc:Choice>
              <mc:Fallback>
                <p:oleObj name="Equation" r:id="rId5" imgW="17143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6807" y="2490968"/>
                        <a:ext cx="4446972" cy="10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887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410200" y="1177347"/>
            <a:ext cx="6981825" cy="4084413"/>
            <a:chOff x="5322601" y="1030786"/>
            <a:chExt cx="6981825" cy="40844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22601" y="1030786"/>
              <a:ext cx="6638925" cy="4084413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 bwMode="auto">
            <a:xfrm flipV="1">
              <a:off x="7543800" y="3110233"/>
              <a:ext cx="4189362" cy="13716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DE08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 flipH="1" flipV="1">
              <a:off x="7391400" y="1537395"/>
              <a:ext cx="152400" cy="295840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DE08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H="1" flipV="1">
              <a:off x="7411387" y="1532575"/>
              <a:ext cx="4357688" cy="1571611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DE08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flipH="1" flipV="1">
              <a:off x="9570246" y="2335986"/>
              <a:ext cx="30954" cy="147401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DE08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ctangle 18"/>
            <p:cNvSpPr/>
            <p:nvPr/>
          </p:nvSpPr>
          <p:spPr>
            <a:xfrm>
              <a:off x="11618626" y="2915042"/>
              <a:ext cx="685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373850" y="3720962"/>
              <a:ext cx="685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373850" y="1812766"/>
              <a:ext cx="685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218936" y="1062264"/>
              <a:ext cx="685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264219" y="4340376"/>
              <a:ext cx="685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52400" y="152400"/>
            <a:ext cx="11506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7: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Ảnh chụp từ Google Maps của một trường học được cho trong Hình 14. Hãy tính chiều dài cạnh DE, cho biết BC = 232 m và B, C lần lượt là trung điểm AD và AE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83983" y="1478863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0245" y="1917656"/>
                <a:ext cx="6031414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</a:t>
                </a:r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có: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là trung điểm của AD,</a:t>
                </a: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là trung điểm của AE</a:t>
                </a:r>
              </a:p>
              <a:p>
                <a:pPr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uy ra DE là đường trung bình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vi-VN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</a:t>
                </a: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5" y="1917656"/>
                <a:ext cx="6031414" cy="1815882"/>
              </a:xfrm>
              <a:prstGeom prst="rect">
                <a:avLst/>
              </a:prstGeom>
              <a:blipFill rotWithShape="0">
                <a:blip r:embed="rId4"/>
                <a:stretch>
                  <a:fillRect l="-2020" t="-3704" b="-8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756528"/>
              </p:ext>
            </p:extLst>
          </p:nvPr>
        </p:nvGraphicFramePr>
        <p:xfrm>
          <a:off x="215139" y="3733538"/>
          <a:ext cx="4873625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79560" imgH="583920" progId="Equation.DSMT4">
                  <p:embed/>
                </p:oleObj>
              </mc:Choice>
              <mc:Fallback>
                <p:oleObj name="Equation" r:id="rId5" imgW="1879560" imgH="583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5139" y="3733538"/>
                        <a:ext cx="4873625" cy="1514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30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3048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 gặp lại các em</a:t>
            </a:r>
          </a:p>
          <a:p>
            <a:pPr algn="l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… ở tiết học sau!</a:t>
            </a:r>
          </a:p>
        </p:txBody>
      </p:sp>
    </p:spTree>
    <p:extLst>
      <p:ext uri="{BB962C8B-B14F-4D97-AF65-F5344CB8AC3E}">
        <p14:creationId xmlns:p14="http://schemas.microsoft.com/office/powerpoint/2010/main" val="2197774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29" y="0"/>
            <a:ext cx="813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ĐƯỜNG TRUNG BÌNH CỦA TAM GIÁC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9611" y="584775"/>
            <a:ext cx="754241" cy="786259"/>
            <a:chOff x="425394" y="672476"/>
            <a:chExt cx="1251933" cy="14134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" y="672476"/>
              <a:ext cx="987039" cy="943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8534" y="1145346"/>
              <a:ext cx="688793" cy="94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94265" y="416927"/>
                <a:ext cx="1101673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ABC, vẽ đường thẳng d đi qua trung điểm M của cạnh AB, song song với cạnh BC và cắt AC tại N. Chứng minh N là trung điểm của AC.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65" y="416927"/>
                <a:ext cx="11016736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1106" t="-6369" r="-110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3893" y="1209506"/>
            <a:ext cx="4987466" cy="381916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43200" y="1284728"/>
            <a:ext cx="15079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99852" y="1787961"/>
                <a:ext cx="856314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MN//BC, nên theo định lí Thalès ta có: 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52" y="1787961"/>
                <a:ext cx="8563148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1495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330878"/>
              </p:ext>
            </p:extLst>
          </p:nvPr>
        </p:nvGraphicFramePr>
        <p:xfrm>
          <a:off x="1600200" y="2287447"/>
          <a:ext cx="1551744" cy="84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23600" imgH="393480" progId="Equation.DSMT4">
                  <p:embed/>
                </p:oleObj>
              </mc:Choice>
              <mc:Fallback>
                <p:oleObj name="Equation" r:id="rId7" imgW="723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00200" y="2287447"/>
                        <a:ext cx="1551744" cy="843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99611" y="3157613"/>
            <a:ext cx="6201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AM = MB (M là trung điểm của AB)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9611" y="3844812"/>
            <a:ext cx="6201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AN = NC</a:t>
            </a: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N là trung điểm của AC.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8349" y="5578128"/>
            <a:ext cx="11745051" cy="954107"/>
          </a:xfrm>
          <a:prstGeom prst="rect">
            <a:avLst/>
          </a:prstGeom>
          <a:solidFill>
            <a:srgbClr val="FFE2C5"/>
          </a:solidFill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thẳng đi qua trung điểm một cạnh của tam giác và song song với cạnh thứ hai thì đi qua trung điểm cạnh thứ ba.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9611" y="5028675"/>
            <a:ext cx="1629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*Chú ý:</a:t>
            </a:r>
            <a:endParaRPr lang="vi-VN" sz="2800" b="1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4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" grpId="0"/>
      <p:bldP spid="8" grpId="0"/>
      <p:bldP spid="9" grpId="0"/>
      <p:bldP spid="13" grpId="0"/>
      <p:bldP spid="14" grpId="0"/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ĐƯỜNG TRUNG BÌNH CỦA TAM GIÁC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9611" y="584775"/>
            <a:ext cx="754241" cy="786259"/>
            <a:chOff x="425394" y="672476"/>
            <a:chExt cx="1251933" cy="14134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" y="672476"/>
              <a:ext cx="987039" cy="943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8534" y="1145346"/>
              <a:ext cx="688793" cy="94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14796" y="1371034"/>
                <a:ext cx="566754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 M là trung điểm của AB, N là trung điểm của AC thì MN được gọi là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96" y="1371034"/>
                <a:ext cx="5667548" cy="1384995"/>
              </a:xfrm>
              <a:prstGeom prst="rect">
                <a:avLst/>
              </a:prstGeom>
              <a:blipFill rotWithShape="0">
                <a:blip r:embed="rId3"/>
                <a:stretch>
                  <a:fillRect l="-2151" t="-4846" r="-2151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679" y="0"/>
            <a:ext cx="5785486" cy="441952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153400" y="5486400"/>
            <a:ext cx="3810000" cy="954107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nào là đường trung bình của một tam giác?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eft Arrow 5"/>
          <p:cNvSpPr/>
          <p:nvPr/>
        </p:nvSpPr>
        <p:spPr bwMode="auto">
          <a:xfrm>
            <a:off x="6164485" y="1996815"/>
            <a:ext cx="762000" cy="381000"/>
          </a:xfrm>
          <a:prstGeom prst="leftArrow">
            <a:avLst/>
          </a:prstGeom>
          <a:solidFill>
            <a:srgbClr val="00B05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8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13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ĐƯỜNG TRUNG BÌNH CỦA TAM GIÁC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762000"/>
            <a:ext cx="11582400" cy="954107"/>
          </a:xfrm>
          <a:prstGeom prst="rect">
            <a:avLst/>
          </a:prstGeom>
          <a:solidFill>
            <a:srgbClr val="FFE2C5"/>
          </a:solidFill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trung bình của tam giác là đoạn thẳng nối trung điểm hai cạnh của tam giác đó.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686127"/>
            <a:ext cx="5785486" cy="441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4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ĐƯỜNG TRUNG BÌNH CỦA TAM GIÁC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8600" y="584775"/>
                <a:ext cx="10287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dụ: </a:t>
                </a:r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hình vẽ, tìm các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XYZ.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84775"/>
                <a:ext cx="10287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1245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150" y="801946"/>
            <a:ext cx="5114617" cy="35548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71800" y="1390557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8600" y="1913777"/>
                <a:ext cx="682255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Vì A, B lần lượt là trung điểm của XY và XZ nên AB đường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XYZ.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913777"/>
                <a:ext cx="6822550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1877" t="-7051" r="-1787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09862" y="2914050"/>
                <a:ext cx="682255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 tự, AC và BC cũng là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XYZ.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62" y="2914050"/>
                <a:ext cx="6822550" cy="954107"/>
              </a:xfrm>
              <a:prstGeom prst="rect">
                <a:avLst/>
              </a:prstGeom>
              <a:blipFill rotWithShape="0">
                <a:blip r:embed="rId5"/>
                <a:stretch>
                  <a:fillRect l="-1786" t="-6369" r="-178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8153400" y="5486400"/>
            <a:ext cx="3810000" cy="954107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tam giác có bao nhiêu đường trung bình?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11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ĐƯỜNG TRUNG BÌNH CỦA TAM GIÁC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584775"/>
            <a:ext cx="1028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1: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độ dài đoạn NQ trong hình vẽ bên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67464" y="1300071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862" y="2676724"/>
            <a:ext cx="6822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hai góc ở vị trí đồng vị nên MN//PQ.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561681"/>
            <a:ext cx="4476349" cy="389545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28600" y="1913777"/>
            <a:ext cx="6822550" cy="554266"/>
            <a:chOff x="228600" y="1913777"/>
            <a:chExt cx="6822550" cy="554266"/>
          </a:xfrm>
        </p:grpSpPr>
        <p:sp>
          <p:nvSpPr>
            <p:cNvPr id="8" name="Rectangle 7"/>
            <p:cNvSpPr/>
            <p:nvPr/>
          </p:nvSpPr>
          <p:spPr>
            <a:xfrm>
              <a:off x="228600" y="1913777"/>
              <a:ext cx="68225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 có: 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32647907"/>
                </p:ext>
              </p:extLst>
            </p:nvPr>
          </p:nvGraphicFramePr>
          <p:xfrm>
            <a:off x="1447800" y="1923572"/>
            <a:ext cx="1851204" cy="544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863280" imgH="253800" progId="Equation.DSMT4">
                    <p:embed/>
                  </p:oleObj>
                </mc:Choice>
                <mc:Fallback>
                  <p:oleObj name="Equation" r:id="rId3" imgW="863280" imgH="253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447800" y="1923572"/>
                          <a:ext cx="1851204" cy="54447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37344" y="3370578"/>
                <a:ext cx="682255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OPQ có M là trung điểm của OP và MN//PQ nên n là trung điểm của OQ.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44" y="3370578"/>
                <a:ext cx="6822550" cy="954107"/>
              </a:xfrm>
              <a:prstGeom prst="rect">
                <a:avLst/>
              </a:prstGeom>
              <a:blipFill rotWithShape="0">
                <a:blip r:embed="rId6"/>
                <a:stretch>
                  <a:fillRect l="-1877" t="-7051" r="-1787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09862" y="4414356"/>
                <a:ext cx="682255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Suy ra, MN là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OPQ.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62" y="4414356"/>
                <a:ext cx="6822550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1786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228600" y="4951971"/>
            <a:ext cx="6822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Suy ra, NQ = ON = 4 (đvđd)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3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52400"/>
                <a:ext cx="12192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 dụng 1: </a:t>
                </a:r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hình bên, chứng minh MN là đường trung bình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400"/>
                <a:ext cx="12192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1000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315162" y="771478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81000" y="1390556"/>
            <a:ext cx="4038600" cy="523220"/>
            <a:chOff x="457200" y="1944823"/>
            <a:chExt cx="4038600" cy="523220"/>
          </a:xfrm>
        </p:grpSpPr>
        <p:sp>
          <p:nvSpPr>
            <p:cNvPr id="7" name="Rectangle 6"/>
            <p:cNvSpPr/>
            <p:nvPr/>
          </p:nvSpPr>
          <p:spPr>
            <a:xfrm>
              <a:off x="457200" y="1944823"/>
              <a:ext cx="4038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 có: 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5858217"/>
                </p:ext>
              </p:extLst>
            </p:nvPr>
          </p:nvGraphicFramePr>
          <p:xfrm>
            <a:off x="1447800" y="2033068"/>
            <a:ext cx="2805113" cy="434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307880" imgH="203040" progId="Equation.DSMT4">
                    <p:embed/>
                  </p:oleObj>
                </mc:Choice>
                <mc:Fallback>
                  <p:oleObj name="Equation" r:id="rId4" imgW="130788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447800" y="2033068"/>
                          <a:ext cx="2805113" cy="434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0059" y="675620"/>
            <a:ext cx="4079009" cy="35915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8515" y="1969542"/>
            <a:ext cx="289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ra AC //MN.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9530" y="2684478"/>
                <a:ext cx="686327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M là trung điểm của AB và MN//BC nên suy ra N là trung điểm của BC.</a:t>
                </a:r>
              </a:p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 ra, MN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30" y="2684478"/>
                <a:ext cx="6863270" cy="1384995"/>
              </a:xfrm>
              <a:prstGeom prst="rect">
                <a:avLst/>
              </a:prstGeom>
              <a:blipFill rotWithShape="0">
                <a:blip r:embed="rId7"/>
                <a:stretch>
                  <a:fillRect l="-1776" t="-4386" r="-1865" b="-10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33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29" y="0"/>
            <a:ext cx="8438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CỦA ĐƯỜNG TRUNG BÌNH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9611" y="584775"/>
            <a:ext cx="754241" cy="786259"/>
            <a:chOff x="425394" y="672476"/>
            <a:chExt cx="1251933" cy="14134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" y="672476"/>
              <a:ext cx="987039" cy="943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8534" y="1145346"/>
              <a:ext cx="688793" cy="94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94264" y="433669"/>
                <a:ext cx="729627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M, N lần lượt là trung điểm của hai cạnh AB và AC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64" y="433669"/>
                <a:ext cx="7296270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1671" t="-6369" r="-1754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305382" y="5814610"/>
            <a:ext cx="4772025" cy="954107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nhận xét gì về độ dài của cạnh MN so với cạnh BC?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9929" y="1395604"/>
            <a:ext cx="3863875" cy="843933"/>
            <a:chOff x="41165" y="1696576"/>
            <a:chExt cx="3863875" cy="843933"/>
          </a:xfrm>
        </p:grpSpPr>
        <p:sp>
          <p:nvSpPr>
            <p:cNvPr id="13" name="Rectangle 12"/>
            <p:cNvSpPr/>
            <p:nvPr/>
          </p:nvSpPr>
          <p:spPr>
            <a:xfrm>
              <a:off x="41165" y="1801921"/>
              <a:ext cx="270203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Tính các tỉ số 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9677111"/>
                </p:ext>
              </p:extLst>
            </p:nvPr>
          </p:nvGraphicFramePr>
          <p:xfrm>
            <a:off x="2516636" y="1696576"/>
            <a:ext cx="1388404" cy="8439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647640" imgH="393480" progId="Equation.DSMT4">
                    <p:embed/>
                  </p:oleObj>
                </mc:Choice>
                <mc:Fallback>
                  <p:oleObj name="Equation" r:id="rId5" imgW="64764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516636" y="1696576"/>
                          <a:ext cx="1388404" cy="84393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375" y="-88254"/>
            <a:ext cx="5060154" cy="386544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91796" y="2118264"/>
            <a:ext cx="3542647" cy="844550"/>
            <a:chOff x="191796" y="2118264"/>
            <a:chExt cx="3542647" cy="844550"/>
          </a:xfrm>
        </p:grpSpPr>
        <p:sp>
          <p:nvSpPr>
            <p:cNvPr id="14" name="Rectangle 13"/>
            <p:cNvSpPr/>
            <p:nvPr/>
          </p:nvSpPr>
          <p:spPr>
            <a:xfrm>
              <a:off x="191796" y="2227420"/>
              <a:ext cx="141557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 có: </a:t>
              </a:r>
              <a:endParaRPr lang="vi-VN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695089"/>
                </p:ext>
              </p:extLst>
            </p:nvPr>
          </p:nvGraphicFramePr>
          <p:xfrm>
            <a:off x="1256356" y="2118264"/>
            <a:ext cx="2478087" cy="844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155600" imgH="393480" progId="Equation.DSMT4">
                    <p:embed/>
                  </p:oleObj>
                </mc:Choice>
                <mc:Fallback>
                  <p:oleObj name="Equation" r:id="rId8" imgW="11556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256356" y="2118264"/>
                          <a:ext cx="2478087" cy="8445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Rectangle 15"/>
          <p:cNvSpPr/>
          <p:nvPr/>
        </p:nvSpPr>
        <p:spPr>
          <a:xfrm>
            <a:off x="76747" y="2950230"/>
            <a:ext cx="4856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Chứng minh MN//BC.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84986" y="3485821"/>
            <a:ext cx="10526625" cy="844550"/>
            <a:chOff x="184986" y="3485821"/>
            <a:chExt cx="10526625" cy="844550"/>
          </a:xfrm>
        </p:grpSpPr>
        <p:sp>
          <p:nvSpPr>
            <p:cNvPr id="18" name="Rectangle 17"/>
            <p:cNvSpPr/>
            <p:nvPr/>
          </p:nvSpPr>
          <p:spPr>
            <a:xfrm>
              <a:off x="184986" y="3570821"/>
              <a:ext cx="70779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Vì </a:t>
              </a:r>
              <a:endParaRPr lang="vi-VN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3771895"/>
                </p:ext>
              </p:extLst>
            </p:nvPr>
          </p:nvGraphicFramePr>
          <p:xfrm>
            <a:off x="813071" y="3485821"/>
            <a:ext cx="6154737" cy="844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869920" imgH="393480" progId="Equation.DSMT4">
                    <p:embed/>
                  </p:oleObj>
                </mc:Choice>
                <mc:Fallback>
                  <p:oleObj name="Equation" r:id="rId10" imgW="286992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813071" y="3485821"/>
                          <a:ext cx="6154737" cy="8445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Rectangle 19"/>
            <p:cNvSpPr/>
            <p:nvPr/>
          </p:nvSpPr>
          <p:spPr>
            <a:xfrm>
              <a:off x="6954067" y="3623719"/>
              <a:ext cx="37575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(định lí Thalès đảo) </a:t>
              </a:r>
              <a:endParaRPr lang="vi-VN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929" y="4442820"/>
            <a:ext cx="3511003" cy="844550"/>
            <a:chOff x="76747" y="5088340"/>
            <a:chExt cx="3511003" cy="844550"/>
          </a:xfrm>
        </p:grpSpPr>
        <p:sp>
          <p:nvSpPr>
            <p:cNvPr id="21" name="Rectangle 20"/>
            <p:cNvSpPr/>
            <p:nvPr/>
          </p:nvSpPr>
          <p:spPr>
            <a:xfrm>
              <a:off x="76747" y="5100711"/>
              <a:ext cx="26664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c) Chứng minh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2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9915961"/>
                </p:ext>
              </p:extLst>
            </p:nvPr>
          </p:nvGraphicFramePr>
          <p:xfrm>
            <a:off x="2362200" y="5088340"/>
            <a:ext cx="1225550" cy="844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571320" imgH="393480" progId="Equation.DSMT4">
                    <p:embed/>
                  </p:oleObj>
                </mc:Choice>
                <mc:Fallback>
                  <p:oleObj name="Equation" r:id="rId12" imgW="57132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362200" y="5088340"/>
                          <a:ext cx="1225550" cy="8445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Rectangle 22"/>
          <p:cNvSpPr/>
          <p:nvPr/>
        </p:nvSpPr>
        <p:spPr>
          <a:xfrm>
            <a:off x="84722" y="5224790"/>
            <a:ext cx="10615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MN//BC (cmt) nên theo hệ quả của định lí Thalès suy ra 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93387"/>
              </p:ext>
            </p:extLst>
          </p:nvPr>
        </p:nvGraphicFramePr>
        <p:xfrm>
          <a:off x="8645921" y="5118903"/>
          <a:ext cx="215106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002960" imgH="393480" progId="Equation.DSMT4">
                  <p:embed/>
                </p:oleObj>
              </mc:Choice>
              <mc:Fallback>
                <p:oleObj name="Equation" r:id="rId14" imgW="1002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645921" y="5118903"/>
                        <a:ext cx="2151062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3088161"/>
              </p:ext>
            </p:extLst>
          </p:nvPr>
        </p:nvGraphicFramePr>
        <p:xfrm>
          <a:off x="8365807" y="1922285"/>
          <a:ext cx="2431176" cy="1236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774360" imgH="393480" progId="Equation.DSMT4">
                  <p:embed/>
                </p:oleObj>
              </mc:Choice>
              <mc:Fallback>
                <p:oleObj name="Equation" r:id="rId16" imgW="774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365807" y="1922285"/>
                        <a:ext cx="2431176" cy="1236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307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7" grpId="0" animBg="1"/>
      <p:bldP spid="16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Trang tiêu đề bài giảng"/>
  <p:tag name="GENSWF_ADVANCE_TIME" val="50.026"/>
  <p:tag name="ISPRING_SLIDE_ID_2" val="{173E77B6-58B7-40C5-8121-503C7006C8D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Trang tiêu đề bài giảng"/>
  <p:tag name="GENSWF_ADVANCE_TIME" val="50.026"/>
  <p:tag name="ISPRING_SLIDE_ID_2" val="{173E77B6-58B7-40C5-8121-503C7006C8DE}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7157</TotalTime>
  <Words>1603</Words>
  <Application>Microsoft Office PowerPoint</Application>
  <PresentationFormat>Widescreen</PresentationFormat>
  <Paragraphs>150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Cambria Math</vt:lpstr>
      <vt:lpstr>Times New Roman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</dc:creator>
  <cp:lastModifiedBy>Admin</cp:lastModifiedBy>
  <cp:revision>1404</cp:revision>
  <cp:lastPrinted>2021-04-05T04:55:25Z</cp:lastPrinted>
  <dcterms:created xsi:type="dcterms:W3CDTF">2008-03-13T02:09:43Z</dcterms:created>
  <dcterms:modified xsi:type="dcterms:W3CDTF">2025-02-24T05:59:49Z</dcterms:modified>
</cp:coreProperties>
</file>