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5" r:id="rId2"/>
    <p:sldId id="257" r:id="rId3"/>
    <p:sldId id="297" r:id="rId4"/>
    <p:sldId id="298" r:id="rId5"/>
    <p:sldId id="260" r:id="rId6"/>
    <p:sldId id="261" r:id="rId7"/>
    <p:sldId id="299" r:id="rId8"/>
    <p:sldId id="300" r:id="rId9"/>
    <p:sldId id="301" r:id="rId10"/>
    <p:sldId id="302" r:id="rId11"/>
    <p:sldId id="303" r:id="rId12"/>
    <p:sldId id="296" r:id="rId13"/>
    <p:sldId id="304" r:id="rId14"/>
    <p:sldId id="28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ungLam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9-18T22:58:27.158" idx="1">
    <p:pos x="10" y="10"/>
    <p:text/>
  </p:cm>
</p:cmLst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11" Type="http://schemas.openxmlformats.org/officeDocument/2006/relationships/image" Target="../media/image57.wmf"/><Relationship Id="rId5" Type="http://schemas.openxmlformats.org/officeDocument/2006/relationships/image" Target="../media/image51.wmf"/><Relationship Id="rId10" Type="http://schemas.openxmlformats.org/officeDocument/2006/relationships/image" Target="../media/image56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1.wmf"/><Relationship Id="rId7" Type="http://schemas.openxmlformats.org/officeDocument/2006/relationships/image" Target="../media/image65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10" Type="http://schemas.openxmlformats.org/officeDocument/2006/relationships/image" Target="../media/image68.wmf"/><Relationship Id="rId4" Type="http://schemas.openxmlformats.org/officeDocument/2006/relationships/image" Target="../media/image62.wmf"/><Relationship Id="rId9" Type="http://schemas.openxmlformats.org/officeDocument/2006/relationships/image" Target="../media/image6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1E2FF-0786-4CC3-A409-40519C4AC36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D965A-A941-4ED4-BD7D-E30417C5D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6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smtClean="0">
              <a:latin typeface="Calibri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0AD300D-7EB3-42ED-A178-C8EAB65B3D88}" type="slidenum">
              <a:rPr lang="en-US" smtClean="0"/>
              <a:pPr eaLnBrk="1" hangingPunct="1"/>
              <a:t>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9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0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5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4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60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4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40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40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E9026-9509-4F4B-B281-8021D617809B}" type="datetimeFigureOut">
              <a:rPr lang="en-US" smtClean="0"/>
              <a:t>23-Feb-25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02E3-D4FB-4686-BD44-3227226D21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2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6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54.wmf"/><Relationship Id="rId3" Type="http://schemas.openxmlformats.org/officeDocument/2006/relationships/oleObject" Target="../embeddings/oleObject42.bin"/><Relationship Id="rId21" Type="http://schemas.openxmlformats.org/officeDocument/2006/relationships/oleObject" Target="../embeddings/oleObject51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51.wmf"/><Relationship Id="rId17" Type="http://schemas.openxmlformats.org/officeDocument/2006/relationships/oleObject" Target="../embeddings/oleObject49.bin"/><Relationship Id="rId25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3.wmf"/><Relationship Id="rId20" Type="http://schemas.openxmlformats.org/officeDocument/2006/relationships/image" Target="../media/image55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46.bin"/><Relationship Id="rId24" Type="http://schemas.openxmlformats.org/officeDocument/2006/relationships/image" Target="../media/image57.wmf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2.bin"/><Relationship Id="rId10" Type="http://schemas.openxmlformats.org/officeDocument/2006/relationships/image" Target="../media/image50.wmf"/><Relationship Id="rId19" Type="http://schemas.openxmlformats.org/officeDocument/2006/relationships/oleObject" Target="../embeddings/oleObject50.bin"/><Relationship Id="rId4" Type="http://schemas.openxmlformats.org/officeDocument/2006/relationships/image" Target="../media/image47.w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52.wmf"/><Relationship Id="rId22" Type="http://schemas.openxmlformats.org/officeDocument/2006/relationships/image" Target="../media/image5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oleObject" Target="../embeddings/oleObject58.bin"/><Relationship Id="rId18" Type="http://schemas.openxmlformats.org/officeDocument/2006/relationships/image" Target="../media/image66.wmf"/><Relationship Id="rId3" Type="http://schemas.openxmlformats.org/officeDocument/2006/relationships/oleObject" Target="../embeddings/oleObject53.bin"/><Relationship Id="rId21" Type="http://schemas.openxmlformats.org/officeDocument/2006/relationships/oleObject" Target="../embeddings/oleObject62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3.wmf"/><Relationship Id="rId17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5.wmf"/><Relationship Id="rId20" Type="http://schemas.openxmlformats.org/officeDocument/2006/relationships/image" Target="../media/image67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0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59.bin"/><Relationship Id="rId10" Type="http://schemas.openxmlformats.org/officeDocument/2006/relationships/image" Target="../media/image62.wmf"/><Relationship Id="rId19" Type="http://schemas.openxmlformats.org/officeDocument/2006/relationships/oleObject" Target="../embeddings/oleObject61.bin"/><Relationship Id="rId4" Type="http://schemas.openxmlformats.org/officeDocument/2006/relationships/image" Target="../media/image59.wmf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64.wmf"/><Relationship Id="rId22" Type="http://schemas.openxmlformats.org/officeDocument/2006/relationships/image" Target="../media/image6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7.wmf"/><Relationship Id="rId3" Type="http://schemas.openxmlformats.org/officeDocument/2006/relationships/image" Target="../media/image8.png"/><Relationship Id="rId7" Type="http://schemas.openxmlformats.org/officeDocument/2006/relationships/image" Target="../media/image4.wmf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6.wmf"/><Relationship Id="rId5" Type="http://schemas.openxmlformats.org/officeDocument/2006/relationships/image" Target="../media/image10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9.png"/><Relationship Id="rId9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20.wmf"/><Relationship Id="rId26" Type="http://schemas.openxmlformats.org/officeDocument/2006/relationships/image" Target="../media/image24.wmf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5.bin"/><Relationship Id="rId25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9.wmf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2.bin"/><Relationship Id="rId24" Type="http://schemas.openxmlformats.org/officeDocument/2006/relationships/image" Target="../media/image23.wmf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23" Type="http://schemas.openxmlformats.org/officeDocument/2006/relationships/oleObject" Target="../embeddings/oleObject18.bin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8.wmf"/><Relationship Id="rId22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32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28.bin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3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838200"/>
            <a:ext cx="8031163" cy="25506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 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TIẾT </a:t>
            </a:r>
            <a:r>
              <a:rPr lang="en-US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57; 58</a:t>
            </a:r>
            <a:endParaRPr 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40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7: HỖN SỐ </a:t>
            </a:r>
            <a:endParaRPr lang="en-US" sz="40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 LÊ THANH HUYỀN</a:t>
            </a:r>
          </a:p>
        </p:txBody>
      </p:sp>
    </p:spTree>
    <p:extLst>
      <p:ext uri="{BB962C8B-B14F-4D97-AF65-F5344CB8AC3E}">
        <p14:creationId xmlns:p14="http://schemas.microsoft.com/office/powerpoint/2010/main" val="246554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6959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11545" y="13133"/>
            <a:ext cx="91186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7:  HỖN SỐ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2401" y="1219200"/>
            <a:ext cx="6781799" cy="928688"/>
            <a:chOff x="152401" y="1219200"/>
            <a:chExt cx="6781799" cy="928688"/>
          </a:xfrm>
        </p:grpSpPr>
        <p:sp>
          <p:nvSpPr>
            <p:cNvPr id="35" name="TextBox 4"/>
            <p:cNvSpPr txBox="1">
              <a:spLocks noChangeArrowheads="1"/>
            </p:cNvSpPr>
            <p:nvPr/>
          </p:nvSpPr>
          <p:spPr bwMode="auto">
            <a:xfrm>
              <a:off x="152401" y="1219200"/>
              <a:ext cx="6781799" cy="661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sz="28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Ví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dụ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2: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sánh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90909617"/>
                </p:ext>
              </p:extLst>
            </p:nvPr>
          </p:nvGraphicFramePr>
          <p:xfrm>
            <a:off x="2805113" y="1219200"/>
            <a:ext cx="569912" cy="928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65" name="Equation" r:id="rId3" imgW="241200" imgH="393480" progId="Equation.DSMT4">
                    <p:embed/>
                  </p:oleObj>
                </mc:Choice>
                <mc:Fallback>
                  <p:oleObj name="Equation" r:id="rId3" imgW="24120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805113" y="1219200"/>
                          <a:ext cx="569912" cy="9286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3075112"/>
                </p:ext>
              </p:extLst>
            </p:nvPr>
          </p:nvGraphicFramePr>
          <p:xfrm>
            <a:off x="3898900" y="1219200"/>
            <a:ext cx="511175" cy="927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66" name="Equation" r:id="rId5" imgW="215640" imgH="393480" progId="Equation.DSMT4">
                    <p:embed/>
                  </p:oleObj>
                </mc:Choice>
                <mc:Fallback>
                  <p:oleObj name="Equation" r:id="rId5" imgW="215640" imgH="39348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8900" y="1219200"/>
                          <a:ext cx="511175" cy="927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1336314" y="5102739"/>
            <a:ext cx="6553200" cy="523220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1337469" y="5785128"/>
            <a:ext cx="7543800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433795"/>
              </p:ext>
            </p:extLst>
          </p:nvPr>
        </p:nvGraphicFramePr>
        <p:xfrm>
          <a:off x="1662113" y="2728913"/>
          <a:ext cx="569912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7" name="Equation" r:id="rId7" imgW="241200" imgH="393480" progId="Equation.DSMT4">
                  <p:embed/>
                </p:oleObj>
              </mc:Choice>
              <mc:Fallback>
                <p:oleObj name="Equation" r:id="rId7" imgW="24120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3" y="2728913"/>
                        <a:ext cx="569912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3048001" y="2069068"/>
            <a:ext cx="1295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457200" y="2823924"/>
            <a:ext cx="121919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083544"/>
              </p:ext>
            </p:extLst>
          </p:nvPr>
        </p:nvGraphicFramePr>
        <p:xfrm>
          <a:off x="2219325" y="2728913"/>
          <a:ext cx="212883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8" name="Equation" r:id="rId9" imgW="901440" imgH="393480" progId="Equation.DSMT4">
                  <p:embed/>
                </p:oleObj>
              </mc:Choice>
              <mc:Fallback>
                <p:oleObj name="Equation" r:id="rId9" imgW="90144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2728913"/>
                        <a:ext cx="2128838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596187"/>
              </p:ext>
            </p:extLst>
          </p:nvPr>
        </p:nvGraphicFramePr>
        <p:xfrm>
          <a:off x="4376738" y="2744788"/>
          <a:ext cx="779462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9" name="Equation" r:id="rId11" imgW="330120" imgH="393480" progId="Equation.DSMT4">
                  <p:embed/>
                </p:oleObj>
              </mc:Choice>
              <mc:Fallback>
                <p:oleObj name="Equation" r:id="rId11" imgW="33012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6738" y="2744788"/>
                        <a:ext cx="779462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2709069" y="4059773"/>
            <a:ext cx="1219199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481923"/>
              </p:ext>
            </p:extLst>
          </p:nvPr>
        </p:nvGraphicFramePr>
        <p:xfrm>
          <a:off x="1221262" y="4008657"/>
          <a:ext cx="128905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0" name="Equation" r:id="rId13" imgW="545760" imgH="393480" progId="Equation.DSMT4">
                  <p:embed/>
                </p:oleObj>
              </mc:Choice>
              <mc:Fallback>
                <p:oleObj name="Equation" r:id="rId13" imgW="54576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1262" y="4008657"/>
                        <a:ext cx="1289050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6203370"/>
              </p:ext>
            </p:extLst>
          </p:nvPr>
        </p:nvGraphicFramePr>
        <p:xfrm>
          <a:off x="3422175" y="4028811"/>
          <a:ext cx="1349375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1" name="Equation" r:id="rId15" imgW="571320" imgH="393480" progId="Equation.DSMT4">
                  <p:embed/>
                </p:oleObj>
              </mc:Choice>
              <mc:Fallback>
                <p:oleObj name="Equation" r:id="rId15" imgW="57132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175" y="4028811"/>
                        <a:ext cx="1349375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570387" y="4030632"/>
            <a:ext cx="1219199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Do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5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/>
      <p:bldP spid="17" grpId="1"/>
      <p:bldP spid="19" grpId="0"/>
      <p:bldP spid="20" grpId="0"/>
      <p:bldP spid="23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6959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11545" y="13133"/>
            <a:ext cx="91186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7:  HỖN SỐ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3276600" y="1957864"/>
            <a:ext cx="1295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2401" y="1188720"/>
            <a:ext cx="7662862" cy="1019175"/>
            <a:chOff x="152401" y="1188720"/>
            <a:chExt cx="7662862" cy="1019175"/>
          </a:xfrm>
        </p:grpSpPr>
        <p:sp>
          <p:nvSpPr>
            <p:cNvPr id="35" name="TextBox 4"/>
            <p:cNvSpPr txBox="1">
              <a:spLocks noChangeArrowheads="1"/>
            </p:cNvSpPr>
            <p:nvPr/>
          </p:nvSpPr>
          <p:spPr bwMode="auto">
            <a:xfrm>
              <a:off x="152401" y="1219200"/>
              <a:ext cx="6781799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sz="28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hành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2: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trị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biểu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thức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96816764"/>
                </p:ext>
              </p:extLst>
            </p:nvPr>
          </p:nvGraphicFramePr>
          <p:xfrm>
            <a:off x="5595938" y="1188720"/>
            <a:ext cx="2219325" cy="1019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177" name="Equation" r:id="rId3" imgW="939600" imgH="431640" progId="Equation.DSMT4">
                    <p:embed/>
                  </p:oleObj>
                </mc:Choice>
                <mc:Fallback>
                  <p:oleObj name="Equation" r:id="rId3" imgW="939600" imgH="431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95938" y="1188720"/>
                          <a:ext cx="2219325" cy="10191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4266644"/>
              </p:ext>
            </p:extLst>
          </p:nvPr>
        </p:nvGraphicFramePr>
        <p:xfrm>
          <a:off x="1057275" y="2590800"/>
          <a:ext cx="22193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78" name="Equation" r:id="rId5" imgW="939600" imgH="431640" progId="Equation.DSMT4">
                  <p:embed/>
                </p:oleObj>
              </mc:Choice>
              <mc:Fallback>
                <p:oleObj name="Equation" r:id="rId5" imgW="93960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7275" y="2590800"/>
                        <a:ext cx="2219325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823841"/>
              </p:ext>
            </p:extLst>
          </p:nvPr>
        </p:nvGraphicFramePr>
        <p:xfrm>
          <a:off x="1004888" y="3657600"/>
          <a:ext cx="243046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79" name="Equation" r:id="rId7" imgW="1028520" imgH="431640" progId="Equation.DSMT4">
                  <p:embed/>
                </p:oleObj>
              </mc:Choice>
              <mc:Fallback>
                <p:oleObj name="Equation" r:id="rId7" imgW="10285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888" y="3657600"/>
                        <a:ext cx="2430462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968606"/>
              </p:ext>
            </p:extLst>
          </p:nvPr>
        </p:nvGraphicFramePr>
        <p:xfrm>
          <a:off x="993775" y="4648200"/>
          <a:ext cx="2640013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0" name="Equation" r:id="rId9" imgW="1117440" imgH="431640" progId="Equation.DSMT4">
                  <p:embed/>
                </p:oleObj>
              </mc:Choice>
              <mc:Fallback>
                <p:oleObj name="Equation" r:id="rId9" imgW="1117440" imgH="431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75" y="4648200"/>
                        <a:ext cx="2640013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923092"/>
              </p:ext>
            </p:extLst>
          </p:nvPr>
        </p:nvGraphicFramePr>
        <p:xfrm>
          <a:off x="992188" y="5622925"/>
          <a:ext cx="135096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1" name="Equation" r:id="rId11" imgW="571320" imgH="393480" progId="Equation.DSMT4">
                  <p:embed/>
                </p:oleObj>
              </mc:Choice>
              <mc:Fallback>
                <p:oleObj name="Equation" r:id="rId11" imgW="571320" imgH="393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188" y="5622925"/>
                        <a:ext cx="1350962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764712"/>
              </p:ext>
            </p:extLst>
          </p:nvPr>
        </p:nvGraphicFramePr>
        <p:xfrm>
          <a:off x="2297907" y="5623718"/>
          <a:ext cx="2671762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2" name="Equation" r:id="rId13" imgW="1130040" imgH="393480" progId="Equation.DSMT4">
                  <p:embed/>
                </p:oleObj>
              </mc:Choice>
              <mc:Fallback>
                <p:oleObj name="Equation" r:id="rId13" imgW="113004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7907" y="5623718"/>
                        <a:ext cx="2671762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331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3022600" y="0"/>
            <a:ext cx="35687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707886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1/SGK/24: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321715"/>
              </p:ext>
            </p:extLst>
          </p:nvPr>
        </p:nvGraphicFramePr>
        <p:xfrm>
          <a:off x="799270" y="3686380"/>
          <a:ext cx="618718" cy="76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65" name="Equation" r:id="rId3" imgW="317160" imgH="393480" progId="Equation.DSMT4">
                  <p:embed/>
                </p:oleObj>
              </mc:Choice>
              <mc:Fallback>
                <p:oleObj name="Equation" r:id="rId3" imgW="317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9270" y="3686380"/>
                        <a:ext cx="618718" cy="767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243900" y="6096000"/>
            <a:ext cx="4131709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1329" y="4539456"/>
            <a:ext cx="1601197" cy="766762"/>
            <a:chOff x="-1329" y="4539456"/>
            <a:chExt cx="1601197" cy="766762"/>
          </a:xfrm>
        </p:grpSpPr>
        <p:sp>
          <p:nvSpPr>
            <p:cNvPr id="21" name="TextBox 20"/>
            <p:cNvSpPr txBox="1"/>
            <p:nvPr/>
          </p:nvSpPr>
          <p:spPr>
            <a:xfrm>
              <a:off x="-1329" y="4629805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Hoặc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3901487"/>
                </p:ext>
              </p:extLst>
            </p:nvPr>
          </p:nvGraphicFramePr>
          <p:xfrm>
            <a:off x="925014" y="4539456"/>
            <a:ext cx="444500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66" name="Equation" r:id="rId5" imgW="228600" imgH="393480" progId="Equation.DSMT4">
                    <p:embed/>
                  </p:oleObj>
                </mc:Choice>
                <mc:Fallback>
                  <p:oleObj name="Equation" r:id="rId5" imgW="228600" imgH="393480" progId="Equation.DSMT4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5014" y="4539456"/>
                          <a:ext cx="444500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22"/>
          <p:cNvGrpSpPr/>
          <p:nvPr/>
        </p:nvGrpSpPr>
        <p:grpSpPr>
          <a:xfrm>
            <a:off x="-16432" y="5329238"/>
            <a:ext cx="1637270" cy="766762"/>
            <a:chOff x="-37214" y="4526429"/>
            <a:chExt cx="1637270" cy="766762"/>
          </a:xfrm>
        </p:grpSpPr>
        <p:sp>
          <p:nvSpPr>
            <p:cNvPr id="24" name="TextBox 23"/>
            <p:cNvSpPr txBox="1"/>
            <p:nvPr/>
          </p:nvSpPr>
          <p:spPr>
            <a:xfrm>
              <a:off x="-37214" y="4593300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Hoặc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54169249"/>
                </p:ext>
              </p:extLst>
            </p:nvPr>
          </p:nvGraphicFramePr>
          <p:xfrm>
            <a:off x="860281" y="4526429"/>
            <a:ext cx="739775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67" name="Equation" r:id="rId7" imgW="380880" imgH="393480" progId="Equation.DSMT4">
                    <p:embed/>
                  </p:oleObj>
                </mc:Choice>
                <mc:Fallback>
                  <p:oleObj name="Equation" r:id="rId7" imgW="3808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0281" y="4526429"/>
                          <a:ext cx="739775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654341"/>
              </p:ext>
            </p:extLst>
          </p:nvPr>
        </p:nvGraphicFramePr>
        <p:xfrm>
          <a:off x="3078418" y="3733800"/>
          <a:ext cx="6191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68" name="Equation" r:id="rId9" imgW="317160" imgH="393480" progId="Equation.DSMT4">
                  <p:embed/>
                </p:oleObj>
              </mc:Choice>
              <mc:Fallback>
                <p:oleObj name="Equation" r:id="rId9" imgW="31716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8418" y="3733800"/>
                        <a:ext cx="61912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2222001" y="4572000"/>
            <a:ext cx="1601197" cy="766762"/>
            <a:chOff x="-77197" y="4526574"/>
            <a:chExt cx="1601197" cy="766762"/>
          </a:xfrm>
        </p:grpSpPr>
        <p:sp>
          <p:nvSpPr>
            <p:cNvPr id="28" name="TextBox 27"/>
            <p:cNvSpPr txBox="1"/>
            <p:nvPr/>
          </p:nvSpPr>
          <p:spPr>
            <a:xfrm>
              <a:off x="-77197" y="4627418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9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35735452"/>
                </p:ext>
              </p:extLst>
            </p:nvPr>
          </p:nvGraphicFramePr>
          <p:xfrm>
            <a:off x="875802" y="4526574"/>
            <a:ext cx="468313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69" name="Equation" r:id="rId11" imgW="241200" imgH="393480" progId="Equation.DSMT4">
                    <p:embed/>
                  </p:oleObj>
                </mc:Choice>
                <mc:Fallback>
                  <p:oleObj name="Equation" r:id="rId11" imgW="2412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5802" y="4526574"/>
                          <a:ext cx="468313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" name="Group 29"/>
          <p:cNvGrpSpPr/>
          <p:nvPr/>
        </p:nvGrpSpPr>
        <p:grpSpPr>
          <a:xfrm>
            <a:off x="2228928" y="5329237"/>
            <a:ext cx="1657272" cy="766763"/>
            <a:chOff x="-77197" y="4547355"/>
            <a:chExt cx="1657272" cy="766763"/>
          </a:xfrm>
        </p:grpSpPr>
        <p:sp>
          <p:nvSpPr>
            <p:cNvPr id="31" name="TextBox 30"/>
            <p:cNvSpPr txBox="1"/>
            <p:nvPr/>
          </p:nvSpPr>
          <p:spPr>
            <a:xfrm>
              <a:off x="-77197" y="4627418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2" name="Object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52546635"/>
                </p:ext>
              </p:extLst>
            </p:nvPr>
          </p:nvGraphicFramePr>
          <p:xfrm>
            <a:off x="840300" y="4547355"/>
            <a:ext cx="739775" cy="766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70" name="Equation" r:id="rId13" imgW="380880" imgH="393480" progId="Equation.DSMT4">
                    <p:embed/>
                  </p:oleObj>
                </mc:Choice>
                <mc:Fallback>
                  <p:oleObj name="Equation" r:id="rId13" imgW="3808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0300" y="4547355"/>
                          <a:ext cx="739775" cy="766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553997"/>
              </p:ext>
            </p:extLst>
          </p:nvPr>
        </p:nvGraphicFramePr>
        <p:xfrm>
          <a:off x="5261182" y="3664248"/>
          <a:ext cx="61912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71" name="Equation" r:id="rId15" imgW="317160" imgH="393480" progId="Equation.DSMT4">
                  <p:embed/>
                </p:oleObj>
              </mc:Choice>
              <mc:Fallback>
                <p:oleObj name="Equation" r:id="rId15" imgW="31716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1182" y="3664248"/>
                        <a:ext cx="61912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4495800" y="4551073"/>
            <a:ext cx="1601197" cy="766762"/>
            <a:chOff x="-77197" y="4526574"/>
            <a:chExt cx="1601197" cy="766762"/>
          </a:xfrm>
        </p:grpSpPr>
        <p:sp>
          <p:nvSpPr>
            <p:cNvPr id="35" name="TextBox 34"/>
            <p:cNvSpPr txBox="1"/>
            <p:nvPr/>
          </p:nvSpPr>
          <p:spPr>
            <a:xfrm>
              <a:off x="-77197" y="4627418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6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9974317"/>
                </p:ext>
              </p:extLst>
            </p:nvPr>
          </p:nvGraphicFramePr>
          <p:xfrm>
            <a:off x="875802" y="4526574"/>
            <a:ext cx="468313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72" name="Equation" r:id="rId17" imgW="241200" imgH="393480" progId="Equation.DSMT4">
                    <p:embed/>
                  </p:oleObj>
                </mc:Choice>
                <mc:Fallback>
                  <p:oleObj name="Equation" r:id="rId17" imgW="2412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5802" y="4526574"/>
                          <a:ext cx="468313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" name="Group 36"/>
          <p:cNvGrpSpPr/>
          <p:nvPr/>
        </p:nvGrpSpPr>
        <p:grpSpPr>
          <a:xfrm>
            <a:off x="4516582" y="5329238"/>
            <a:ext cx="1601197" cy="766762"/>
            <a:chOff x="-77197" y="4526574"/>
            <a:chExt cx="1601197" cy="766762"/>
          </a:xfrm>
        </p:grpSpPr>
        <p:sp>
          <p:nvSpPr>
            <p:cNvPr id="38" name="TextBox 37"/>
            <p:cNvSpPr txBox="1"/>
            <p:nvPr/>
          </p:nvSpPr>
          <p:spPr>
            <a:xfrm>
              <a:off x="-77197" y="4627418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97886608"/>
                </p:ext>
              </p:extLst>
            </p:nvPr>
          </p:nvGraphicFramePr>
          <p:xfrm>
            <a:off x="752921" y="4526574"/>
            <a:ext cx="714375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73" name="Equation" r:id="rId19" imgW="368280" imgH="393480" progId="Equation.DSMT4">
                    <p:embed/>
                  </p:oleObj>
                </mc:Choice>
                <mc:Fallback>
                  <p:oleObj name="Equation" r:id="rId19" imgW="3682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2921" y="4526574"/>
                          <a:ext cx="714375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094860"/>
              </p:ext>
            </p:extLst>
          </p:nvPr>
        </p:nvGraphicFramePr>
        <p:xfrm>
          <a:off x="7375525" y="3733800"/>
          <a:ext cx="620713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74" name="Equation" r:id="rId21" imgW="317160" imgH="393480" progId="Equation.DSMT4">
                  <p:embed/>
                </p:oleObj>
              </mc:Choice>
              <mc:Fallback>
                <p:oleObj name="Equation" r:id="rId21" imgW="31716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3733800"/>
                        <a:ext cx="620713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6781800" y="4673600"/>
            <a:ext cx="1601197" cy="766763"/>
            <a:chOff x="-77197" y="4527330"/>
            <a:chExt cx="1601197" cy="766763"/>
          </a:xfrm>
        </p:grpSpPr>
        <p:sp>
          <p:nvSpPr>
            <p:cNvPr id="42" name="TextBox 41"/>
            <p:cNvSpPr txBox="1"/>
            <p:nvPr/>
          </p:nvSpPr>
          <p:spPr>
            <a:xfrm>
              <a:off x="-77197" y="4627418"/>
              <a:ext cx="16011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oặc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43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05333994"/>
                </p:ext>
              </p:extLst>
            </p:nvPr>
          </p:nvGraphicFramePr>
          <p:xfrm>
            <a:off x="875303" y="4527330"/>
            <a:ext cx="466725" cy="766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175" name="Equation" r:id="rId23" imgW="241200" imgH="393480" progId="Equation.DSMT4">
                    <p:embed/>
                  </p:oleObj>
                </mc:Choice>
                <mc:Fallback>
                  <p:oleObj name="Equation" r:id="rId23" imgW="2412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5303" y="4527330"/>
                          <a:ext cx="466725" cy="766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05300" y="1588486"/>
            <a:ext cx="8077200" cy="205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932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20" grpId="0" animBg="1"/>
      <p:bldP spid="2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3022600" y="0"/>
            <a:ext cx="3149600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36453" y="5414183"/>
            <a:ext cx="5966900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67000" y="3710970"/>
            <a:ext cx="5677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56309" y="2458315"/>
            <a:ext cx="3581400" cy="843438"/>
            <a:chOff x="221673" y="2563713"/>
            <a:chExt cx="3581400" cy="843438"/>
          </a:xfrm>
        </p:grpSpPr>
        <p:graphicFrame>
          <p:nvGraphicFramePr>
            <p:cNvPr id="2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6537934"/>
                </p:ext>
              </p:extLst>
            </p:nvPr>
          </p:nvGraphicFramePr>
          <p:xfrm>
            <a:off x="2509361" y="2563713"/>
            <a:ext cx="324803" cy="843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88" name="Equation" r:id="rId3" imgW="152280" imgH="393480" progId="Equation.DSMT4">
                    <p:embed/>
                  </p:oleObj>
                </mc:Choice>
                <mc:Fallback>
                  <p:oleObj name="Equation" r:id="rId3" imgW="1522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9361" y="2563713"/>
                          <a:ext cx="324803" cy="8434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TextBox 30"/>
            <p:cNvSpPr txBox="1"/>
            <p:nvPr/>
          </p:nvSpPr>
          <p:spPr>
            <a:xfrm>
              <a:off x="221673" y="2723822"/>
              <a:ext cx="3581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: 70 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phút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=      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giờ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353830"/>
              </p:ext>
            </p:extLst>
          </p:nvPr>
        </p:nvGraphicFramePr>
        <p:xfrm>
          <a:off x="3944938" y="3182938"/>
          <a:ext cx="985837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89" name="Equation" r:id="rId5" imgW="507960" imgH="393480" progId="Equation.DSMT4">
                  <p:embed/>
                </p:oleObj>
              </mc:Choice>
              <mc:Fallback>
                <p:oleObj name="Equation" r:id="rId5" imgW="5079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938" y="3182938"/>
                        <a:ext cx="985837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3643753" y="1985640"/>
            <a:ext cx="1601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8600" y="457200"/>
            <a:ext cx="8534400" cy="1754326"/>
            <a:chOff x="228600" y="707886"/>
            <a:chExt cx="8534400" cy="1754326"/>
          </a:xfrm>
        </p:grpSpPr>
        <p:sp>
          <p:nvSpPr>
            <p:cNvPr id="2" name="TextBox 1"/>
            <p:cNvSpPr txBox="1"/>
            <p:nvPr/>
          </p:nvSpPr>
          <p:spPr>
            <a:xfrm>
              <a:off x="228600" y="707886"/>
              <a:ext cx="85344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4/SGK/24: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Hai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ô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tô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quãng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100km,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taxi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chạy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giờ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tải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chạy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70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phút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 So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sánh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vận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tốc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4837530"/>
                </p:ext>
              </p:extLst>
            </p:nvPr>
          </p:nvGraphicFramePr>
          <p:xfrm>
            <a:off x="2362200" y="1242693"/>
            <a:ext cx="395288" cy="766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90" name="Equation" r:id="rId7" imgW="203040" imgH="393480" progId="Equation.DSMT4">
                    <p:embed/>
                  </p:oleObj>
                </mc:Choice>
                <mc:Fallback>
                  <p:oleObj name="Equation" r:id="rId7" imgW="20304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2200" y="1242693"/>
                          <a:ext cx="395288" cy="766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" name="TextBox 39"/>
          <p:cNvSpPr txBox="1"/>
          <p:nvPr/>
        </p:nvSpPr>
        <p:spPr>
          <a:xfrm>
            <a:off x="228601" y="32766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taxi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286023"/>
              </p:ext>
            </p:extLst>
          </p:nvPr>
        </p:nvGraphicFramePr>
        <p:xfrm>
          <a:off x="4935640" y="3159173"/>
          <a:ext cx="1084263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1" name="Equation" r:id="rId9" imgW="558720" imgH="393480" progId="Equation.DSMT4">
                  <p:embed/>
                </p:oleObj>
              </mc:Choice>
              <mc:Fallback>
                <p:oleObj name="Equation" r:id="rId9" imgW="558720" imgH="39348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5640" y="3159173"/>
                        <a:ext cx="1084263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947418"/>
              </p:ext>
            </p:extLst>
          </p:nvPr>
        </p:nvGraphicFramePr>
        <p:xfrm>
          <a:off x="5995988" y="3154363"/>
          <a:ext cx="2779712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2" name="Equation" r:id="rId11" imgW="1434960" imgH="393480" progId="Equation.DSMT4">
                  <p:embed/>
                </p:oleObj>
              </mc:Choice>
              <mc:Fallback>
                <p:oleObj name="Equation" r:id="rId11" imgW="14349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5988" y="3154363"/>
                        <a:ext cx="2779712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228600" y="397258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011140"/>
              </p:ext>
            </p:extLst>
          </p:nvPr>
        </p:nvGraphicFramePr>
        <p:xfrm>
          <a:off x="3798888" y="3851275"/>
          <a:ext cx="862012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3" name="Equation" r:id="rId13" imgW="444240" imgH="393480" progId="Equation.DSMT4">
                  <p:embed/>
                </p:oleObj>
              </mc:Choice>
              <mc:Fallback>
                <p:oleObj name="Equation" r:id="rId13" imgW="444240" imgH="39348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888" y="3851275"/>
                        <a:ext cx="862012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594977"/>
              </p:ext>
            </p:extLst>
          </p:nvPr>
        </p:nvGraphicFramePr>
        <p:xfrm>
          <a:off x="4627563" y="3851275"/>
          <a:ext cx="2786062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4" name="Equation" r:id="rId15" imgW="1434960" imgH="393480" progId="Equation.DSMT4">
                  <p:embed/>
                </p:oleObj>
              </mc:Choice>
              <mc:Fallback>
                <p:oleObj name="Equation" r:id="rId15" imgW="143496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7563" y="3851275"/>
                        <a:ext cx="2786062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704206"/>
              </p:ext>
            </p:extLst>
          </p:nvPr>
        </p:nvGraphicFramePr>
        <p:xfrm>
          <a:off x="1182688" y="4596534"/>
          <a:ext cx="157480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5" name="Equation" r:id="rId17" imgW="812520" imgH="393480" progId="Equation.DSMT4">
                  <p:embed/>
                </p:oleObj>
              </mc:Choice>
              <mc:Fallback>
                <p:oleObj name="Equation" r:id="rId17" imgW="81252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688" y="4596534"/>
                        <a:ext cx="1574800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28600" y="4682836"/>
            <a:ext cx="1614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4288835"/>
              </p:ext>
            </p:extLst>
          </p:nvPr>
        </p:nvGraphicFramePr>
        <p:xfrm>
          <a:off x="3295650" y="4560888"/>
          <a:ext cx="147955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6" name="Equation" r:id="rId19" imgW="761760" imgH="393480" progId="Equation.DSMT4">
                  <p:embed/>
                </p:oleObj>
              </mc:Choice>
              <mc:Fallback>
                <p:oleObj name="Equation" r:id="rId19" imgW="76176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4560888"/>
                        <a:ext cx="1479550" cy="76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56309" y="5446856"/>
            <a:ext cx="1614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93819"/>
              </p:ext>
            </p:extLst>
          </p:nvPr>
        </p:nvGraphicFramePr>
        <p:xfrm>
          <a:off x="1003300" y="5391150"/>
          <a:ext cx="1598613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7" name="Equation" r:id="rId21" imgW="825480" imgH="393480" progId="Equation.DSMT4">
                  <p:embed/>
                </p:oleObj>
              </mc:Choice>
              <mc:Fallback>
                <p:oleObj name="Equation" r:id="rId21" imgW="82548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5391150"/>
                        <a:ext cx="1598613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228600" y="6110163"/>
            <a:ext cx="7890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tải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taxi.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22249" y="2197724"/>
            <a:ext cx="596690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5217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4" grpId="0"/>
      <p:bldP spid="24" grpId="1"/>
      <p:bldP spid="38" grpId="0"/>
      <p:bldP spid="40" grpId="0"/>
      <p:bldP spid="44" grpId="0"/>
      <p:bldP spid="45" grpId="0"/>
      <p:bldP spid="46" grpId="0"/>
      <p:bldP spid="47" grpId="0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DU LIEU QUAN TRONG -HUEBOM\CA VIDEO NEN PPT\hinh nen powerpoint don gian tinh te dep nha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162502" y="3172691"/>
            <a:ext cx="82296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spcBef>
                <a:spcPct val="100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 BÀI HỌC NÀY CÁC EM CẦN: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AutoShape 2" descr="SDK TOÁN 6 TẬP 2 CHÂN TRỜI SÁNG TẠO - Tài Liệu Toán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69429" y="3800335"/>
            <a:ext cx="82296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vi-VN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55575" y="4446666"/>
            <a:ext cx="8229600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73338" y="5643816"/>
            <a:ext cx="8229600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10000"/>
              </a:spcBef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tiễn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196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1"/>
          <p:cNvGrpSpPr>
            <a:grpSpLocks/>
          </p:cNvGrpSpPr>
          <p:nvPr/>
        </p:nvGrpSpPr>
        <p:grpSpPr bwMode="auto">
          <a:xfrm>
            <a:off x="-6350" y="0"/>
            <a:ext cx="9156700" cy="838200"/>
            <a:chOff x="0" y="8"/>
            <a:chExt cx="5768" cy="839"/>
          </a:xfrm>
        </p:grpSpPr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0" y="8"/>
              <a:ext cx="5760" cy="839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10000"/>
                </a:spcBef>
              </a:pPr>
              <a:endParaRPr lang="vi-VN" sz="1000" b="1">
                <a:solidFill>
                  <a:schemeClr val="bg1"/>
                </a:solidFill>
                <a:latin typeface="Tahoma" pitchFamily="34" charset="0"/>
              </a:endParaRPr>
            </a:p>
            <a:p>
              <a:pPr algn="ctr" eaLnBrk="1" hangingPunct="1">
                <a:spcBef>
                  <a:spcPct val="1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PHÒNG GIÁO DỤC VÀ ĐÀO TẠO HUYỆN CHÂU ĐỨC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vi-VN" sz="2400" b="1">
                  <a:solidFill>
                    <a:schemeClr val="bg1"/>
                  </a:solidFill>
                  <a:latin typeface="Tahoma" pitchFamily="34" charset="0"/>
                </a:rPr>
                <a:t>TRƯỜNG THCS QUANG TRUNG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vi-VN" sz="6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8" y="32"/>
              <a:ext cx="5760" cy="64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1" algn="ctr" eaLnBrk="1" hangingPunct="1">
                <a:spcBef>
                  <a:spcPct val="10000"/>
                </a:spcBef>
              </a:pPr>
              <a:r>
                <a:rPr lang="en-US" sz="3600" b="1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rPr>
                <a:t>TOÁN 6: CHÂN TRỜI SÁNG TẠO</a:t>
              </a:r>
              <a:endPara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2" name="Line 14"/>
            <p:cNvSpPr>
              <a:spLocks noChangeShapeType="1"/>
            </p:cNvSpPr>
            <p:nvPr/>
          </p:nvSpPr>
          <p:spPr bwMode="auto">
            <a:xfrm>
              <a:off x="40" y="803"/>
              <a:ext cx="5672" cy="0"/>
            </a:xfrm>
            <a:prstGeom prst="line">
              <a:avLst/>
            </a:prstGeom>
            <a:noFill/>
            <a:ln w="57150" cmpd="thickThin">
              <a:solidFill>
                <a:srgbClr val="FF66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5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1355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Oval 4"/>
          <p:cNvSpPr>
            <a:spLocks noChangeArrowheads="1"/>
          </p:cNvSpPr>
          <p:nvPr/>
        </p:nvSpPr>
        <p:spPr bwMode="auto">
          <a:xfrm rot="527914">
            <a:off x="1839913" y="3833813"/>
            <a:ext cx="5175250" cy="2541587"/>
          </a:xfrm>
          <a:prstGeom prst="ellipse">
            <a:avLst/>
          </a:prstGeom>
          <a:solidFill>
            <a:srgbClr val="0066FF"/>
          </a:solidFill>
          <a:ln w="9525">
            <a:solidFill>
              <a:srgbClr val="FF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16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155575" y="-11430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AutoShape 18" descr="Kết quả hình ảnh cho SÁCH GIÁO KHOA TOÁN 7"/>
          <p:cNvSpPr>
            <a:spLocks noChangeAspect="1" noChangeArrowheads="1"/>
          </p:cNvSpPr>
          <p:nvPr/>
        </p:nvSpPr>
        <p:spPr bwMode="auto">
          <a:xfrm>
            <a:off x="307975" y="-990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51119">
            <a:off x="4570706" y="1432436"/>
            <a:ext cx="2821649" cy="399312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SDK TOÁN 6 TẬP 2 CHÂN TRỜI SÁNG TẠO - Tài Liệu Toán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50469">
            <a:off x="2000045" y="1206613"/>
            <a:ext cx="2829117" cy="3828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168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Connector 134"/>
          <p:cNvCxnSpPr/>
          <p:nvPr/>
        </p:nvCxnSpPr>
        <p:spPr>
          <a:xfrm rot="5400000">
            <a:off x="5210815" y="2102269"/>
            <a:ext cx="1246909" cy="2486"/>
          </a:xfrm>
          <a:prstGeom prst="lin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rot="5400000">
            <a:off x="7145790" y="1872927"/>
            <a:ext cx="1246909" cy="2486"/>
          </a:xfrm>
          <a:prstGeom prst="lin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5400000">
            <a:off x="5450597" y="1748577"/>
            <a:ext cx="1246909" cy="2486"/>
          </a:xfrm>
          <a:prstGeom prst="lin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Brace 18"/>
          <p:cNvSpPr/>
          <p:nvPr/>
        </p:nvSpPr>
        <p:spPr>
          <a:xfrm rot="5400000">
            <a:off x="2974644" y="2198996"/>
            <a:ext cx="381000" cy="2133600"/>
          </a:xfrm>
          <a:prstGeom prst="rightBrace">
            <a:avLst/>
          </a:prstGeom>
          <a:scene3d>
            <a:camera prst="perspectiveAbove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/>
            </a:endParaRPr>
          </a:p>
        </p:txBody>
      </p:sp>
      <p:sp>
        <p:nvSpPr>
          <p:cNvPr id="26" name="Right Brace 25"/>
          <p:cNvSpPr/>
          <p:nvPr/>
        </p:nvSpPr>
        <p:spPr>
          <a:xfrm rot="5400000">
            <a:off x="6272213" y="2552700"/>
            <a:ext cx="381000" cy="1219200"/>
          </a:xfrm>
          <a:prstGeom prst="rightBrace">
            <a:avLst/>
          </a:prstGeom>
          <a:ln w="28575"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/>
            </a:endParaRP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6223000" y="3260725"/>
            <a:ext cx="1473200" cy="1119188"/>
            <a:chOff x="5765800" y="4404446"/>
            <a:chExt cx="1473200" cy="1118617"/>
          </a:xfrm>
        </p:grpSpPr>
        <p:sp>
          <p:nvSpPr>
            <p:cNvPr id="40" name="TextBox 39"/>
            <p:cNvSpPr txBox="1"/>
            <p:nvPr/>
          </p:nvSpPr>
          <p:spPr>
            <a:xfrm>
              <a:off x="5791200" y="4404446"/>
              <a:ext cx="1447800" cy="646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791200" y="4876800"/>
              <a:ext cx="1447800" cy="646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4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5765800" y="4953441"/>
              <a:ext cx="482600" cy="158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Pie 35"/>
          <p:cNvSpPr/>
          <p:nvPr/>
        </p:nvSpPr>
        <p:spPr>
          <a:xfrm>
            <a:off x="5704400" y="1603248"/>
            <a:ext cx="1444752" cy="1444752"/>
          </a:xfrm>
          <a:prstGeom prst="pie">
            <a:avLst>
              <a:gd name="adj1" fmla="val 10718323"/>
              <a:gd name="adj2" fmla="val 16200000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37" name="Pie 36"/>
          <p:cNvSpPr/>
          <p:nvPr/>
        </p:nvSpPr>
        <p:spPr>
          <a:xfrm rot="16200000">
            <a:off x="5718048" y="1600201"/>
            <a:ext cx="1444752" cy="1444752"/>
          </a:xfrm>
          <a:prstGeom prst="pie">
            <a:avLst>
              <a:gd name="adj1" fmla="val 12213"/>
              <a:gd name="adj2" fmla="val 5399995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38" name="Pie 37"/>
          <p:cNvSpPr/>
          <p:nvPr/>
        </p:nvSpPr>
        <p:spPr>
          <a:xfrm rot="5400000">
            <a:off x="5718048" y="1603248"/>
            <a:ext cx="1444752" cy="1444752"/>
          </a:xfrm>
          <a:prstGeom prst="pie">
            <a:avLst>
              <a:gd name="adj1" fmla="val 12213"/>
              <a:gd name="adj2" fmla="val 5399995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420504" y="1551296"/>
            <a:ext cx="1447800" cy="14478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3429000" y="1551296"/>
            <a:ext cx="1447800" cy="14478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rot="5400000" flipH="1">
            <a:off x="5705476" y="2322512"/>
            <a:ext cx="1447800" cy="31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0800000" flipH="1">
            <a:off x="5715000" y="2360613"/>
            <a:ext cx="14478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68"/>
          <p:cNvGrpSpPr>
            <a:grpSpLocks/>
          </p:cNvGrpSpPr>
          <p:nvPr/>
        </p:nvGrpSpPr>
        <p:grpSpPr bwMode="auto">
          <a:xfrm>
            <a:off x="1905000" y="4792663"/>
            <a:ext cx="4114800" cy="1317625"/>
            <a:chOff x="2819400" y="5638800"/>
            <a:chExt cx="4114800" cy="1317625"/>
          </a:xfrm>
        </p:grpSpPr>
        <p:sp>
          <p:nvSpPr>
            <p:cNvPr id="46" name="TextBox 45"/>
            <p:cNvSpPr txBox="1"/>
            <p:nvPr/>
          </p:nvSpPr>
          <p:spPr bwMode="auto">
            <a:xfrm>
              <a:off x="4169229" y="5638800"/>
              <a:ext cx="1240971" cy="7079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ln w="1905">
                    <a:solidFill>
                      <a:srgbClr val="996633"/>
                    </a:solidFill>
                  </a:ln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7" name="TextBox 46"/>
            <p:cNvSpPr txBox="1"/>
            <p:nvPr/>
          </p:nvSpPr>
          <p:spPr bwMode="auto">
            <a:xfrm>
              <a:off x="4114800" y="6248464"/>
              <a:ext cx="1240971" cy="7079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ln w="1905">
                    <a:solidFill>
                      <a:srgbClr val="996633"/>
                    </a:solidFill>
                  </a:ln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4</a:t>
              </a:r>
            </a:p>
          </p:txBody>
        </p:sp>
        <p:cxnSp>
          <p:nvCxnSpPr>
            <p:cNvPr id="48" name="Straight Connector 47"/>
            <p:cNvCxnSpPr/>
            <p:nvPr/>
          </p:nvCxnSpPr>
          <p:spPr bwMode="auto">
            <a:xfrm>
              <a:off x="4038600" y="6332537"/>
              <a:ext cx="609600" cy="142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 bwMode="auto">
            <a:xfrm>
              <a:off x="2819400" y="5921514"/>
              <a:ext cx="152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>
                  <a:ln w="1905">
                    <a:solidFill>
                      <a:srgbClr val="996633"/>
                    </a:solidFill>
                  </a:ln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2 và   </a:t>
              </a:r>
              <a:endParaRPr lang="en-US" sz="4000" b="1" dirty="0">
                <a:ln w="1905">
                  <a:solidFill>
                    <a:srgbClr val="996633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 pitchFamily="18" charset="0"/>
              </a:endParaRPr>
            </a:p>
          </p:txBody>
        </p:sp>
        <p:sp>
          <p:nvSpPr>
            <p:cNvPr id="4130" name="TextBox 3"/>
            <p:cNvSpPr txBox="1">
              <a:spLocks noChangeArrowheads="1"/>
            </p:cNvSpPr>
            <p:nvPr/>
          </p:nvSpPr>
          <p:spPr bwMode="auto">
            <a:xfrm>
              <a:off x="4724400" y="5907088"/>
              <a:ext cx="2209800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 tròn</a:t>
              </a: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2971800" y="3483114"/>
            <a:ext cx="762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">
                  <a:solidFill>
                    <a:srgbClr val="996633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 pitchFamily="18" charset="0"/>
              </a:rPr>
              <a:t>2</a:t>
            </a:r>
          </a:p>
        </p:txBody>
      </p:sp>
      <p:pic>
        <p:nvPicPr>
          <p:cNvPr id="28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2074565" y="22226"/>
            <a:ext cx="5299669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KHỞI ĐỘNG</a:t>
            </a:r>
          </a:p>
        </p:txBody>
      </p:sp>
      <p:pic>
        <p:nvPicPr>
          <p:cNvPr id="32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3577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257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e 9"/>
          <p:cNvSpPr/>
          <p:nvPr/>
        </p:nvSpPr>
        <p:spPr>
          <a:xfrm>
            <a:off x="5445456" y="1489520"/>
            <a:ext cx="1444752" cy="1444752"/>
          </a:xfrm>
          <a:prstGeom prst="pie">
            <a:avLst>
              <a:gd name="adj1" fmla="val 10718323"/>
              <a:gd name="adj2" fmla="val 16200000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12" name="Pie 11"/>
          <p:cNvSpPr/>
          <p:nvPr/>
        </p:nvSpPr>
        <p:spPr>
          <a:xfrm rot="16200000">
            <a:off x="5472752" y="1505440"/>
            <a:ext cx="1444752" cy="1444752"/>
          </a:xfrm>
          <a:prstGeom prst="pie">
            <a:avLst>
              <a:gd name="adj1" fmla="val 12213"/>
              <a:gd name="adj2" fmla="val 5399995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13" name="Pie 12"/>
          <p:cNvSpPr/>
          <p:nvPr/>
        </p:nvSpPr>
        <p:spPr>
          <a:xfrm rot="5400000">
            <a:off x="5459104" y="1527048"/>
            <a:ext cx="1444752" cy="1444752"/>
          </a:xfrm>
          <a:prstGeom prst="pie">
            <a:avLst>
              <a:gd name="adj1" fmla="val 12213"/>
              <a:gd name="adj2" fmla="val 5399995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10868" y="1447800"/>
            <a:ext cx="1447800" cy="14478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/>
            </a:endParaRPr>
          </a:p>
        </p:txBody>
      </p:sp>
      <p:sp>
        <p:nvSpPr>
          <p:cNvPr id="9" name="Oval 8"/>
          <p:cNvSpPr/>
          <p:nvPr/>
        </p:nvSpPr>
        <p:spPr>
          <a:xfrm>
            <a:off x="3643952" y="1447800"/>
            <a:ext cx="1447800" cy="14478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Times New Roman"/>
            </a:endParaRPr>
          </a:p>
        </p:txBody>
      </p:sp>
      <p:cxnSp>
        <p:nvCxnSpPr>
          <p:cNvPr id="135" name="Straight Connector 134"/>
          <p:cNvCxnSpPr/>
          <p:nvPr/>
        </p:nvCxnSpPr>
        <p:spPr>
          <a:xfrm rot="5400000">
            <a:off x="5210815" y="1911767"/>
            <a:ext cx="1246909" cy="2486"/>
          </a:xfrm>
          <a:prstGeom prst="lin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rot="5400000">
            <a:off x="7145790" y="1682425"/>
            <a:ext cx="1246909" cy="2486"/>
          </a:xfrm>
          <a:prstGeom prst="lin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5400000">
            <a:off x="5450597" y="1558075"/>
            <a:ext cx="1246909" cy="2486"/>
          </a:xfrm>
          <a:prstGeom prst="line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Brace 18"/>
          <p:cNvSpPr/>
          <p:nvPr/>
        </p:nvSpPr>
        <p:spPr>
          <a:xfrm rot="5400000">
            <a:off x="3162300" y="2095499"/>
            <a:ext cx="381000" cy="2133600"/>
          </a:xfrm>
          <a:prstGeom prst="rightBrace">
            <a:avLst/>
          </a:prstGeom>
          <a:noFill/>
          <a:ln>
            <a:solidFill>
              <a:srgbClr val="130ACE"/>
            </a:solidFill>
          </a:ln>
          <a:scene3d>
            <a:camera prst="perspectiveAbove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/>
            </a:endParaRPr>
          </a:p>
        </p:txBody>
      </p:sp>
      <p:sp>
        <p:nvSpPr>
          <p:cNvPr id="26" name="Right Brace 25"/>
          <p:cNvSpPr/>
          <p:nvPr/>
        </p:nvSpPr>
        <p:spPr>
          <a:xfrm rot="5400000">
            <a:off x="5981700" y="2552700"/>
            <a:ext cx="381000" cy="1219200"/>
          </a:xfrm>
          <a:prstGeom prst="rightBrace">
            <a:avLst/>
          </a:prstGeom>
          <a:ln w="28575"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latin typeface="Times New Roman"/>
            </a:endParaRPr>
          </a:p>
        </p:txBody>
      </p:sp>
      <p:grpSp>
        <p:nvGrpSpPr>
          <p:cNvPr id="5142" name="Group 37"/>
          <p:cNvGrpSpPr>
            <a:grpSpLocks/>
          </p:cNvGrpSpPr>
          <p:nvPr/>
        </p:nvGrpSpPr>
        <p:grpSpPr bwMode="auto">
          <a:xfrm>
            <a:off x="5943600" y="3289300"/>
            <a:ext cx="1524000" cy="1130300"/>
            <a:chOff x="5715000" y="4392354"/>
            <a:chExt cx="1524000" cy="1130709"/>
          </a:xfrm>
        </p:grpSpPr>
        <p:sp>
          <p:nvSpPr>
            <p:cNvPr id="40" name="TextBox 39"/>
            <p:cNvSpPr txBox="1"/>
            <p:nvPr/>
          </p:nvSpPr>
          <p:spPr>
            <a:xfrm>
              <a:off x="5791200" y="4392354"/>
              <a:ext cx="1447800" cy="646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791200" y="4876800"/>
              <a:ext cx="1447800" cy="646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4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5715000" y="4952945"/>
              <a:ext cx="609600" cy="158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2819400" y="3468469"/>
            <a:ext cx="10668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 w="1905">
                  <a:solidFill>
                    <a:srgbClr val="996633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 pitchFamily="18" charset="0"/>
              </a:rPr>
              <a:t>2</a:t>
            </a:r>
          </a:p>
        </p:txBody>
      </p:sp>
      <p:sp>
        <p:nvSpPr>
          <p:cNvPr id="12320" name="TextBox 54"/>
          <p:cNvSpPr txBox="1">
            <a:spLocks noChangeArrowheads="1"/>
          </p:cNvSpPr>
          <p:nvPr/>
        </p:nvSpPr>
        <p:spPr bwMode="auto">
          <a:xfrm>
            <a:off x="4918075" y="4687888"/>
            <a:ext cx="2625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latin typeface="Times New Roman" pitchFamily="18" charset="0"/>
                <a:cs typeface="Times New Roman" pitchFamily="18" charset="0"/>
              </a:rPr>
              <a:t>Viết thành: </a:t>
            </a:r>
          </a:p>
        </p:txBody>
      </p: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7318375" y="4419600"/>
            <a:ext cx="1673225" cy="1193800"/>
            <a:chOff x="6109648" y="4106674"/>
            <a:chExt cx="1674209" cy="1193386"/>
          </a:xfrm>
        </p:grpSpPr>
        <p:grpSp>
          <p:nvGrpSpPr>
            <p:cNvPr id="5171" name="Group 55"/>
            <p:cNvGrpSpPr>
              <a:grpSpLocks/>
            </p:cNvGrpSpPr>
            <p:nvPr/>
          </p:nvGrpSpPr>
          <p:grpSpPr bwMode="auto">
            <a:xfrm>
              <a:off x="6566995" y="4106674"/>
              <a:ext cx="1216862" cy="1193386"/>
              <a:chOff x="5728795" y="4281294"/>
              <a:chExt cx="1216862" cy="1193259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5734030" y="4281294"/>
                <a:ext cx="937337" cy="6462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>
                    <a:ln w="1905">
                      <a:solidFill>
                        <a:srgbClr val="996633"/>
                      </a:solidFill>
                    </a:ln>
                    <a:solidFill>
                      <a:srgbClr val="130ACE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756778" y="4828290"/>
                <a:ext cx="1188879" cy="6462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>
                    <a:ln w="1905">
                      <a:solidFill>
                        <a:srgbClr val="996633"/>
                      </a:solidFill>
                    </a:ln>
                    <a:solidFill>
                      <a:srgbClr val="130ACE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/>
                    <a:cs typeface="Times New Roman" pitchFamily="18" charset="0"/>
                  </a:rPr>
                  <a:t>4</a:t>
                </a:r>
              </a:p>
            </p:txBody>
          </p:sp>
          <p:cxnSp>
            <p:nvCxnSpPr>
              <p:cNvPr id="59" name="Straight Connector 58"/>
              <p:cNvCxnSpPr>
                <a:endCxn id="60" idx="3"/>
              </p:cNvCxnSpPr>
              <p:nvPr/>
            </p:nvCxnSpPr>
            <p:spPr>
              <a:xfrm flipV="1">
                <a:off x="5728917" y="4876337"/>
                <a:ext cx="381224" cy="15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/>
            <p:cNvSpPr txBox="1"/>
            <p:nvPr/>
          </p:nvSpPr>
          <p:spPr>
            <a:xfrm>
              <a:off x="6109648" y="4378812"/>
              <a:ext cx="83847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solidFill>
                    <a:srgbClr val="130ACE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2  </a:t>
              </a:r>
            </a:p>
          </p:txBody>
        </p:sp>
      </p:grpSp>
      <p:cxnSp>
        <p:nvCxnSpPr>
          <p:cNvPr id="63" name="Straight Connector 62"/>
          <p:cNvCxnSpPr/>
          <p:nvPr/>
        </p:nvCxnSpPr>
        <p:spPr>
          <a:xfrm rot="5400000" flipH="1">
            <a:off x="5459413" y="2232025"/>
            <a:ext cx="1447800" cy="31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5410200" y="2209800"/>
            <a:ext cx="152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3048000" y="4459288"/>
            <a:ext cx="2590800" cy="1255712"/>
            <a:chOff x="1143000" y="4778373"/>
            <a:chExt cx="2590800" cy="1255995"/>
          </a:xfrm>
        </p:grpSpPr>
        <p:grpSp>
          <p:nvGrpSpPr>
            <p:cNvPr id="5165" name="Group 39"/>
            <p:cNvGrpSpPr>
              <a:grpSpLocks/>
            </p:cNvGrpSpPr>
            <p:nvPr/>
          </p:nvGrpSpPr>
          <p:grpSpPr bwMode="auto">
            <a:xfrm>
              <a:off x="2286000" y="4778373"/>
              <a:ext cx="1447800" cy="1255995"/>
              <a:chOff x="5718810" y="4267200"/>
              <a:chExt cx="1520190" cy="1255863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5791200" y="4267200"/>
                <a:ext cx="1447800" cy="6462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>
                    <a:ln w="1905">
                      <a:solidFill>
                        <a:srgbClr val="996633"/>
                      </a:solidFill>
                    </a:ln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791200" y="4876800"/>
                <a:ext cx="1447800" cy="6462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>
                    <a:ln w="1905">
                      <a:solidFill>
                        <a:srgbClr val="996633"/>
                      </a:solidFill>
                    </a:ln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/>
                    <a:cs typeface="Times New Roman" pitchFamily="18" charset="0"/>
                  </a:rPr>
                  <a:t>4</a:t>
                </a:r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>
                <a:off x="5718810" y="4953082"/>
                <a:ext cx="64008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/>
            <p:cNvSpPr txBox="1"/>
            <p:nvPr/>
          </p:nvSpPr>
          <p:spPr>
            <a:xfrm>
              <a:off x="1143000" y="5083175"/>
              <a:ext cx="990600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2</a:t>
              </a:r>
            </a:p>
          </p:txBody>
        </p:sp>
        <p:sp>
          <p:nvSpPr>
            <p:cNvPr id="54" name="Plus 53"/>
            <p:cNvSpPr/>
            <p:nvPr/>
          </p:nvSpPr>
          <p:spPr>
            <a:xfrm>
              <a:off x="1676400" y="5311893"/>
              <a:ext cx="381000" cy="304869"/>
            </a:xfrm>
            <a:prstGeom prst="mathPlus">
              <a:avLst/>
            </a:prstGeom>
            <a:solidFill>
              <a:srgbClr val="130ACE"/>
            </a:solidFill>
            <a:ln>
              <a:solidFill>
                <a:srgbClr val="130A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600">
                <a:latin typeface="Times New Roman"/>
              </a:endParaRPr>
            </a:p>
          </p:txBody>
        </p:sp>
      </p:grpSp>
      <p:sp>
        <p:nvSpPr>
          <p:cNvPr id="7199" name="TextBox 62"/>
          <p:cNvSpPr txBox="1">
            <a:spLocks noChangeArrowheads="1"/>
          </p:cNvSpPr>
          <p:nvPr/>
        </p:nvSpPr>
        <p:spPr bwMode="auto">
          <a:xfrm>
            <a:off x="4648200" y="5830888"/>
            <a:ext cx="3505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>
                <a:latin typeface="Times New Roman" pitchFamily="18" charset="0"/>
                <a:cs typeface="Times New Roman" pitchFamily="18" charset="0"/>
              </a:rPr>
              <a:t> gọi là 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 số</a:t>
            </a:r>
          </a:p>
        </p:txBody>
      </p: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3657600" y="5511800"/>
            <a:ext cx="1673225" cy="1193800"/>
            <a:chOff x="6109648" y="4106674"/>
            <a:chExt cx="1674209" cy="1193386"/>
          </a:xfrm>
        </p:grpSpPr>
        <p:grpSp>
          <p:nvGrpSpPr>
            <p:cNvPr id="5160" name="Group 55"/>
            <p:cNvGrpSpPr>
              <a:grpSpLocks/>
            </p:cNvGrpSpPr>
            <p:nvPr/>
          </p:nvGrpSpPr>
          <p:grpSpPr bwMode="auto">
            <a:xfrm>
              <a:off x="6566995" y="4106674"/>
              <a:ext cx="1216862" cy="1193386"/>
              <a:chOff x="5728795" y="4281294"/>
              <a:chExt cx="1216862" cy="1193259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5734030" y="4281294"/>
                <a:ext cx="937337" cy="6462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>
                    <a:ln w="1905">
                      <a:solidFill>
                        <a:srgbClr val="996633"/>
                      </a:solidFill>
                    </a:ln>
                    <a:solidFill>
                      <a:srgbClr val="130ACE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5756778" y="4828290"/>
                <a:ext cx="1188879" cy="64626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b="1" dirty="0">
                    <a:ln w="1905">
                      <a:solidFill>
                        <a:srgbClr val="996633"/>
                      </a:solidFill>
                    </a:ln>
                    <a:solidFill>
                      <a:srgbClr val="130ACE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/>
                    <a:cs typeface="Times New Roman" pitchFamily="18" charset="0"/>
                  </a:rPr>
                  <a:t>4</a:t>
                </a:r>
              </a:p>
            </p:txBody>
          </p:sp>
          <p:cxnSp>
            <p:nvCxnSpPr>
              <p:cNvPr id="72" name="Straight Connector 71"/>
              <p:cNvCxnSpPr>
                <a:endCxn id="69" idx="3"/>
              </p:cNvCxnSpPr>
              <p:nvPr/>
            </p:nvCxnSpPr>
            <p:spPr>
              <a:xfrm flipV="1">
                <a:off x="5728917" y="4876337"/>
                <a:ext cx="381224" cy="158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9" name="TextBox 68"/>
            <p:cNvSpPr txBox="1"/>
            <p:nvPr/>
          </p:nvSpPr>
          <p:spPr>
            <a:xfrm>
              <a:off x="6109648" y="4378812"/>
              <a:ext cx="83847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ln w="1905">
                    <a:solidFill>
                      <a:srgbClr val="996633"/>
                    </a:solidFill>
                  </a:ln>
                  <a:solidFill>
                    <a:srgbClr val="130ACE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2  </a:t>
              </a:r>
            </a:p>
          </p:txBody>
        </p:sp>
      </p:grpSp>
      <p:grpSp>
        <p:nvGrpSpPr>
          <p:cNvPr id="14" name="Group 68"/>
          <p:cNvGrpSpPr>
            <a:grpSpLocks/>
          </p:cNvGrpSpPr>
          <p:nvPr/>
        </p:nvGrpSpPr>
        <p:grpSpPr bwMode="auto">
          <a:xfrm>
            <a:off x="304800" y="4495800"/>
            <a:ext cx="2590800" cy="1317625"/>
            <a:chOff x="2819400" y="5638800"/>
            <a:chExt cx="2590800" cy="1317625"/>
          </a:xfrm>
        </p:grpSpPr>
        <p:sp>
          <p:nvSpPr>
            <p:cNvPr id="47" name="TextBox 46"/>
            <p:cNvSpPr txBox="1"/>
            <p:nvPr/>
          </p:nvSpPr>
          <p:spPr bwMode="auto">
            <a:xfrm>
              <a:off x="4169229" y="5638800"/>
              <a:ext cx="1240971" cy="7079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ln w="1905">
                    <a:solidFill>
                      <a:srgbClr val="996633"/>
                    </a:solidFill>
                  </a:ln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4114800" y="6248464"/>
              <a:ext cx="1240971" cy="7079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 dirty="0">
                  <a:ln w="1905">
                    <a:solidFill>
                      <a:srgbClr val="996633"/>
                    </a:solidFill>
                  </a:ln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4</a:t>
              </a:r>
            </a:p>
          </p:txBody>
        </p:sp>
        <p:cxnSp>
          <p:nvCxnSpPr>
            <p:cNvPr id="49" name="Straight Connector 48"/>
            <p:cNvCxnSpPr/>
            <p:nvPr/>
          </p:nvCxnSpPr>
          <p:spPr bwMode="auto">
            <a:xfrm>
              <a:off x="4038600" y="6332538"/>
              <a:ext cx="609600" cy="1428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 bwMode="auto">
            <a:xfrm>
              <a:off x="2819400" y="5921514"/>
              <a:ext cx="152400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 b="1">
                  <a:ln w="1905">
                    <a:solidFill>
                      <a:srgbClr val="996633"/>
                    </a:solidFill>
                  </a:ln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/>
                  <a:cs typeface="Times New Roman" pitchFamily="18" charset="0"/>
                </a:rPr>
                <a:t>2 và   </a:t>
              </a:r>
              <a:endParaRPr lang="en-US" sz="4000" b="1" dirty="0">
                <a:ln w="1905">
                  <a:solidFill>
                    <a:srgbClr val="996633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2133600" y="4724400"/>
            <a:ext cx="9794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600" b="1"/>
              <a:t>hay</a:t>
            </a:r>
          </a:p>
        </p:txBody>
      </p:sp>
      <p:pic>
        <p:nvPicPr>
          <p:cNvPr id="55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Rectangle 63"/>
          <p:cNvSpPr/>
          <p:nvPr/>
        </p:nvSpPr>
        <p:spPr>
          <a:xfrm>
            <a:off x="2074565" y="22226"/>
            <a:ext cx="5299669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KHỞI ĐỘNG</a:t>
            </a:r>
          </a:p>
        </p:txBody>
      </p:sp>
      <p:pic>
        <p:nvPicPr>
          <p:cNvPr id="66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6303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814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20" grpId="0"/>
      <p:bldP spid="7199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9" name="Text Box 4"/>
          <p:cNvSpPr txBox="1">
            <a:spLocks noChangeArrowheads="1"/>
          </p:cNvSpPr>
          <p:nvPr/>
        </p:nvSpPr>
        <p:spPr bwMode="auto">
          <a:xfrm>
            <a:off x="393700" y="655638"/>
            <a:ext cx="2514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600" b="1" i="1" u="sng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600" b="1" i="1" u="sng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en-US" sz="66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8" name="WordArt 12"/>
          <p:cNvSpPr>
            <a:spLocks noChangeArrowheads="1" noChangeShapeType="1" noTextEdit="1"/>
          </p:cNvSpPr>
          <p:nvPr/>
        </p:nvSpPr>
        <p:spPr bwMode="auto">
          <a:xfrm>
            <a:off x="1143000" y="1904999"/>
            <a:ext cx="6858000" cy="10017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b="1" kern="10" dirty="0" smtClean="0"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50000"/>
                    </a:srgbClr>
                  </a:outerShdw>
                </a:effectLst>
                <a:latin typeface="Arial"/>
                <a:cs typeface="Arial"/>
              </a:rPr>
              <a:t>HỖN SỐ</a:t>
            </a:r>
            <a:endParaRPr lang="en-US" sz="2000" b="1" kern="10" dirty="0"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148" name="WordArt 13"/>
          <p:cNvSpPr>
            <a:spLocks noChangeArrowheads="1" noChangeShapeType="1" noTextEdit="1"/>
          </p:cNvSpPr>
          <p:nvPr/>
        </p:nvSpPr>
        <p:spPr bwMode="auto">
          <a:xfrm>
            <a:off x="6553200" y="98425"/>
            <a:ext cx="2362200" cy="544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5599DD"/>
                    </a:gs>
                  </a:gsLst>
                  <a:lin ang="0" scaled="1"/>
                </a:gradFill>
                <a:effectLst>
                  <a:outerShdw dist="81320" dir="2319588" algn="ctr" rotWithShape="0">
                    <a:srgbClr val="990000"/>
                  </a:outerShdw>
                </a:effectLst>
                <a:latin typeface="Arial"/>
                <a:cs typeface="Arial"/>
              </a:rPr>
              <a:t>Số  và Đại số</a:t>
            </a:r>
          </a:p>
        </p:txBody>
      </p:sp>
      <p:pic>
        <p:nvPicPr>
          <p:cNvPr id="6150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-3404393" y="3404393"/>
            <a:ext cx="685800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91188" y="3405187"/>
            <a:ext cx="6858000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-22225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 descr="n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6858000"/>
            <a:ext cx="914400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4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6959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11545" y="13133"/>
            <a:ext cx="91186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7:  HỖN SỐ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1066800"/>
            <a:ext cx="8668617" cy="1200329"/>
            <a:chOff x="304800" y="1066800"/>
            <a:chExt cx="8668617" cy="1200329"/>
          </a:xfrm>
        </p:grpSpPr>
        <p:sp>
          <p:nvSpPr>
            <p:cNvPr id="23" name="TextBox 4"/>
            <p:cNvSpPr txBox="1">
              <a:spLocks noChangeArrowheads="1"/>
            </p:cNvSpPr>
            <p:nvPr/>
          </p:nvSpPr>
          <p:spPr bwMode="auto">
            <a:xfrm>
              <a:off x="889287" y="1066800"/>
              <a:ext cx="808413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Ở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chợ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quê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đổ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đúc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đĩa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lót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lá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tiện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bán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Thông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đĩa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chia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4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259" name="Picture 13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1238977"/>
              <a:ext cx="685800" cy="685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3" name="TextBox 4"/>
          <p:cNvSpPr txBox="1">
            <a:spLocks noChangeArrowheads="1"/>
          </p:cNvSpPr>
          <p:nvPr/>
        </p:nvSpPr>
        <p:spPr bwMode="auto">
          <a:xfrm>
            <a:off x="647700" y="5555673"/>
            <a:ext cx="7859859" cy="95410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đĩa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77" name="Picture 3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2214741"/>
            <a:ext cx="4082329" cy="1722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78" name="Picture 3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062" y="2288284"/>
            <a:ext cx="4170355" cy="169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1029" y="3962400"/>
            <a:ext cx="4286827" cy="697465"/>
            <a:chOff x="31029" y="3770505"/>
            <a:chExt cx="4286827" cy="697465"/>
          </a:xfrm>
        </p:grpSpPr>
        <p:sp>
          <p:nvSpPr>
            <p:cNvPr id="22" name="TextBox 4"/>
            <p:cNvSpPr txBox="1">
              <a:spLocks noChangeArrowheads="1"/>
            </p:cNvSpPr>
            <p:nvPr/>
          </p:nvSpPr>
          <p:spPr bwMode="auto">
            <a:xfrm>
              <a:off x="31029" y="3857728"/>
              <a:ext cx="428682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1: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Chị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An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mua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đĩa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bánh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83617749"/>
                </p:ext>
              </p:extLst>
            </p:nvPr>
          </p:nvGraphicFramePr>
          <p:xfrm>
            <a:off x="2209800" y="3770505"/>
            <a:ext cx="269985" cy="697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7" name="Equation" r:id="rId6" imgW="152280" imgH="393480" progId="Equation.DSMT4">
                    <p:embed/>
                  </p:oleObj>
                </mc:Choice>
                <mc:Fallback>
                  <p:oleObj name="Equation" r:id="rId6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209800" y="3770505"/>
                          <a:ext cx="269985" cy="6974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Group 25"/>
          <p:cNvGrpSpPr/>
          <p:nvPr/>
        </p:nvGrpSpPr>
        <p:grpSpPr>
          <a:xfrm>
            <a:off x="4387129" y="3874535"/>
            <a:ext cx="5518871" cy="697465"/>
            <a:chOff x="31029" y="3765390"/>
            <a:chExt cx="4916256" cy="697465"/>
          </a:xfrm>
        </p:grpSpPr>
        <p:sp>
          <p:nvSpPr>
            <p:cNvPr id="35" name="TextBox 4"/>
            <p:cNvSpPr txBox="1">
              <a:spLocks noChangeArrowheads="1"/>
            </p:cNvSpPr>
            <p:nvPr/>
          </p:nvSpPr>
          <p:spPr bwMode="auto">
            <a:xfrm>
              <a:off x="31029" y="3857728"/>
              <a:ext cx="49162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2: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Chị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An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mua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1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đĩa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bánh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đĩa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bánh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6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72767160"/>
                </p:ext>
              </p:extLst>
            </p:nvPr>
          </p:nvGraphicFramePr>
          <p:xfrm>
            <a:off x="3251828" y="3765390"/>
            <a:ext cx="269985" cy="697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88" name="Equation" r:id="rId8" imgW="152280" imgH="393480" progId="Equation.DSMT4">
                    <p:embed/>
                  </p:oleObj>
                </mc:Choice>
                <mc:Fallback>
                  <p:oleObj name="Equation" r:id="rId8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251828" y="3765390"/>
                          <a:ext cx="269985" cy="69746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" name="TextBox 4"/>
          <p:cNvSpPr txBox="1">
            <a:spLocks noChangeArrowheads="1"/>
          </p:cNvSpPr>
          <p:nvPr/>
        </p:nvSpPr>
        <p:spPr bwMode="auto">
          <a:xfrm>
            <a:off x="675408" y="5541818"/>
            <a:ext cx="7859859" cy="95410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đĩa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327713"/>
              </p:ext>
            </p:extLst>
          </p:nvPr>
        </p:nvGraphicFramePr>
        <p:xfrm>
          <a:off x="803275" y="4651375"/>
          <a:ext cx="1254125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89" name="Equation" r:id="rId10" imgW="583920" imgH="393480" progId="Equation.DSMT4">
                  <p:embed/>
                </p:oleObj>
              </mc:Choice>
              <mc:Fallback>
                <p:oleObj name="Equation" r:id="rId10" imgW="583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03275" y="4651375"/>
                        <a:ext cx="1254125" cy="84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4"/>
          <p:cNvSpPr txBox="1">
            <a:spLocks noChangeArrowheads="1"/>
          </p:cNvSpPr>
          <p:nvPr/>
        </p:nvSpPr>
        <p:spPr bwMode="auto">
          <a:xfrm>
            <a:off x="647700" y="5771116"/>
            <a:ext cx="2314936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462730"/>
              </p:ext>
            </p:extLst>
          </p:nvPr>
        </p:nvGraphicFramePr>
        <p:xfrm>
          <a:off x="1825950" y="5599632"/>
          <a:ext cx="463550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90" name="Equation" r:id="rId12" imgW="215640" imgH="393480" progId="Equation.DSMT4">
                  <p:embed/>
                </p:oleObj>
              </mc:Choice>
              <mc:Fallback>
                <p:oleObj name="Equation" r:id="rId12" imgW="215640" imgH="39348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950" y="5599632"/>
                        <a:ext cx="463550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4"/>
          <p:cNvSpPr txBox="1">
            <a:spLocks noChangeArrowheads="1"/>
          </p:cNvSpPr>
          <p:nvPr/>
        </p:nvSpPr>
        <p:spPr bwMode="auto">
          <a:xfrm>
            <a:off x="2290402" y="5771116"/>
            <a:ext cx="2314936" cy="5232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ọi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7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33" grpId="0" animBg="1"/>
      <p:bldP spid="33" grpId="1" animBg="1"/>
      <p:bldP spid="37" grpId="0" animBg="1"/>
      <p:bldP spid="37" grpId="1" animBg="1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6959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11545" y="13133"/>
            <a:ext cx="91186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7:  HỖN SỐ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2603" y="1219200"/>
            <a:ext cx="8634197" cy="1833562"/>
            <a:chOff x="52603" y="1219200"/>
            <a:chExt cx="8634197" cy="1833562"/>
          </a:xfrm>
        </p:grpSpPr>
        <p:sp>
          <p:nvSpPr>
            <p:cNvPr id="23" name="TextBox 4"/>
            <p:cNvSpPr txBox="1">
              <a:spLocks noChangeArrowheads="1"/>
            </p:cNvSpPr>
            <p:nvPr/>
          </p:nvSpPr>
          <p:spPr bwMode="auto">
            <a:xfrm>
              <a:off x="52603" y="1219200"/>
              <a:ext cx="8634197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>
                <a:lnSpc>
                  <a:spcPct val="150000"/>
                </a:lnSpc>
              </a:pP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Cho 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b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dương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, a &gt; b, 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chia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hết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b.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a chia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b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thương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q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dư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r,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:      </a:t>
              </a:r>
            </a:p>
            <a:p>
              <a:pPr algn="just" eaLnBrk="1" hangingPunct="1">
                <a:lnSpc>
                  <a:spcPct val="150000"/>
                </a:lnSpc>
              </a:pPr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               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gọi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“q, r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b”.</a:t>
              </a:r>
              <a:endParaRPr 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52486817"/>
                </p:ext>
              </p:extLst>
            </p:nvPr>
          </p:nvGraphicFramePr>
          <p:xfrm>
            <a:off x="335439" y="2286000"/>
            <a:ext cx="1112361" cy="766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91" name="Equation" r:id="rId3" imgW="507960" imgH="393480" progId="Equation.DSMT4">
                    <p:embed/>
                  </p:oleObj>
                </mc:Choice>
                <mc:Fallback>
                  <p:oleObj name="Equation" r:id="rId3" imgW="5079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35439" y="2286000"/>
                          <a:ext cx="1112361" cy="76660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27793573"/>
                </p:ext>
              </p:extLst>
            </p:nvPr>
          </p:nvGraphicFramePr>
          <p:xfrm>
            <a:off x="2366962" y="2286000"/>
            <a:ext cx="528638" cy="76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92" name="Equation" r:id="rId5" imgW="241200" imgH="393480" progId="Equation.DSMT4">
                    <p:embed/>
                  </p:oleObj>
                </mc:Choice>
                <mc:Fallback>
                  <p:oleObj name="Equation" r:id="rId5" imgW="241200" imgH="393480" progId="Equation.DSMT4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6962" y="2286000"/>
                          <a:ext cx="528638" cy="7667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042435"/>
              </p:ext>
            </p:extLst>
          </p:nvPr>
        </p:nvGraphicFramePr>
        <p:xfrm>
          <a:off x="3377420" y="3072228"/>
          <a:ext cx="1133184" cy="1643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93" name="Equation" r:id="rId7" imgW="241200" imgH="393480" progId="Equation.DSMT4">
                  <p:embed/>
                </p:oleObj>
              </mc:Choice>
              <mc:Fallback>
                <p:oleObj name="Equation" r:id="rId7" imgW="2412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7420" y="3072228"/>
                        <a:ext cx="1133184" cy="1643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V="1">
            <a:off x="1981200" y="4038600"/>
            <a:ext cx="1600200" cy="685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778235" y="4648200"/>
            <a:ext cx="2803165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4"/>
          <p:cNvSpPr txBox="1">
            <a:spLocks noChangeArrowheads="1"/>
          </p:cNvSpPr>
          <p:nvPr/>
        </p:nvSpPr>
        <p:spPr bwMode="auto">
          <a:xfrm>
            <a:off x="4953000" y="4613564"/>
            <a:ext cx="2803165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4369701" y="4038600"/>
            <a:ext cx="1644471" cy="609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4"/>
          <p:cNvSpPr txBox="1">
            <a:spLocks noChangeArrowheads="1"/>
          </p:cNvSpPr>
          <p:nvPr/>
        </p:nvSpPr>
        <p:spPr bwMode="auto">
          <a:xfrm>
            <a:off x="3262745" y="5715000"/>
            <a:ext cx="5288034" cy="954107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38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27" grpId="0" animBg="1"/>
      <p:bldP spid="30" grpId="0" animBg="1"/>
      <p:bldP spid="34" grpId="0" animBg="1"/>
      <p:bldP spid="3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6959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11545" y="13133"/>
            <a:ext cx="91186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7:  HỖN SỐ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52399" y="1117196"/>
            <a:ext cx="8991600" cy="2094395"/>
            <a:chOff x="28251" y="3707862"/>
            <a:chExt cx="4916256" cy="2094395"/>
          </a:xfrm>
        </p:grpSpPr>
        <p:sp>
          <p:nvSpPr>
            <p:cNvPr id="35" name="TextBox 4"/>
            <p:cNvSpPr txBox="1">
              <a:spLocks noChangeArrowheads="1"/>
            </p:cNvSpPr>
            <p:nvPr/>
          </p:nvSpPr>
          <p:spPr bwMode="auto">
            <a:xfrm>
              <a:off x="28251" y="3707862"/>
              <a:ext cx="4916256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hành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1: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dạng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6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3095434"/>
                </p:ext>
              </p:extLst>
            </p:nvPr>
          </p:nvGraphicFramePr>
          <p:xfrm>
            <a:off x="444360" y="4661969"/>
            <a:ext cx="505167" cy="1140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2" name="Equation" r:id="rId3" imgW="368280" imgH="393480" progId="Equation.DSMT4">
                    <p:embed/>
                  </p:oleObj>
                </mc:Choice>
                <mc:Fallback>
                  <p:oleObj name="Equation" r:id="rId3" imgW="368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44360" y="4661969"/>
                          <a:ext cx="505167" cy="11402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1824352" y="3745782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 chia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354209"/>
              </p:ext>
            </p:extLst>
          </p:nvPr>
        </p:nvGraphicFramePr>
        <p:xfrm>
          <a:off x="1803240" y="2085721"/>
          <a:ext cx="879475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3" name="Equation" r:id="rId5" imgW="355320" imgH="393480" progId="Equation.DSMT4">
                  <p:embed/>
                </p:oleObj>
              </mc:Choice>
              <mc:Fallback>
                <p:oleObj name="Equation" r:id="rId5" imgW="3553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03240" y="2085721"/>
                        <a:ext cx="879475" cy="112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971773"/>
              </p:ext>
            </p:extLst>
          </p:nvPr>
        </p:nvGraphicFramePr>
        <p:xfrm>
          <a:off x="858198" y="3137770"/>
          <a:ext cx="917575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4" name="Equation" r:id="rId7" imgW="342720" imgH="393480" progId="Equation.DSMT4">
                  <p:embed/>
                </p:oleObj>
              </mc:Choice>
              <mc:Fallback>
                <p:oleObj name="Equation" r:id="rId7" imgW="3427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58198" y="3137770"/>
                        <a:ext cx="917575" cy="1216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000873"/>
              </p:ext>
            </p:extLst>
          </p:nvPr>
        </p:nvGraphicFramePr>
        <p:xfrm>
          <a:off x="1711320" y="3183807"/>
          <a:ext cx="879475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5" name="Equation" r:id="rId9" imgW="355320" imgH="393480" progId="Equation.DSMT4">
                  <p:embed/>
                </p:oleObj>
              </mc:Choice>
              <mc:Fallback>
                <p:oleObj name="Equation" r:id="rId9" imgW="35532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20" y="3183807"/>
                        <a:ext cx="879475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713195" y="2131213"/>
            <a:ext cx="6553200" cy="928688"/>
            <a:chOff x="2719704" y="2768055"/>
            <a:chExt cx="6553200" cy="928688"/>
          </a:xfrm>
        </p:grpSpPr>
        <p:sp>
          <p:nvSpPr>
            <p:cNvPr id="19" name="TextBox 4"/>
            <p:cNvSpPr txBox="1">
              <a:spLocks noChangeArrowheads="1"/>
            </p:cNvSpPr>
            <p:nvPr/>
          </p:nvSpPr>
          <p:spPr bwMode="auto">
            <a:xfrm>
              <a:off x="2719704" y="2934290"/>
              <a:ext cx="6553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5,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) 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5206017"/>
                </p:ext>
              </p:extLst>
            </p:nvPr>
          </p:nvGraphicFramePr>
          <p:xfrm>
            <a:off x="7775257" y="2768055"/>
            <a:ext cx="311150" cy="928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6" name="Equation" r:id="rId11" imgW="152280" imgH="393480" progId="Equation.DSMT4">
                    <p:embed/>
                  </p:oleObj>
                </mc:Choice>
                <mc:Fallback>
                  <p:oleObj name="Equation" r:id="rId11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7775257" y="2768055"/>
                          <a:ext cx="311150" cy="9286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Group 21"/>
          <p:cNvGrpSpPr/>
          <p:nvPr/>
        </p:nvGrpSpPr>
        <p:grpSpPr>
          <a:xfrm>
            <a:off x="2565395" y="3318884"/>
            <a:ext cx="6553200" cy="928688"/>
            <a:chOff x="2884803" y="2302033"/>
            <a:chExt cx="6553200" cy="928688"/>
          </a:xfrm>
        </p:grpSpPr>
        <p:sp>
          <p:nvSpPr>
            <p:cNvPr id="25" name="TextBox 4"/>
            <p:cNvSpPr txBox="1">
              <a:spLocks noChangeArrowheads="1"/>
            </p:cNvSpPr>
            <p:nvPr/>
          </p:nvSpPr>
          <p:spPr bwMode="auto">
            <a:xfrm>
              <a:off x="2884803" y="2452455"/>
              <a:ext cx="6553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5,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) 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7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63311084"/>
                </p:ext>
              </p:extLst>
            </p:nvPr>
          </p:nvGraphicFramePr>
          <p:xfrm>
            <a:off x="7959725" y="2302033"/>
            <a:ext cx="311150" cy="928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47" name="Equation" r:id="rId13" imgW="152280" imgH="393480" progId="Equation.DSMT4">
                    <p:embed/>
                  </p:oleObj>
                </mc:Choice>
                <mc:Fallback>
                  <p:oleObj name="Equation" r:id="rId13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959725" y="2302033"/>
                          <a:ext cx="311150" cy="9286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506039"/>
              </p:ext>
            </p:extLst>
          </p:nvPr>
        </p:nvGraphicFramePr>
        <p:xfrm>
          <a:off x="1711957" y="4348113"/>
          <a:ext cx="879475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8" name="Equation" r:id="rId15" imgW="355320" imgH="393480" progId="Equation.DSMT4">
                  <p:embed/>
                </p:oleObj>
              </mc:Choice>
              <mc:Fallback>
                <p:oleObj name="Equation" r:id="rId15" imgW="355320" imgH="39348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711957" y="4348113"/>
                        <a:ext cx="879475" cy="112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206470"/>
              </p:ext>
            </p:extLst>
          </p:nvPr>
        </p:nvGraphicFramePr>
        <p:xfrm>
          <a:off x="702305" y="5604450"/>
          <a:ext cx="1017587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49" name="Equation" r:id="rId17" imgW="380880" imgH="393480" progId="Equation.DSMT4">
                  <p:embed/>
                </p:oleObj>
              </mc:Choice>
              <mc:Fallback>
                <p:oleObj name="Equation" r:id="rId17" imgW="380880" imgH="39348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02305" y="5604450"/>
                        <a:ext cx="1017587" cy="1216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223127"/>
              </p:ext>
            </p:extLst>
          </p:nvPr>
        </p:nvGraphicFramePr>
        <p:xfrm>
          <a:off x="1756087" y="5650488"/>
          <a:ext cx="1036638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0" name="Equation" r:id="rId19" imgW="419040" imgH="393480" progId="Equation.DSMT4">
                  <p:embed/>
                </p:oleObj>
              </mc:Choice>
              <mc:Fallback>
                <p:oleObj name="Equation" r:id="rId19" imgW="419040" imgH="393480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087" y="5650488"/>
                        <a:ext cx="1036638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2652392" y="4403924"/>
            <a:ext cx="6553200" cy="928687"/>
            <a:chOff x="2971800" y="2768158"/>
            <a:chExt cx="6553200" cy="928687"/>
          </a:xfrm>
        </p:grpSpPr>
        <p:sp>
          <p:nvSpPr>
            <p:cNvPr id="43" name="TextBox 4"/>
            <p:cNvSpPr txBox="1">
              <a:spLocks noChangeArrowheads="1"/>
            </p:cNvSpPr>
            <p:nvPr/>
          </p:nvSpPr>
          <p:spPr bwMode="auto">
            <a:xfrm>
              <a:off x="2971800" y="2971800"/>
              <a:ext cx="6553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4,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) 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44" name="Object 4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9142704"/>
                </p:ext>
              </p:extLst>
            </p:nvPr>
          </p:nvGraphicFramePr>
          <p:xfrm>
            <a:off x="8128000" y="2768158"/>
            <a:ext cx="285750" cy="928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51" name="Equation" r:id="rId21" imgW="139680" imgH="393480" progId="Equation.DSMT4">
                    <p:embed/>
                  </p:oleObj>
                </mc:Choice>
                <mc:Fallback>
                  <p:oleObj name="Equation" r:id="rId21" imgW="139680" imgH="393480" progId="Equation.DSMT4">
                    <p:embed/>
                    <p:pic>
                      <p:nvPicPr>
                        <p:cNvPr id="18" name="Object 17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8128000" y="2768158"/>
                          <a:ext cx="285750" cy="928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" name="Group 44"/>
          <p:cNvGrpSpPr/>
          <p:nvPr/>
        </p:nvGrpSpPr>
        <p:grpSpPr>
          <a:xfrm>
            <a:off x="2713984" y="5718750"/>
            <a:ext cx="6553200" cy="928688"/>
            <a:chOff x="2971800" y="2768600"/>
            <a:chExt cx="6553200" cy="928688"/>
          </a:xfrm>
        </p:grpSpPr>
        <p:sp>
          <p:nvSpPr>
            <p:cNvPr id="46" name="TextBox 4"/>
            <p:cNvSpPr txBox="1">
              <a:spLocks noChangeArrowheads="1"/>
            </p:cNvSpPr>
            <p:nvPr/>
          </p:nvSpPr>
          <p:spPr bwMode="auto">
            <a:xfrm>
              <a:off x="2971800" y="2971800"/>
              <a:ext cx="6553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nguyên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3,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) 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47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6724006"/>
                </p:ext>
              </p:extLst>
            </p:nvPr>
          </p:nvGraphicFramePr>
          <p:xfrm>
            <a:off x="8063866" y="2768600"/>
            <a:ext cx="414337" cy="928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52" name="Equation" r:id="rId23" imgW="203040" imgH="393480" progId="Equation.DSMT4">
                    <p:embed/>
                  </p:oleObj>
                </mc:Choice>
                <mc:Fallback>
                  <p:oleObj name="Equation" r:id="rId23" imgW="203040" imgH="393480" progId="Equation.DSMT4">
                    <p:embed/>
                    <p:pic>
                      <p:nvPicPr>
                        <p:cNvPr id="21" name="Object 20"/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8063866" y="2768600"/>
                          <a:ext cx="414337" cy="9286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243331"/>
              </p:ext>
            </p:extLst>
          </p:nvPr>
        </p:nvGraphicFramePr>
        <p:xfrm>
          <a:off x="779142" y="4313436"/>
          <a:ext cx="950913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53" name="Equation" r:id="rId25" imgW="355320" imgH="393480" progId="Equation.DSMT4">
                  <p:embed/>
                </p:oleObj>
              </mc:Choice>
              <mc:Fallback>
                <p:oleObj name="Equation" r:id="rId25" imgW="355320" imgH="393480" progId="Equation.DSMT4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779142" y="4313436"/>
                        <a:ext cx="950913" cy="1216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803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6959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3"/>
          <p:cNvSpPr txBox="1">
            <a:spLocks noChangeArrowheads="1"/>
          </p:cNvSpPr>
          <p:nvPr/>
        </p:nvSpPr>
        <p:spPr bwMode="auto">
          <a:xfrm>
            <a:off x="11545" y="13133"/>
            <a:ext cx="9118600" cy="707886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7:  HỖN SỐ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4"/>
          <p:cNvSpPr txBox="1">
            <a:spLocks noChangeArrowheads="1"/>
          </p:cNvSpPr>
          <p:nvPr/>
        </p:nvSpPr>
        <p:spPr bwMode="auto">
          <a:xfrm>
            <a:off x="152401" y="2438400"/>
            <a:ext cx="678179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994562"/>
              </p:ext>
            </p:extLst>
          </p:nvPr>
        </p:nvGraphicFramePr>
        <p:xfrm>
          <a:off x="2271712" y="1253836"/>
          <a:ext cx="2757488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8" name="Equation" r:id="rId3" imgW="812520" imgH="393480" progId="Equation.DSMT4">
                  <p:embed/>
                </p:oleObj>
              </mc:Choice>
              <mc:Fallback>
                <p:oleObj name="Equation" r:id="rId3" imgW="8125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71712" y="1253836"/>
                        <a:ext cx="2757488" cy="1123950"/>
                      </a:xfrm>
                      <a:prstGeom prst="rect">
                        <a:avLst/>
                      </a:prstGeom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246437"/>
              </p:ext>
            </p:extLst>
          </p:nvPr>
        </p:nvGraphicFramePr>
        <p:xfrm>
          <a:off x="1143000" y="3276600"/>
          <a:ext cx="11684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9" name="Equation" r:id="rId5" imgW="355320" imgH="393480" progId="Equation.DSMT4">
                  <p:embed/>
                </p:oleObj>
              </mc:Choice>
              <mc:Fallback>
                <p:oleObj name="Equation" r:id="rId5" imgW="35532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276600"/>
                        <a:ext cx="116840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16269"/>
              </p:ext>
            </p:extLst>
          </p:nvPr>
        </p:nvGraphicFramePr>
        <p:xfrm>
          <a:off x="2208212" y="3352800"/>
          <a:ext cx="26701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0" name="Equation" r:id="rId7" imgW="812520" imgH="393480" progId="Equation.DSMT4">
                  <p:embed/>
                </p:oleObj>
              </mc:Choice>
              <mc:Fallback>
                <p:oleObj name="Equation" r:id="rId7" imgW="81252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2" y="3352800"/>
                        <a:ext cx="267017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656039"/>
              </p:ext>
            </p:extLst>
          </p:nvPr>
        </p:nvGraphicFramePr>
        <p:xfrm>
          <a:off x="1143000" y="4343400"/>
          <a:ext cx="1573212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1" name="Equation" r:id="rId9" imgW="495000" imgH="393480" progId="Equation.DSMT4">
                  <p:embed/>
                </p:oleObj>
              </mc:Choice>
              <mc:Fallback>
                <p:oleObj name="Equation" r:id="rId9" imgW="49500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343400"/>
                        <a:ext cx="1573212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33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763174"/>
              </p:ext>
            </p:extLst>
          </p:nvPr>
        </p:nvGraphicFramePr>
        <p:xfrm>
          <a:off x="2662744" y="4419600"/>
          <a:ext cx="1227711" cy="973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2" name="Equation" r:id="rId11" imgW="469696" imgH="393529" progId="Equation.DSMT4">
                  <p:embed/>
                </p:oleObj>
              </mc:Choice>
              <mc:Fallback>
                <p:oleObj name="Equation" r:id="rId11" imgW="469696" imgH="393529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2744" y="4419600"/>
                        <a:ext cx="1227711" cy="9732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767697"/>
              </p:ext>
            </p:extLst>
          </p:nvPr>
        </p:nvGraphicFramePr>
        <p:xfrm>
          <a:off x="4038600" y="4419600"/>
          <a:ext cx="765471" cy="973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3" name="Equation" r:id="rId13" imgW="317225" imgH="393359" progId="Equation.DSMT4">
                  <p:embed/>
                </p:oleObj>
              </mc:Choice>
              <mc:Fallback>
                <p:oleObj name="Equation" r:id="rId13" imgW="317225" imgH="39335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419600"/>
                        <a:ext cx="765471" cy="9732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24083"/>
              </p:ext>
            </p:extLst>
          </p:nvPr>
        </p:nvGraphicFramePr>
        <p:xfrm>
          <a:off x="1143000" y="5410200"/>
          <a:ext cx="1202254" cy="1030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4" name="Equation" r:id="rId15" imgW="355320" imgH="393480" progId="Equation.DSMT4">
                  <p:embed/>
                </p:oleObj>
              </mc:Choice>
              <mc:Fallback>
                <p:oleObj name="Equation" r:id="rId15" imgW="355320" imgH="393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410200"/>
                        <a:ext cx="1202254" cy="1030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179761"/>
              </p:ext>
            </p:extLst>
          </p:nvPr>
        </p:nvGraphicFramePr>
        <p:xfrm>
          <a:off x="2249199" y="5486400"/>
          <a:ext cx="1328737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5" name="Equation" r:id="rId17" imgW="583920" imgH="393480" progId="Equation.DSMT4">
                  <p:embed/>
                </p:oleObj>
              </mc:Choice>
              <mc:Fallback>
                <p:oleObj name="Equation" r:id="rId17" imgW="58392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199" y="5486400"/>
                        <a:ext cx="1328737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013201"/>
              </p:ext>
            </p:extLst>
          </p:nvPr>
        </p:nvGraphicFramePr>
        <p:xfrm>
          <a:off x="3601792" y="5486400"/>
          <a:ext cx="996762" cy="1030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6" name="Equation" r:id="rId19" imgW="342751" imgH="393529" progId="Equation.DSMT4">
                  <p:embed/>
                </p:oleObj>
              </mc:Choice>
              <mc:Fallback>
                <p:oleObj name="Equation" r:id="rId19" imgW="342751" imgH="393529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792" y="5486400"/>
                        <a:ext cx="996762" cy="1030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306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662</Words>
  <Application>Microsoft Office PowerPoint</Application>
  <PresentationFormat>On-screen Show (4:3)</PresentationFormat>
  <Paragraphs>104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Tahoma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Ms HUYEN</cp:lastModifiedBy>
  <cp:revision>107</cp:revision>
  <dcterms:created xsi:type="dcterms:W3CDTF">2021-07-27T23:26:22Z</dcterms:created>
  <dcterms:modified xsi:type="dcterms:W3CDTF">2025-02-23T14:37:06Z</dcterms:modified>
</cp:coreProperties>
</file>