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304" r:id="rId2"/>
    <p:sldId id="303" r:id="rId3"/>
    <p:sldId id="256" r:id="rId4"/>
    <p:sldId id="278" r:id="rId5"/>
    <p:sldId id="290" r:id="rId6"/>
    <p:sldId id="289" r:id="rId7"/>
    <p:sldId id="292" r:id="rId8"/>
    <p:sldId id="293" r:id="rId9"/>
    <p:sldId id="280" r:id="rId10"/>
    <p:sldId id="281" r:id="rId11"/>
    <p:sldId id="284" r:id="rId12"/>
    <p:sldId id="285" r:id="rId13"/>
    <p:sldId id="286" r:id="rId14"/>
    <p:sldId id="287" r:id="rId15"/>
    <p:sldId id="288" r:id="rId16"/>
    <p:sldId id="294" r:id="rId17"/>
    <p:sldId id="302" r:id="rId18"/>
  </p:sldIdLst>
  <p:sldSz cx="12192000" cy="6858000"/>
  <p:notesSz cx="6858000" cy="9144000"/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2AA5"/>
    <a:srgbClr val="EF6CB3"/>
    <a:srgbClr val="EFAB5A"/>
    <a:srgbClr val="F6DA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#1">
  <dgm:title val=""/>
  <dgm:desc val=""/>
  <dgm:catLst>
    <dgm:cat type="accent2" pri="11100"/>
  </dgm:catLst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#2">
  <dgm:title val=""/>
  <dgm:desc val=""/>
  <dgm:catLst>
    <dgm:cat type="accent2" pri="11100"/>
  </dgm:catLst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#3">
  <dgm:title val=""/>
  <dgm:desc val=""/>
  <dgm:catLst>
    <dgm:cat type="accent2" pri="11100"/>
  </dgm:catLst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#4">
  <dgm:title val=""/>
  <dgm:desc val=""/>
  <dgm:catLst>
    <dgm:cat type="accent2" pri="11100"/>
  </dgm:catLst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9829FD-DD90-4EE7-BCD7-4AF299D6F45A}" type="doc">
      <dgm:prSet loTypeId="urn:microsoft.com/office/officeart/2005/8/layout/chevron2" loCatId="process" qsTypeId="urn:microsoft.com/office/officeart/2005/8/quickstyle/simple1#1" qsCatId="simple" csTypeId="urn:microsoft.com/office/officeart/2005/8/colors/accent2_1#1" csCatId="accent1" phldr="0"/>
      <dgm:spPr/>
      <dgm:t>
        <a:bodyPr/>
        <a:lstStyle/>
        <a:p>
          <a:endParaRPr lang="en-US"/>
        </a:p>
      </dgm:t>
    </dgm:pt>
    <dgm:pt modelId="{780FAED3-C4BD-4FF1-8B67-8499CCFAE2ED}">
      <dgm:prSet phldrT="[Text]"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8C57C74-C9C4-46CF-A10B-13A1A1E7714C}" type="parTrans" cxnId="{38F89479-531B-411C-B65E-50DB56C5D854}">
      <dgm:prSet/>
      <dgm:spPr/>
      <dgm:t>
        <a:bodyPr/>
        <a:lstStyle/>
        <a:p>
          <a:endParaRPr lang="en-US"/>
        </a:p>
      </dgm:t>
    </dgm:pt>
    <dgm:pt modelId="{34435F2A-D730-405E-99D5-BBC9FB7499FA}" type="sibTrans" cxnId="{38F89479-531B-411C-B65E-50DB56C5D854}">
      <dgm:prSet/>
      <dgm:spPr/>
      <dgm:t>
        <a:bodyPr/>
        <a:lstStyle/>
        <a:p>
          <a:endParaRPr lang="en-US"/>
        </a:p>
      </dgm:t>
    </dgm:pt>
    <dgm:pt modelId="{3E6D5D4F-935E-467F-A6CA-DFB49E904BF2}">
      <dgm:prSet phldrT="[Text]" phldr="0" custT="1"/>
      <dgm:spPr/>
      <dgm:t>
        <a:bodyPr vert="horz" wrap="square"/>
        <a:lstStyle/>
        <a:p>
          <a:pPr algn="just"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sz="2400" b="1">
              <a:sym typeface="+mn-ea"/>
            </a:rPr>
            <a:t>M</a:t>
          </a:r>
          <a:r>
            <a:rPr lang="en-US" sz="2400" b="1">
              <a:latin typeface="Arial" panose="020B0604020202020204" pitchFamily="34" charset="0"/>
              <a:cs typeface="Arial" panose="020B0604020202020204" pitchFamily="34" charset="0"/>
              <a:sym typeface="+mn-ea"/>
            </a:rPr>
            <a:t>ô tả được tập hợp các số nguyên, biết cách biểu diễn các số nguyên trên trục số</a:t>
          </a:r>
          <a:endParaRPr lang="en-US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FE6860A-9AF6-4E3A-8810-968954321458}" type="parTrans" cxnId="{F1C7285F-51A1-4223-BA36-8A50528FE893}">
      <dgm:prSet/>
      <dgm:spPr/>
      <dgm:t>
        <a:bodyPr/>
        <a:lstStyle/>
        <a:p>
          <a:endParaRPr lang="en-US"/>
        </a:p>
      </dgm:t>
    </dgm:pt>
    <dgm:pt modelId="{F6E211F9-5728-4C1B-B4EC-036ED0730A63}" type="sibTrans" cxnId="{F1C7285F-51A1-4223-BA36-8A50528FE893}">
      <dgm:prSet/>
      <dgm:spPr/>
      <dgm:t>
        <a:bodyPr/>
        <a:lstStyle/>
        <a:p>
          <a:endParaRPr lang="en-US"/>
        </a:p>
      </dgm:t>
    </dgm:pt>
    <dgm:pt modelId="{7BB0B505-7D43-42E4-8FC0-6C91316CBFEB}" type="pres">
      <dgm:prSet presAssocID="{DF9829FD-DD90-4EE7-BCD7-4AF299D6F45A}" presName="linearFlow" presStyleCnt="0">
        <dgm:presLayoutVars>
          <dgm:dir/>
          <dgm:animLvl val="lvl"/>
          <dgm:resizeHandles val="exact"/>
        </dgm:presLayoutVars>
      </dgm:prSet>
      <dgm:spPr/>
    </dgm:pt>
    <dgm:pt modelId="{D4BECBBB-7CE2-4791-839D-9FE6F36B775D}" type="pres">
      <dgm:prSet presAssocID="{780FAED3-C4BD-4FF1-8B67-8499CCFAE2ED}" presName="composite" presStyleCnt="0"/>
      <dgm:spPr/>
    </dgm:pt>
    <dgm:pt modelId="{722E1094-83C7-45E2-B20F-DB9D09AD94F0}" type="pres">
      <dgm:prSet presAssocID="{780FAED3-C4BD-4FF1-8B67-8499CCFAE2ED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AC67BBE6-9B82-4D3D-BF22-48713AF46E9C}" type="pres">
      <dgm:prSet presAssocID="{780FAED3-C4BD-4FF1-8B67-8499CCFAE2ED}" presName="descendantText" presStyleLbl="alignAcc1" presStyleIdx="0" presStyleCnt="1">
        <dgm:presLayoutVars>
          <dgm:bulletEnabled val="1"/>
        </dgm:presLayoutVars>
      </dgm:prSet>
      <dgm:spPr/>
    </dgm:pt>
  </dgm:ptLst>
  <dgm:cxnLst>
    <dgm:cxn modelId="{101CDD31-6AC9-4F6B-8452-6EF7DE80F33F}" type="presOf" srcId="{3E6D5D4F-935E-467F-A6CA-DFB49E904BF2}" destId="{AC67BBE6-9B82-4D3D-BF22-48713AF46E9C}" srcOrd="0" destOrd="0" presId="urn:microsoft.com/office/officeart/2005/8/layout/chevron2"/>
    <dgm:cxn modelId="{F1C7285F-51A1-4223-BA36-8A50528FE893}" srcId="{780FAED3-C4BD-4FF1-8B67-8499CCFAE2ED}" destId="{3E6D5D4F-935E-467F-A6CA-DFB49E904BF2}" srcOrd="0" destOrd="0" parTransId="{DFE6860A-9AF6-4E3A-8810-968954321458}" sibTransId="{F6E211F9-5728-4C1B-B4EC-036ED0730A63}"/>
    <dgm:cxn modelId="{38F89479-531B-411C-B65E-50DB56C5D854}" srcId="{DF9829FD-DD90-4EE7-BCD7-4AF299D6F45A}" destId="{780FAED3-C4BD-4FF1-8B67-8499CCFAE2ED}" srcOrd="0" destOrd="0" parTransId="{88C57C74-C9C4-46CF-A10B-13A1A1E7714C}" sibTransId="{34435F2A-D730-405E-99D5-BBC9FB7499FA}"/>
    <dgm:cxn modelId="{BDCCBCA3-BEAB-4880-A783-0191BC00256B}" type="presOf" srcId="{DF9829FD-DD90-4EE7-BCD7-4AF299D6F45A}" destId="{7BB0B505-7D43-42E4-8FC0-6C91316CBFEB}" srcOrd="0" destOrd="0" presId="urn:microsoft.com/office/officeart/2005/8/layout/chevron2"/>
    <dgm:cxn modelId="{80AC21F5-F9A0-45B1-BBB6-4E2DC18A0A8C}" type="presOf" srcId="{780FAED3-C4BD-4FF1-8B67-8499CCFAE2ED}" destId="{722E1094-83C7-45E2-B20F-DB9D09AD94F0}" srcOrd="0" destOrd="0" presId="urn:microsoft.com/office/officeart/2005/8/layout/chevron2"/>
    <dgm:cxn modelId="{5D67C60E-D79A-441B-99F9-F2D5D12DC509}" type="presParOf" srcId="{7BB0B505-7D43-42E4-8FC0-6C91316CBFEB}" destId="{D4BECBBB-7CE2-4791-839D-9FE6F36B775D}" srcOrd="0" destOrd="0" presId="urn:microsoft.com/office/officeart/2005/8/layout/chevron2"/>
    <dgm:cxn modelId="{98461AC1-5252-4A16-9EED-426B303FFB07}" type="presParOf" srcId="{D4BECBBB-7CE2-4791-839D-9FE6F36B775D}" destId="{722E1094-83C7-45E2-B20F-DB9D09AD94F0}" srcOrd="0" destOrd="0" presId="urn:microsoft.com/office/officeart/2005/8/layout/chevron2"/>
    <dgm:cxn modelId="{5FC61E44-733E-4F9F-9823-6182FF826780}" type="presParOf" srcId="{D4BECBBB-7CE2-4791-839D-9FE6F36B775D}" destId="{AC67BBE6-9B82-4D3D-BF22-48713AF46E9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F9829FD-DD90-4EE7-BCD7-4AF299D6F45A}" type="doc">
      <dgm:prSet loTypeId="urn:microsoft.com/office/officeart/2005/8/layout/chevron2" loCatId="process" qsTypeId="urn:microsoft.com/office/officeart/2005/8/quickstyle/simple1#2" qsCatId="simple" csTypeId="urn:microsoft.com/office/officeart/2005/8/colors/accent2_1#2" csCatId="accent1" phldr="0"/>
      <dgm:spPr/>
      <dgm:t>
        <a:bodyPr/>
        <a:lstStyle/>
        <a:p>
          <a:endParaRPr lang="en-US"/>
        </a:p>
      </dgm:t>
    </dgm:pt>
    <dgm:pt modelId="{780FAED3-C4BD-4FF1-8B67-8499CCFAE2ED}">
      <dgm:prSet phldrT="[Text]"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8C57C74-C9C4-46CF-A10B-13A1A1E7714C}" type="parTrans" cxnId="{0B8EF012-D501-47C5-8012-604817376C73}">
      <dgm:prSet/>
      <dgm:spPr/>
      <dgm:t>
        <a:bodyPr/>
        <a:lstStyle/>
        <a:p>
          <a:endParaRPr lang="en-US"/>
        </a:p>
      </dgm:t>
    </dgm:pt>
    <dgm:pt modelId="{34435F2A-D730-405E-99D5-BBC9FB7499FA}" type="sibTrans" cxnId="{0B8EF012-D501-47C5-8012-604817376C73}">
      <dgm:prSet/>
      <dgm:spPr/>
      <dgm:t>
        <a:bodyPr/>
        <a:lstStyle/>
        <a:p>
          <a:endParaRPr lang="en-US"/>
        </a:p>
      </dgm:t>
    </dgm:pt>
    <dgm:pt modelId="{3E6D5D4F-935E-467F-A6CA-DFB49E904BF2}">
      <dgm:prSet phldrT="[Text]" phldr="0" custT="1"/>
      <dgm:spPr/>
      <dgm:t>
        <a:bodyPr vert="horz" wrap="square"/>
        <a:lstStyle/>
        <a:p>
          <a:pPr algn="just"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en-US" sz="2400" b="1">
              <a:latin typeface="Arial" panose="020B0604020202020204" pitchFamily="34" charset="0"/>
              <a:cs typeface="Arial" panose="020B0604020202020204" pitchFamily="34" charset="0"/>
              <a:sym typeface="+mn-ea"/>
            </a:rPr>
            <a:t>Nhận biết được và biết cách tìm số đối của một số nguyên</a:t>
          </a:r>
          <a:endParaRPr lang="en-US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FE6860A-9AF6-4E3A-8810-968954321458}" type="parTrans" cxnId="{B1E44B81-7B58-4CD8-B4B1-C75670E8839B}">
      <dgm:prSet/>
      <dgm:spPr/>
      <dgm:t>
        <a:bodyPr/>
        <a:lstStyle/>
        <a:p>
          <a:endParaRPr lang="en-US"/>
        </a:p>
      </dgm:t>
    </dgm:pt>
    <dgm:pt modelId="{F6E211F9-5728-4C1B-B4EC-036ED0730A63}" type="sibTrans" cxnId="{B1E44B81-7B58-4CD8-B4B1-C75670E8839B}">
      <dgm:prSet/>
      <dgm:spPr/>
      <dgm:t>
        <a:bodyPr/>
        <a:lstStyle/>
        <a:p>
          <a:endParaRPr lang="en-US"/>
        </a:p>
      </dgm:t>
    </dgm:pt>
    <dgm:pt modelId="{7BB0B505-7D43-42E4-8FC0-6C91316CBFEB}" type="pres">
      <dgm:prSet presAssocID="{DF9829FD-DD90-4EE7-BCD7-4AF299D6F45A}" presName="linearFlow" presStyleCnt="0">
        <dgm:presLayoutVars>
          <dgm:dir/>
          <dgm:animLvl val="lvl"/>
          <dgm:resizeHandles val="exact"/>
        </dgm:presLayoutVars>
      </dgm:prSet>
      <dgm:spPr/>
    </dgm:pt>
    <dgm:pt modelId="{D4BECBBB-7CE2-4791-839D-9FE6F36B775D}" type="pres">
      <dgm:prSet presAssocID="{780FAED3-C4BD-4FF1-8B67-8499CCFAE2ED}" presName="composite" presStyleCnt="0"/>
      <dgm:spPr/>
    </dgm:pt>
    <dgm:pt modelId="{722E1094-83C7-45E2-B20F-DB9D09AD94F0}" type="pres">
      <dgm:prSet presAssocID="{780FAED3-C4BD-4FF1-8B67-8499CCFAE2ED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AC67BBE6-9B82-4D3D-BF22-48713AF46E9C}" type="pres">
      <dgm:prSet presAssocID="{780FAED3-C4BD-4FF1-8B67-8499CCFAE2ED}" presName="descendantText" presStyleLbl="alignAcc1" presStyleIdx="0" presStyleCnt="1">
        <dgm:presLayoutVars>
          <dgm:bulletEnabled val="1"/>
        </dgm:presLayoutVars>
      </dgm:prSet>
      <dgm:spPr/>
    </dgm:pt>
  </dgm:ptLst>
  <dgm:cxnLst>
    <dgm:cxn modelId="{0B8EF012-D501-47C5-8012-604817376C73}" srcId="{DF9829FD-DD90-4EE7-BCD7-4AF299D6F45A}" destId="{780FAED3-C4BD-4FF1-8B67-8499CCFAE2ED}" srcOrd="0" destOrd="0" parTransId="{88C57C74-C9C4-46CF-A10B-13A1A1E7714C}" sibTransId="{34435F2A-D730-405E-99D5-BBC9FB7499FA}"/>
    <dgm:cxn modelId="{48BB7C6F-5CEB-45AE-B337-DD6E91E09F59}" type="presOf" srcId="{780FAED3-C4BD-4FF1-8B67-8499CCFAE2ED}" destId="{722E1094-83C7-45E2-B20F-DB9D09AD94F0}" srcOrd="0" destOrd="0" presId="urn:microsoft.com/office/officeart/2005/8/layout/chevron2"/>
    <dgm:cxn modelId="{FEEE0D72-7A33-41F6-B2AF-6276B9DE1A9B}" type="presOf" srcId="{DF9829FD-DD90-4EE7-BCD7-4AF299D6F45A}" destId="{7BB0B505-7D43-42E4-8FC0-6C91316CBFEB}" srcOrd="0" destOrd="0" presId="urn:microsoft.com/office/officeart/2005/8/layout/chevron2"/>
    <dgm:cxn modelId="{B1E44B81-7B58-4CD8-B4B1-C75670E8839B}" srcId="{780FAED3-C4BD-4FF1-8B67-8499CCFAE2ED}" destId="{3E6D5D4F-935E-467F-A6CA-DFB49E904BF2}" srcOrd="0" destOrd="0" parTransId="{DFE6860A-9AF6-4E3A-8810-968954321458}" sibTransId="{F6E211F9-5728-4C1B-B4EC-036ED0730A63}"/>
    <dgm:cxn modelId="{5B6398FB-EDA3-4631-B7D9-755CC02EFA9F}" type="presOf" srcId="{3E6D5D4F-935E-467F-A6CA-DFB49E904BF2}" destId="{AC67BBE6-9B82-4D3D-BF22-48713AF46E9C}" srcOrd="0" destOrd="0" presId="urn:microsoft.com/office/officeart/2005/8/layout/chevron2"/>
    <dgm:cxn modelId="{6B636098-2F90-41A9-9AF1-B7FDBA778820}" type="presParOf" srcId="{7BB0B505-7D43-42E4-8FC0-6C91316CBFEB}" destId="{D4BECBBB-7CE2-4791-839D-9FE6F36B775D}" srcOrd="0" destOrd="0" presId="urn:microsoft.com/office/officeart/2005/8/layout/chevron2"/>
    <dgm:cxn modelId="{DD1DB584-5860-4AEE-841D-78BE0BE36B3C}" type="presParOf" srcId="{D4BECBBB-7CE2-4791-839D-9FE6F36B775D}" destId="{722E1094-83C7-45E2-B20F-DB9D09AD94F0}" srcOrd="0" destOrd="0" presId="urn:microsoft.com/office/officeart/2005/8/layout/chevron2"/>
    <dgm:cxn modelId="{24928C09-B953-4E4F-B4F3-7CCDAA380FEA}" type="presParOf" srcId="{D4BECBBB-7CE2-4791-839D-9FE6F36B775D}" destId="{AC67BBE6-9B82-4D3D-BF22-48713AF46E9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F9829FD-DD90-4EE7-BCD7-4AF299D6F45A}" type="doc">
      <dgm:prSet loTypeId="urn:microsoft.com/office/officeart/2005/8/layout/chevron2" loCatId="process" qsTypeId="urn:microsoft.com/office/officeart/2005/8/quickstyle/simple1#3" qsCatId="simple" csTypeId="urn:microsoft.com/office/officeart/2005/8/colors/accent2_1#3" csCatId="accent1" phldr="0"/>
      <dgm:spPr/>
      <dgm:t>
        <a:bodyPr/>
        <a:lstStyle/>
        <a:p>
          <a:endParaRPr lang="en-US"/>
        </a:p>
      </dgm:t>
    </dgm:pt>
    <dgm:pt modelId="{780FAED3-C4BD-4FF1-8B67-8499CCFAE2ED}">
      <dgm:prSet phldrT="[Text]"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8C57C74-C9C4-46CF-A10B-13A1A1E7714C}" type="parTrans" cxnId="{E1E93BE3-B782-42F7-A358-90890AF4D030}">
      <dgm:prSet/>
      <dgm:spPr/>
      <dgm:t>
        <a:bodyPr/>
        <a:lstStyle/>
        <a:p>
          <a:endParaRPr lang="en-US"/>
        </a:p>
      </dgm:t>
    </dgm:pt>
    <dgm:pt modelId="{34435F2A-D730-405E-99D5-BBC9FB7499FA}" type="sibTrans" cxnId="{E1E93BE3-B782-42F7-A358-90890AF4D030}">
      <dgm:prSet/>
      <dgm:spPr/>
      <dgm:t>
        <a:bodyPr/>
        <a:lstStyle/>
        <a:p>
          <a:endParaRPr lang="en-US"/>
        </a:p>
      </dgm:t>
    </dgm:pt>
    <dgm:pt modelId="{3E6D5D4F-935E-467F-A6CA-DFB49E904BF2}">
      <dgm:prSet phldrT="[Text]" phldr="0" custT="1"/>
      <dgm:spPr/>
      <dgm:t>
        <a:bodyPr vert="horz" wrap="square"/>
        <a:lstStyle/>
        <a:p>
          <a:pPr algn="just"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altLang="en-US" sz="2400" b="1">
              <a:latin typeface="Arial" panose="020B0604020202020204" pitchFamily="34" charset="0"/>
              <a:cs typeface="Arial" panose="020B0604020202020204" pitchFamily="34" charset="0"/>
              <a:sym typeface="+mn-ea"/>
            </a:rPr>
            <a:t>S</a:t>
          </a:r>
          <a:r>
            <a:rPr lang="en-US" sz="2400" b="1">
              <a:latin typeface="Arial" panose="020B0604020202020204" pitchFamily="34" charset="0"/>
              <a:cs typeface="Arial" panose="020B0604020202020204" pitchFamily="34" charset="0"/>
              <a:sym typeface="+mn-ea"/>
            </a:rPr>
            <a:t>ử dụng số nguyên để mô tả được một số tình huống thực tiễn</a:t>
          </a:r>
          <a:endParaRPr lang="en-US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FE6860A-9AF6-4E3A-8810-968954321458}" type="parTrans" cxnId="{D9167819-A66D-4BC4-9D77-DD3188FB2AC1}">
      <dgm:prSet/>
      <dgm:spPr/>
      <dgm:t>
        <a:bodyPr/>
        <a:lstStyle/>
        <a:p>
          <a:endParaRPr lang="en-US"/>
        </a:p>
      </dgm:t>
    </dgm:pt>
    <dgm:pt modelId="{F6E211F9-5728-4C1B-B4EC-036ED0730A63}" type="sibTrans" cxnId="{D9167819-A66D-4BC4-9D77-DD3188FB2AC1}">
      <dgm:prSet/>
      <dgm:spPr/>
      <dgm:t>
        <a:bodyPr/>
        <a:lstStyle/>
        <a:p>
          <a:endParaRPr lang="en-US"/>
        </a:p>
      </dgm:t>
    </dgm:pt>
    <dgm:pt modelId="{7BB0B505-7D43-42E4-8FC0-6C91316CBFEB}" type="pres">
      <dgm:prSet presAssocID="{DF9829FD-DD90-4EE7-BCD7-4AF299D6F45A}" presName="linearFlow" presStyleCnt="0">
        <dgm:presLayoutVars>
          <dgm:dir/>
          <dgm:animLvl val="lvl"/>
          <dgm:resizeHandles val="exact"/>
        </dgm:presLayoutVars>
      </dgm:prSet>
      <dgm:spPr/>
    </dgm:pt>
    <dgm:pt modelId="{D4BECBBB-7CE2-4791-839D-9FE6F36B775D}" type="pres">
      <dgm:prSet presAssocID="{780FAED3-C4BD-4FF1-8B67-8499CCFAE2ED}" presName="composite" presStyleCnt="0"/>
      <dgm:spPr/>
    </dgm:pt>
    <dgm:pt modelId="{722E1094-83C7-45E2-B20F-DB9D09AD94F0}" type="pres">
      <dgm:prSet presAssocID="{780FAED3-C4BD-4FF1-8B67-8499CCFAE2ED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AC67BBE6-9B82-4D3D-BF22-48713AF46E9C}" type="pres">
      <dgm:prSet presAssocID="{780FAED3-C4BD-4FF1-8B67-8499CCFAE2ED}" presName="descendantText" presStyleLbl="alignAcc1" presStyleIdx="0" presStyleCnt="1">
        <dgm:presLayoutVars>
          <dgm:bulletEnabled val="1"/>
        </dgm:presLayoutVars>
      </dgm:prSet>
      <dgm:spPr/>
    </dgm:pt>
  </dgm:ptLst>
  <dgm:cxnLst>
    <dgm:cxn modelId="{D9313604-69AA-4AA0-A8DF-FCB2CB339368}" type="presOf" srcId="{3E6D5D4F-935E-467F-A6CA-DFB49E904BF2}" destId="{AC67BBE6-9B82-4D3D-BF22-48713AF46E9C}" srcOrd="0" destOrd="0" presId="urn:microsoft.com/office/officeart/2005/8/layout/chevron2"/>
    <dgm:cxn modelId="{1E598113-0690-4E1E-8433-399BFCBC784C}" type="presOf" srcId="{780FAED3-C4BD-4FF1-8B67-8499CCFAE2ED}" destId="{722E1094-83C7-45E2-B20F-DB9D09AD94F0}" srcOrd="0" destOrd="0" presId="urn:microsoft.com/office/officeart/2005/8/layout/chevron2"/>
    <dgm:cxn modelId="{D9167819-A66D-4BC4-9D77-DD3188FB2AC1}" srcId="{780FAED3-C4BD-4FF1-8B67-8499CCFAE2ED}" destId="{3E6D5D4F-935E-467F-A6CA-DFB49E904BF2}" srcOrd="0" destOrd="0" parTransId="{DFE6860A-9AF6-4E3A-8810-968954321458}" sibTransId="{F6E211F9-5728-4C1B-B4EC-036ED0730A63}"/>
    <dgm:cxn modelId="{35703820-8A22-4C82-9604-C5B005AF74C6}" type="presOf" srcId="{DF9829FD-DD90-4EE7-BCD7-4AF299D6F45A}" destId="{7BB0B505-7D43-42E4-8FC0-6C91316CBFEB}" srcOrd="0" destOrd="0" presId="urn:microsoft.com/office/officeart/2005/8/layout/chevron2"/>
    <dgm:cxn modelId="{E1E93BE3-B782-42F7-A358-90890AF4D030}" srcId="{DF9829FD-DD90-4EE7-BCD7-4AF299D6F45A}" destId="{780FAED3-C4BD-4FF1-8B67-8499CCFAE2ED}" srcOrd="0" destOrd="0" parTransId="{88C57C74-C9C4-46CF-A10B-13A1A1E7714C}" sibTransId="{34435F2A-D730-405E-99D5-BBC9FB7499FA}"/>
    <dgm:cxn modelId="{1ECD92AD-75EA-4F60-92C0-7AF6D94E2316}" type="presParOf" srcId="{7BB0B505-7D43-42E4-8FC0-6C91316CBFEB}" destId="{D4BECBBB-7CE2-4791-839D-9FE6F36B775D}" srcOrd="0" destOrd="0" presId="urn:microsoft.com/office/officeart/2005/8/layout/chevron2"/>
    <dgm:cxn modelId="{C3439FBD-744D-4694-ACCC-6144ED289934}" type="presParOf" srcId="{D4BECBBB-7CE2-4791-839D-9FE6F36B775D}" destId="{722E1094-83C7-45E2-B20F-DB9D09AD94F0}" srcOrd="0" destOrd="0" presId="urn:microsoft.com/office/officeart/2005/8/layout/chevron2"/>
    <dgm:cxn modelId="{915FBD17-559D-49C9-B9D2-274BA8E9952A}" type="presParOf" srcId="{D4BECBBB-7CE2-4791-839D-9FE6F36B775D}" destId="{AC67BBE6-9B82-4D3D-BF22-48713AF46E9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F9829FD-DD90-4EE7-BCD7-4AF299D6F45A}" type="doc">
      <dgm:prSet loTypeId="urn:microsoft.com/office/officeart/2005/8/layout/chevron2" loCatId="process" qsTypeId="urn:microsoft.com/office/officeart/2005/8/quickstyle/simple1#4" qsCatId="simple" csTypeId="urn:microsoft.com/office/officeart/2005/8/colors/accent2_1#4" csCatId="accent1" phldr="0"/>
      <dgm:spPr/>
      <dgm:t>
        <a:bodyPr/>
        <a:lstStyle/>
        <a:p>
          <a:endParaRPr lang="en-US"/>
        </a:p>
      </dgm:t>
    </dgm:pt>
    <dgm:pt modelId="{780FAED3-C4BD-4FF1-8B67-8499CCFAE2ED}">
      <dgm:prSet phldrT="[Text]"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 sz="2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8C57C74-C9C4-46CF-A10B-13A1A1E7714C}" type="parTrans" cxnId="{95F0EA4D-9EA0-4BA2-AD02-0628EDC615B9}">
      <dgm:prSet/>
      <dgm:spPr/>
      <dgm:t>
        <a:bodyPr/>
        <a:lstStyle/>
        <a:p>
          <a:endParaRPr lang="en-US"/>
        </a:p>
      </dgm:t>
    </dgm:pt>
    <dgm:pt modelId="{34435F2A-D730-405E-99D5-BBC9FB7499FA}" type="sibTrans" cxnId="{95F0EA4D-9EA0-4BA2-AD02-0628EDC615B9}">
      <dgm:prSet/>
      <dgm:spPr/>
      <dgm:t>
        <a:bodyPr/>
        <a:lstStyle/>
        <a:p>
          <a:endParaRPr lang="en-US"/>
        </a:p>
      </dgm:t>
    </dgm:pt>
    <dgm:pt modelId="{3E6D5D4F-935E-467F-A6CA-DFB49E904BF2}">
      <dgm:prSet phldrT="[Text]" phldr="0" custT="1"/>
      <dgm:spPr/>
      <dgm:t>
        <a:bodyPr vert="horz" wrap="square"/>
        <a:lstStyle/>
        <a:p>
          <a:pPr algn="just"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en-US" sz="2400" b="1">
              <a:latin typeface="Arial" panose="020B0604020202020204" pitchFamily="34" charset="0"/>
              <a:cs typeface="Arial" panose="020B0604020202020204" pitchFamily="34" charset="0"/>
              <a:sym typeface="+mn-ea"/>
            </a:rPr>
            <a:t>Nhận biết được và đọc đúng các số nguyên âm trong các ví dụ thực tiễn</a:t>
          </a:r>
          <a:endParaRPr lang="en-US" sz="24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FE6860A-9AF6-4E3A-8810-968954321458}" type="parTrans" cxnId="{56F7A7E4-0E3B-4967-AA63-BBEC2CA662FC}">
      <dgm:prSet/>
      <dgm:spPr/>
      <dgm:t>
        <a:bodyPr/>
        <a:lstStyle/>
        <a:p>
          <a:endParaRPr lang="en-US"/>
        </a:p>
      </dgm:t>
    </dgm:pt>
    <dgm:pt modelId="{F6E211F9-5728-4C1B-B4EC-036ED0730A63}" type="sibTrans" cxnId="{56F7A7E4-0E3B-4967-AA63-BBEC2CA662FC}">
      <dgm:prSet/>
      <dgm:spPr/>
      <dgm:t>
        <a:bodyPr/>
        <a:lstStyle/>
        <a:p>
          <a:endParaRPr lang="en-US"/>
        </a:p>
      </dgm:t>
    </dgm:pt>
    <dgm:pt modelId="{7BB0B505-7D43-42E4-8FC0-6C91316CBFEB}" type="pres">
      <dgm:prSet presAssocID="{DF9829FD-DD90-4EE7-BCD7-4AF299D6F45A}" presName="linearFlow" presStyleCnt="0">
        <dgm:presLayoutVars>
          <dgm:dir/>
          <dgm:animLvl val="lvl"/>
          <dgm:resizeHandles val="exact"/>
        </dgm:presLayoutVars>
      </dgm:prSet>
      <dgm:spPr/>
    </dgm:pt>
    <dgm:pt modelId="{D4BECBBB-7CE2-4791-839D-9FE6F36B775D}" type="pres">
      <dgm:prSet presAssocID="{780FAED3-C4BD-4FF1-8B67-8499CCFAE2ED}" presName="composite" presStyleCnt="0"/>
      <dgm:spPr/>
    </dgm:pt>
    <dgm:pt modelId="{722E1094-83C7-45E2-B20F-DB9D09AD94F0}" type="pres">
      <dgm:prSet presAssocID="{780FAED3-C4BD-4FF1-8B67-8499CCFAE2ED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AC67BBE6-9B82-4D3D-BF22-48713AF46E9C}" type="pres">
      <dgm:prSet presAssocID="{780FAED3-C4BD-4FF1-8B67-8499CCFAE2ED}" presName="descendantText" presStyleLbl="alignAcc1" presStyleIdx="0" presStyleCnt="1">
        <dgm:presLayoutVars>
          <dgm:bulletEnabled val="1"/>
        </dgm:presLayoutVars>
      </dgm:prSet>
      <dgm:spPr/>
    </dgm:pt>
  </dgm:ptLst>
  <dgm:cxnLst>
    <dgm:cxn modelId="{93909A33-2959-4155-8F1C-85C8A83F6273}" type="presOf" srcId="{3E6D5D4F-935E-467F-A6CA-DFB49E904BF2}" destId="{AC67BBE6-9B82-4D3D-BF22-48713AF46E9C}" srcOrd="0" destOrd="0" presId="urn:microsoft.com/office/officeart/2005/8/layout/chevron2"/>
    <dgm:cxn modelId="{3B290537-A4C4-45FD-85CD-664D64D3D649}" type="presOf" srcId="{DF9829FD-DD90-4EE7-BCD7-4AF299D6F45A}" destId="{7BB0B505-7D43-42E4-8FC0-6C91316CBFEB}" srcOrd="0" destOrd="0" presId="urn:microsoft.com/office/officeart/2005/8/layout/chevron2"/>
    <dgm:cxn modelId="{95F0EA4D-9EA0-4BA2-AD02-0628EDC615B9}" srcId="{DF9829FD-DD90-4EE7-BCD7-4AF299D6F45A}" destId="{780FAED3-C4BD-4FF1-8B67-8499CCFAE2ED}" srcOrd="0" destOrd="0" parTransId="{88C57C74-C9C4-46CF-A10B-13A1A1E7714C}" sibTransId="{34435F2A-D730-405E-99D5-BBC9FB7499FA}"/>
    <dgm:cxn modelId="{B6B9D2C2-8FD1-4F61-B936-C22403B7DB73}" type="presOf" srcId="{780FAED3-C4BD-4FF1-8B67-8499CCFAE2ED}" destId="{722E1094-83C7-45E2-B20F-DB9D09AD94F0}" srcOrd="0" destOrd="0" presId="urn:microsoft.com/office/officeart/2005/8/layout/chevron2"/>
    <dgm:cxn modelId="{56F7A7E4-0E3B-4967-AA63-BBEC2CA662FC}" srcId="{780FAED3-C4BD-4FF1-8B67-8499CCFAE2ED}" destId="{3E6D5D4F-935E-467F-A6CA-DFB49E904BF2}" srcOrd="0" destOrd="0" parTransId="{DFE6860A-9AF6-4E3A-8810-968954321458}" sibTransId="{F6E211F9-5728-4C1B-B4EC-036ED0730A63}"/>
    <dgm:cxn modelId="{168382E5-969D-498D-A16F-CDA010F8A169}" type="presParOf" srcId="{7BB0B505-7D43-42E4-8FC0-6C91316CBFEB}" destId="{D4BECBBB-7CE2-4791-839D-9FE6F36B775D}" srcOrd="0" destOrd="0" presId="urn:microsoft.com/office/officeart/2005/8/layout/chevron2"/>
    <dgm:cxn modelId="{D2327B23-AA6C-4A17-80E6-AF463C7D9024}" type="presParOf" srcId="{D4BECBBB-7CE2-4791-839D-9FE6F36B775D}" destId="{722E1094-83C7-45E2-B20F-DB9D09AD94F0}" srcOrd="0" destOrd="0" presId="urn:microsoft.com/office/officeart/2005/8/layout/chevron2"/>
    <dgm:cxn modelId="{C9D640B9-FA37-476A-BCF6-EF4CF26B6CD3}" type="presParOf" srcId="{D4BECBBB-7CE2-4791-839D-9FE6F36B775D}" destId="{AC67BBE6-9B82-4D3D-BF22-48713AF46E9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2E1094-83C7-45E2-B20F-DB9D09AD94F0}">
      <dsp:nvSpPr>
        <dsp:cNvPr id="0" name=""/>
        <dsp:cNvSpPr/>
      </dsp:nvSpPr>
      <dsp:spPr>
        <a:xfrm rot="5400000">
          <a:off x="-182142" y="183330"/>
          <a:ext cx="1214284" cy="849999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" y="426188"/>
        <a:ext cx="849999" cy="364285"/>
      </dsp:txXfrm>
    </dsp:sp>
    <dsp:sp modelId="{AC67BBE6-9B82-4D3D-BF22-48713AF46E9C}">
      <dsp:nvSpPr>
        <dsp:cNvPr id="0" name=""/>
        <dsp:cNvSpPr/>
      </dsp:nvSpPr>
      <dsp:spPr>
        <a:xfrm rot="5400000">
          <a:off x="3814639" y="-2963452"/>
          <a:ext cx="789285" cy="6718565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just" defTabSz="10668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sz="2400" b="1" kern="1200">
              <a:sym typeface="+mn-ea"/>
            </a:rPr>
            <a:t>M</a:t>
          </a:r>
          <a:r>
            <a:rPr lang="en-US" sz="2400" b="1" kern="1200">
              <a:latin typeface="Arial" panose="020B0604020202020204" pitchFamily="34" charset="0"/>
              <a:cs typeface="Arial" panose="020B0604020202020204" pitchFamily="34" charset="0"/>
              <a:sym typeface="+mn-ea"/>
            </a:rPr>
            <a:t>ô tả được tập hợp các số nguyên, biết cách biểu diễn các số nguyên trên trục số</a:t>
          </a:r>
          <a:endParaRPr lang="en-US" sz="24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849999" y="39718"/>
        <a:ext cx="6680035" cy="7122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2E1094-83C7-45E2-B20F-DB9D09AD94F0}">
      <dsp:nvSpPr>
        <dsp:cNvPr id="0" name=""/>
        <dsp:cNvSpPr/>
      </dsp:nvSpPr>
      <dsp:spPr>
        <a:xfrm rot="5400000">
          <a:off x="-182142" y="183330"/>
          <a:ext cx="1214284" cy="849999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" y="426188"/>
        <a:ext cx="849999" cy="364285"/>
      </dsp:txXfrm>
    </dsp:sp>
    <dsp:sp modelId="{AC67BBE6-9B82-4D3D-BF22-48713AF46E9C}">
      <dsp:nvSpPr>
        <dsp:cNvPr id="0" name=""/>
        <dsp:cNvSpPr/>
      </dsp:nvSpPr>
      <dsp:spPr>
        <a:xfrm rot="5400000">
          <a:off x="3814639" y="-2963452"/>
          <a:ext cx="789285" cy="6718565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just" defTabSz="10668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kern="1200">
              <a:latin typeface="Arial" panose="020B0604020202020204" pitchFamily="34" charset="0"/>
              <a:cs typeface="Arial" panose="020B0604020202020204" pitchFamily="34" charset="0"/>
              <a:sym typeface="+mn-ea"/>
            </a:rPr>
            <a:t>Nhận biết được và biết cách tìm số đối của một số nguyên</a:t>
          </a:r>
          <a:endParaRPr lang="en-US" sz="24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849999" y="39718"/>
        <a:ext cx="6680035" cy="7122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2E1094-83C7-45E2-B20F-DB9D09AD94F0}">
      <dsp:nvSpPr>
        <dsp:cNvPr id="0" name=""/>
        <dsp:cNvSpPr/>
      </dsp:nvSpPr>
      <dsp:spPr>
        <a:xfrm rot="5400000">
          <a:off x="-182142" y="183330"/>
          <a:ext cx="1214284" cy="849999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" y="426188"/>
        <a:ext cx="849999" cy="364285"/>
      </dsp:txXfrm>
    </dsp:sp>
    <dsp:sp modelId="{AC67BBE6-9B82-4D3D-BF22-48713AF46E9C}">
      <dsp:nvSpPr>
        <dsp:cNvPr id="0" name=""/>
        <dsp:cNvSpPr/>
      </dsp:nvSpPr>
      <dsp:spPr>
        <a:xfrm rot="5400000">
          <a:off x="3814639" y="-2963452"/>
          <a:ext cx="789285" cy="6718565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just" defTabSz="10668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altLang="en-US" sz="2400" b="1" kern="1200">
              <a:latin typeface="Arial" panose="020B0604020202020204" pitchFamily="34" charset="0"/>
              <a:cs typeface="Arial" panose="020B0604020202020204" pitchFamily="34" charset="0"/>
              <a:sym typeface="+mn-ea"/>
            </a:rPr>
            <a:t>S</a:t>
          </a:r>
          <a:r>
            <a:rPr lang="en-US" sz="2400" b="1" kern="1200">
              <a:latin typeface="Arial" panose="020B0604020202020204" pitchFamily="34" charset="0"/>
              <a:cs typeface="Arial" panose="020B0604020202020204" pitchFamily="34" charset="0"/>
              <a:sym typeface="+mn-ea"/>
            </a:rPr>
            <a:t>ử dụng số nguyên để mô tả được một số tình huống thực tiễn</a:t>
          </a:r>
          <a:endParaRPr lang="en-US" sz="24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849999" y="39718"/>
        <a:ext cx="6680035" cy="71222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2E1094-83C7-45E2-B20F-DB9D09AD94F0}">
      <dsp:nvSpPr>
        <dsp:cNvPr id="0" name=""/>
        <dsp:cNvSpPr/>
      </dsp:nvSpPr>
      <dsp:spPr>
        <a:xfrm rot="5400000">
          <a:off x="-182142" y="183330"/>
          <a:ext cx="1214284" cy="849999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" y="426188"/>
        <a:ext cx="849999" cy="364285"/>
      </dsp:txXfrm>
    </dsp:sp>
    <dsp:sp modelId="{AC67BBE6-9B82-4D3D-BF22-48713AF46E9C}">
      <dsp:nvSpPr>
        <dsp:cNvPr id="0" name=""/>
        <dsp:cNvSpPr/>
      </dsp:nvSpPr>
      <dsp:spPr>
        <a:xfrm rot="5400000">
          <a:off x="3814639" y="-2963452"/>
          <a:ext cx="789285" cy="6718565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just" defTabSz="10668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b="1" kern="1200">
              <a:latin typeface="Arial" panose="020B0604020202020204" pitchFamily="34" charset="0"/>
              <a:cs typeface="Arial" panose="020B0604020202020204" pitchFamily="34" charset="0"/>
              <a:sym typeface="+mn-ea"/>
            </a:rPr>
            <a:t>Nhận biết được và đọc đúng các số nguyên âm trong các ví dụ thực tiễn</a:t>
          </a:r>
          <a:endParaRPr lang="en-US" sz="2400" b="1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849999" y="39718"/>
        <a:ext cx="6680035" cy="7122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3FCDCF-C663-4323-965A-7A68E19F992D}" type="datetimeFigureOut">
              <a:rPr lang="en-US" smtClean="0"/>
              <a:t>2/24/2025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E503F7-B671-448F-9940-FB01BF392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533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E503F7-B671-448F-9940-FB01BF392D4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953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37E74-CF20-4DF4-94C0-75D01D90ED3F}" type="datetimeFigureOut">
              <a:rPr lang="en-US" smtClean="0"/>
              <a:t>2/24/2025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87FD7-0103-4BD2-8253-F47EE5C82A9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37E74-CF20-4DF4-94C0-75D01D90ED3F}" type="datetimeFigureOut">
              <a:rPr lang="en-US" smtClean="0"/>
              <a:t>2/24/2025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87FD7-0103-4BD2-8253-F47EE5C82A9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37E74-CF20-4DF4-94C0-75D01D90ED3F}" type="datetimeFigureOut">
              <a:rPr lang="en-US" smtClean="0"/>
              <a:t>2/24/2025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87FD7-0103-4BD2-8253-F47EE5C82A9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37E74-CF20-4DF4-94C0-75D01D90ED3F}" type="datetimeFigureOut">
              <a:rPr lang="en-US" smtClean="0"/>
              <a:t>2/24/2025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87FD7-0103-4BD2-8253-F47EE5C82A9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37E74-CF20-4DF4-94C0-75D01D90ED3F}" type="datetimeFigureOut">
              <a:rPr lang="en-US" smtClean="0"/>
              <a:t>2/24/2025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87FD7-0103-4BD2-8253-F47EE5C82A9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37E74-CF20-4DF4-94C0-75D01D90ED3F}" type="datetimeFigureOut">
              <a:rPr lang="en-US" smtClean="0"/>
              <a:t>2/24/2025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87FD7-0103-4BD2-8253-F47EE5C82A9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37E74-CF20-4DF4-94C0-75D01D90ED3F}" type="datetimeFigureOut">
              <a:rPr lang="en-US" smtClean="0"/>
              <a:t>2/24/2025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87FD7-0103-4BD2-8253-F47EE5C82A9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37E74-CF20-4DF4-94C0-75D01D90ED3F}" type="datetimeFigureOut">
              <a:rPr lang="en-US" smtClean="0"/>
              <a:t>2/24/2025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87FD7-0103-4BD2-8253-F47EE5C82A9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37E74-CF20-4DF4-94C0-75D01D90ED3F}" type="datetimeFigureOut">
              <a:rPr lang="en-US" smtClean="0"/>
              <a:t>2/24/2025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87FD7-0103-4BD2-8253-F47EE5C82A9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37E74-CF20-4DF4-94C0-75D01D90ED3F}" type="datetimeFigureOut">
              <a:rPr lang="en-US" smtClean="0"/>
              <a:t>2/24/2025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87FD7-0103-4BD2-8253-F47EE5C82A9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37E74-CF20-4DF4-94C0-75D01D90ED3F}" type="datetimeFigureOut">
              <a:rPr lang="en-US" smtClean="0"/>
              <a:t>2/24/2025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87FD7-0103-4BD2-8253-F47EE5C82A9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37E74-CF20-4DF4-94C0-75D01D90ED3F}" type="datetimeFigureOut">
              <a:rPr lang="en-US" smtClean="0"/>
              <a:t>2/24/2025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87FD7-0103-4BD2-8253-F47EE5C82A9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video%20ac%20si%20met.mp4" TargetMode="External"/><Relationship Id="rId3" Type="http://schemas.openxmlformats.org/officeDocument/2006/relationships/slide" Target="slide12.xml"/><Relationship Id="rId7" Type="http://schemas.openxmlformats.org/officeDocument/2006/relationships/slide" Target="slide16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15.xml"/><Relationship Id="rId5" Type="http://schemas.openxmlformats.org/officeDocument/2006/relationships/slide" Target="slide14.xml"/><Relationship Id="rId4" Type="http://schemas.openxmlformats.org/officeDocument/2006/relationships/slide" Target="slide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slide" Target="slide1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2.wav"/><Relationship Id="rId7" Type="http://schemas.microsoft.com/office/2007/relationships/hdphoto" Target="../media/hdphoto1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slide" Target="slide1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2.wav"/><Relationship Id="rId7" Type="http://schemas.microsoft.com/office/2007/relationships/hdphoto" Target="../media/hdphoto1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3.png"/><Relationship Id="rId10" Type="http://schemas.openxmlformats.org/officeDocument/2006/relationships/image" Target="../media/image16.jpeg"/><Relationship Id="rId4" Type="http://schemas.openxmlformats.org/officeDocument/2006/relationships/image" Target="../media/image12.png"/><Relationship Id="rId9" Type="http://schemas.openxmlformats.org/officeDocument/2006/relationships/slide" Target="slide1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5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18" Type="http://schemas.openxmlformats.org/officeDocument/2006/relationships/diagramData" Target="../diagrams/data4.xml"/><Relationship Id="rId3" Type="http://schemas.openxmlformats.org/officeDocument/2006/relationships/diagramData" Target="../diagrams/data1.xml"/><Relationship Id="rId21" Type="http://schemas.openxmlformats.org/officeDocument/2006/relationships/diagramColors" Target="../diagrams/colors4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image" Target="../media/image17.jpeg"/><Relationship Id="rId16" Type="http://schemas.openxmlformats.org/officeDocument/2006/relationships/diagramColors" Target="../diagrams/colors3.xml"/><Relationship Id="rId20" Type="http://schemas.openxmlformats.org/officeDocument/2006/relationships/diagramQuickStyle" Target="../diagrams/quickStyl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23" Type="http://schemas.openxmlformats.org/officeDocument/2006/relationships/image" Target="../media/image18.jpeg"/><Relationship Id="rId10" Type="http://schemas.openxmlformats.org/officeDocument/2006/relationships/diagramQuickStyle" Target="../diagrams/quickStyle2.xml"/><Relationship Id="rId19" Type="http://schemas.openxmlformats.org/officeDocument/2006/relationships/diagramLayout" Target="../diagrams/layout4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Relationship Id="rId22" Type="http://schemas.microsoft.com/office/2007/relationships/diagramDrawing" Target="../diagrams/drawing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>
            <a:extLst>
              <a:ext uri="{FF2B5EF4-FFF2-40B4-BE49-F238E27FC236}">
                <a16:creationId xmlns:a16="http://schemas.microsoft.com/office/drawing/2014/main" id="{A3692C00-4B98-DCEB-B303-34B461A9AB86}"/>
              </a:ext>
            </a:extLst>
          </p:cNvPr>
          <p:cNvSpPr txBox="1"/>
          <p:nvPr/>
        </p:nvSpPr>
        <p:spPr>
          <a:xfrm>
            <a:off x="968341" y="782386"/>
            <a:ext cx="90323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Tuần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: 10</a:t>
            </a:r>
          </a:p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: 26</a:t>
            </a:r>
          </a:p>
        </p:txBody>
      </p:sp>
      <p:sp>
        <p:nvSpPr>
          <p:cNvPr id="2" name="TextBox 27">
            <a:extLst>
              <a:ext uri="{FF2B5EF4-FFF2-40B4-BE49-F238E27FC236}">
                <a16:creationId xmlns:a16="http://schemas.microsoft.com/office/drawing/2014/main" id="{B5BF42F7-D30A-458C-EE2E-D26BCBC9BD95}"/>
              </a:ext>
            </a:extLst>
          </p:cNvPr>
          <p:cNvSpPr txBox="1"/>
          <p:nvPr/>
        </p:nvSpPr>
        <p:spPr>
          <a:xfrm>
            <a:off x="1354137" y="1749058"/>
            <a:ext cx="9483725" cy="582996"/>
          </a:xfrm>
          <a:prstGeom prst="roundRect">
            <a:avLst/>
          </a:prstGeom>
          <a:solidFill>
            <a:srgbClr val="E7E6E6"/>
          </a:solidFill>
          <a:ln w="19050">
            <a:solidFill>
              <a:sysClr val="windowText" lastClr="000000"/>
            </a:solidFill>
            <a:prstDash val="sysDot"/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 1: SỐ NGUYÊN ÂM VÀ TẬP HỢP CÁC SỐ NGUYÊN (</a:t>
            </a:r>
            <a:r>
              <a:rPr lang="en-US" sz="2800" b="1" kern="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tt</a:t>
            </a:r>
            <a:r>
              <a:rPr lang="en-US" sz="2800" b="1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C79B7F5-794B-38AB-1E8C-2D3A821189D7}"/>
              </a:ext>
            </a:extLst>
          </p:cNvPr>
          <p:cNvSpPr txBox="1"/>
          <p:nvPr/>
        </p:nvSpPr>
        <p:spPr>
          <a:xfrm>
            <a:off x="8576110" y="6227545"/>
            <a:ext cx="5082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TRỊNH THỊ NGỌC HƯƠNG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643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2" grpId="0" animBg="1"/>
      <p:bldP spid="2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56134" y="1943328"/>
            <a:ext cx="740602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4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5; -4; -10; 2020.</a:t>
            </a:r>
            <a:endParaRPr lang="en-US" sz="2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Pentagon 4"/>
          <p:cNvSpPr/>
          <p:nvPr/>
        </p:nvSpPr>
        <p:spPr>
          <a:xfrm>
            <a:off x="434340" y="1911985"/>
            <a:ext cx="2187575" cy="514985"/>
          </a:xfrm>
          <a:prstGeom prst="homePlate">
            <a:avLst/>
          </a:prstGeom>
          <a:solidFill>
            <a:schemeClr val="accent5">
              <a:alpha val="77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altLang="en-US" sz="2300" b="1">
                <a:solidFill>
                  <a:srgbClr val="932AA5"/>
                </a:solidFill>
              </a:rPr>
              <a:t>Thực hành 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81451" y="2570080"/>
            <a:ext cx="11133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12954" y="3247858"/>
            <a:ext cx="40340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4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đối của số 5 là – 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64413" y="3860555"/>
            <a:ext cx="40340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buFontTx/>
              <a:buNone/>
            </a:pPr>
            <a:r>
              <a:rPr lang="vi-VN" altLang="en-US" sz="24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</a:t>
            </a:r>
            <a:r>
              <a:rPr lang="en-US" sz="24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đối của số -4 là 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764412" y="4530798"/>
            <a:ext cx="40340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4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đối của số -10 là 10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764412" y="5294527"/>
            <a:ext cx="40340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4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đối của số 2020 là -2020</a:t>
            </a:r>
          </a:p>
        </p:txBody>
      </p:sp>
      <p:sp>
        <p:nvSpPr>
          <p:cNvPr id="50" name="TextBox 27"/>
          <p:cNvSpPr txBox="1"/>
          <p:nvPr/>
        </p:nvSpPr>
        <p:spPr>
          <a:xfrm>
            <a:off x="2032000" y="264160"/>
            <a:ext cx="9483725" cy="582996"/>
          </a:xfrm>
          <a:prstGeom prst="roundRect">
            <a:avLst/>
          </a:prstGeom>
          <a:solidFill>
            <a:srgbClr val="E7E6E6"/>
          </a:solidFill>
          <a:ln w="19050">
            <a:solidFill>
              <a:sysClr val="windowText" lastClr="000000"/>
            </a:solidFill>
            <a:prstDash val="sysDot"/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ker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 1: SỐ NGUYÊN ÂM VÀ TẬP HỢP CÁC SỐ NGUYÊN (tt)</a:t>
            </a:r>
            <a:endParaRPr lang="en-US" sz="2800" b="1" kern="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1" name="Text Box 50"/>
          <p:cNvSpPr txBox="1"/>
          <p:nvPr/>
        </p:nvSpPr>
        <p:spPr>
          <a:xfrm>
            <a:off x="361950" y="88265"/>
            <a:ext cx="144208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Tuần: 10</a:t>
            </a:r>
          </a:p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Tiết: 26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361950" y="1275080"/>
            <a:ext cx="4585970" cy="50609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Số đối của một số nguyên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bldLvl="0" animBg="1"/>
      <p:bldP spid="7" grpId="0"/>
      <p:bldP spid="8" grpId="0"/>
      <p:bldP spid="9" grpId="0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!!4"/>
          <p:cNvSpPr/>
          <p:nvPr/>
        </p:nvSpPr>
        <p:spPr>
          <a:xfrm>
            <a:off x="737815" y="103318"/>
            <a:ext cx="5717294" cy="493723"/>
          </a:xfrm>
          <a:prstGeom prst="roundRect">
            <a:avLst/>
          </a:prstGeom>
          <a:solidFill>
            <a:srgbClr val="1F4E79"/>
          </a:solidFill>
          <a:ln w="25400" cap="flat" cmpd="sng" algn="ctr">
            <a:solidFill>
              <a:srgbClr val="CC4757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en-US" sz="2800" b="1" ker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LUYỆN TẬP</a:t>
            </a:r>
            <a:endParaRPr lang="en-US" sz="2800" b="1" kern="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Vertical Scroll 5"/>
          <p:cNvSpPr/>
          <p:nvPr/>
        </p:nvSpPr>
        <p:spPr>
          <a:xfrm>
            <a:off x="1170305" y="1366520"/>
            <a:ext cx="2674620" cy="4843780"/>
          </a:xfrm>
          <a:prstGeom prst="verticalScroll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altLang="en-US" sz="4000" b="1">
                <a:solidFill>
                  <a:srgbClr val="FF0000"/>
                </a:solidFill>
              </a:rPr>
              <a:t>BỨC TRANH BÍ </a:t>
            </a:r>
            <a:r>
              <a:rPr lang="en-US" altLang="vi-VN" sz="4000" b="1">
                <a:solidFill>
                  <a:srgbClr val="FF0000"/>
                </a:solidFill>
              </a:rPr>
              <a:t>Ẩ</a:t>
            </a:r>
            <a:r>
              <a:rPr lang="vi-VN" altLang="en-US" sz="4000" b="1">
                <a:solidFill>
                  <a:srgbClr val="FF0000"/>
                </a:solidFill>
              </a:rPr>
              <a:t>N</a:t>
            </a:r>
            <a:r>
              <a:rPr lang="vi-VN" altLang="en-US" sz="4000" b="1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</a:p>
        </p:txBody>
      </p:sp>
      <p:pic>
        <p:nvPicPr>
          <p:cNvPr id="7" name="Picture 6" descr="hinh 4"/>
          <p:cNvPicPr>
            <a:picLocks noChangeAspect="1"/>
          </p:cNvPicPr>
          <p:nvPr/>
        </p:nvPicPr>
        <p:blipFill>
          <a:blip r:embed="rId2"/>
          <a:srcRect r="51879" b="48773"/>
          <a:stretch>
            <a:fillRect/>
          </a:stretch>
        </p:blipFill>
        <p:spPr>
          <a:xfrm>
            <a:off x="4413885" y="962025"/>
            <a:ext cx="2553335" cy="2888615"/>
          </a:xfrm>
          <a:prstGeom prst="rect">
            <a:avLst/>
          </a:prstGeom>
        </p:spPr>
      </p:pic>
      <p:pic>
        <p:nvPicPr>
          <p:cNvPr id="8" name="Picture 7" descr="hinh 4"/>
          <p:cNvPicPr>
            <a:picLocks noChangeAspect="1"/>
          </p:cNvPicPr>
          <p:nvPr/>
        </p:nvPicPr>
        <p:blipFill>
          <a:blip r:embed="rId2"/>
          <a:srcRect l="48121" b="48773"/>
          <a:stretch>
            <a:fillRect/>
          </a:stretch>
        </p:blipFill>
        <p:spPr>
          <a:xfrm>
            <a:off x="6967220" y="962025"/>
            <a:ext cx="2752725" cy="2888615"/>
          </a:xfrm>
          <a:prstGeom prst="rect">
            <a:avLst/>
          </a:prstGeom>
        </p:spPr>
      </p:pic>
      <p:pic>
        <p:nvPicPr>
          <p:cNvPr id="10" name="Picture 9" descr="hinh 4"/>
          <p:cNvPicPr>
            <a:picLocks noChangeAspect="1"/>
          </p:cNvPicPr>
          <p:nvPr/>
        </p:nvPicPr>
        <p:blipFill>
          <a:blip r:embed="rId2"/>
          <a:srcRect t="49865" r="51879"/>
          <a:stretch>
            <a:fillRect/>
          </a:stretch>
        </p:blipFill>
        <p:spPr>
          <a:xfrm>
            <a:off x="4413885" y="3796030"/>
            <a:ext cx="2553335" cy="2750820"/>
          </a:xfrm>
          <a:prstGeom prst="rect">
            <a:avLst/>
          </a:prstGeom>
        </p:spPr>
      </p:pic>
      <p:sp>
        <p:nvSpPr>
          <p:cNvPr id="13" name="Rectangles 12">
            <a:hlinkClick r:id="rId3" action="ppaction://hlinksldjump"/>
          </p:cNvPr>
          <p:cNvSpPr/>
          <p:nvPr/>
        </p:nvSpPr>
        <p:spPr>
          <a:xfrm>
            <a:off x="4415790" y="962025"/>
            <a:ext cx="2551176" cy="2889504"/>
          </a:xfrm>
          <a:prstGeom prst="rect">
            <a:avLst/>
          </a:prstGeom>
          <a:solidFill>
            <a:schemeClr val="accent5"/>
          </a:solidFill>
        </p:spPr>
        <p:style>
          <a:lnRef idx="0">
            <a:srgbClr val="FFFFFF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MẢNH GHÉP 1</a:t>
            </a:r>
          </a:p>
        </p:txBody>
      </p:sp>
      <p:sp>
        <p:nvSpPr>
          <p:cNvPr id="15" name="Rectangles 14">
            <a:hlinkClick r:id="rId4" action="ppaction://hlinksldjump"/>
          </p:cNvPr>
          <p:cNvSpPr/>
          <p:nvPr/>
        </p:nvSpPr>
        <p:spPr>
          <a:xfrm>
            <a:off x="6967220" y="953135"/>
            <a:ext cx="2754630" cy="28778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altLang="en-US" sz="2400" b="1"/>
              <a:t>MẢNH GHÉP 2</a:t>
            </a:r>
          </a:p>
        </p:txBody>
      </p:sp>
      <p:sp>
        <p:nvSpPr>
          <p:cNvPr id="16" name="Rectangles 15">
            <a:hlinkClick r:id="rId5" action="ppaction://hlinksldjump"/>
          </p:cNvPr>
          <p:cNvSpPr/>
          <p:nvPr/>
        </p:nvSpPr>
        <p:spPr>
          <a:xfrm>
            <a:off x="4415790" y="3796030"/>
            <a:ext cx="2551430" cy="276987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MẢNH GHÉP 3</a:t>
            </a:r>
          </a:p>
        </p:txBody>
      </p:sp>
      <p:sp>
        <p:nvSpPr>
          <p:cNvPr id="17" name="Rectangles 16">
            <a:hlinkClick r:id="rId6" action="ppaction://hlinksldjump"/>
          </p:cNvPr>
          <p:cNvSpPr/>
          <p:nvPr/>
        </p:nvSpPr>
        <p:spPr>
          <a:xfrm>
            <a:off x="6967220" y="3777615"/>
            <a:ext cx="2760345" cy="276923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MẢNH GHÉP 4</a:t>
            </a:r>
          </a:p>
        </p:txBody>
      </p:sp>
      <p:pic>
        <p:nvPicPr>
          <p:cNvPr id="21" name="Picture 20" descr="hinh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3885" y="953135"/>
            <a:ext cx="5304790" cy="5638800"/>
          </a:xfrm>
          <a:prstGeom prst="rect">
            <a:avLst/>
          </a:prstGeom>
        </p:spPr>
      </p:pic>
      <p:sp>
        <p:nvSpPr>
          <p:cNvPr id="23" name="Vertical Scroll 22"/>
          <p:cNvSpPr/>
          <p:nvPr/>
        </p:nvSpPr>
        <p:spPr>
          <a:xfrm>
            <a:off x="421640" y="1366520"/>
            <a:ext cx="4171315" cy="4843780"/>
          </a:xfrm>
          <a:prstGeom prst="verticalScroll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altLang="en-US" sz="3600" b="1">
                <a:solidFill>
                  <a:srgbClr val="FF0000"/>
                </a:solidFill>
              </a:rPr>
              <a:t>NHÀ TOÁN HỌC </a:t>
            </a:r>
          </a:p>
          <a:p>
            <a:pPr algn="ctr"/>
            <a:r>
              <a:rPr lang="vi-VN" altLang="en-US" sz="3600" b="1">
                <a:solidFill>
                  <a:srgbClr val="FF0000"/>
                </a:solidFill>
              </a:rPr>
              <a:t>ÁC- SI - MÉT</a:t>
            </a:r>
            <a:r>
              <a:rPr lang="vi-VN" altLang="en-US" sz="4000" b="1">
                <a:solidFill>
                  <a:srgbClr val="FF0000"/>
                </a:solidFill>
              </a:rPr>
              <a:t> </a:t>
            </a:r>
            <a:r>
              <a:rPr lang="vi-VN" altLang="en-US" sz="4000" b="1">
                <a:solidFill>
                  <a:schemeClr val="accent5">
                    <a:lumMod val="40000"/>
                    <a:lumOff val="60000"/>
                  </a:schemeClr>
                </a:solidFill>
              </a:rPr>
              <a:t> </a:t>
            </a:r>
          </a:p>
        </p:txBody>
      </p:sp>
      <p:sp>
        <p:nvSpPr>
          <p:cNvPr id="24" name="Rectangle 23">
            <a:hlinkClick r:id="rId7" action="ppaction://hlinksldjump"/>
          </p:cNvPr>
          <p:cNvSpPr/>
          <p:nvPr/>
        </p:nvSpPr>
        <p:spPr>
          <a:xfrm>
            <a:off x="10096500" y="6242480"/>
            <a:ext cx="1524000" cy="4572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vi-VN" altLang="en-US" b="1" dirty="0">
                <a:solidFill>
                  <a:prstClr val="white"/>
                </a:solidFill>
              </a:rPr>
              <a:t>TỔNG KẾT</a:t>
            </a:r>
          </a:p>
        </p:txBody>
      </p:sp>
      <p:sp>
        <p:nvSpPr>
          <p:cNvPr id="2" name="Flowchart: Connector 1">
            <a:hlinkClick r:id="rId8" action="ppaction://hlinkfile"/>
          </p:cNvPr>
          <p:cNvSpPr/>
          <p:nvPr/>
        </p:nvSpPr>
        <p:spPr>
          <a:xfrm>
            <a:off x="11620500" y="6210300"/>
            <a:ext cx="571500" cy="525780"/>
          </a:xfrm>
          <a:prstGeom prst="flowChartConnector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VD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6" grpId="1" animBg="1"/>
      <p:bldP spid="13" grpId="0" bldLvl="0" animBg="1"/>
      <p:bldP spid="15" grpId="0" bldLvl="0" animBg="1"/>
      <p:bldP spid="15" grpId="1" animBg="1"/>
      <p:bldP spid="16" grpId="0" bldLvl="0" animBg="1"/>
      <p:bldP spid="16" grpId="1" animBg="1"/>
      <p:bldP spid="17" grpId="0" bldLvl="0" animBg="1"/>
      <p:bldP spid="17" grpId="1" animBg="1"/>
      <p:bldP spid="23" grpId="0" bldLvl="0" animBg="1"/>
      <p:bldP spid="23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41" y="35618"/>
            <a:ext cx="12192000" cy="68580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89560" y="3429000"/>
            <a:ext cx="11795760" cy="2590800"/>
          </a:xfrm>
          <a:prstGeom prst="rect">
            <a:avLst/>
          </a:prstGeom>
          <a:solidFill>
            <a:schemeClr val="bg1">
              <a:alpha val="69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" y="-128706"/>
            <a:ext cx="12085320" cy="314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112520" y="1981201"/>
            <a:ext cx="9799319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Câu 1</a:t>
            </a:r>
            <a:r>
              <a:rPr lang="en-US" sz="4800" b="1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: Số đối của số 25 </a:t>
            </a:r>
            <a:r>
              <a:rPr lang="en-US" sz="4800" b="1" dirty="0" err="1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là</a:t>
            </a:r>
            <a:r>
              <a:rPr lang="en-US" sz="4800" b="1" dirty="0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:</a:t>
            </a:r>
          </a:p>
        </p:txBody>
      </p:sp>
      <p:grpSp>
        <p:nvGrpSpPr>
          <p:cNvPr id="18" name="cau a"/>
          <p:cNvGrpSpPr/>
          <p:nvPr/>
        </p:nvGrpSpPr>
        <p:grpSpPr>
          <a:xfrm>
            <a:off x="243839" y="3616257"/>
            <a:ext cx="5501641" cy="1077413"/>
            <a:chOff x="650211" y="3570787"/>
            <a:chExt cx="3616989" cy="1077413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63" b="16270"/>
            <a:stretch>
              <a:fillRect/>
            </a:stretch>
          </p:blipFill>
          <p:spPr>
            <a:xfrm>
              <a:off x="650211" y="3570787"/>
              <a:ext cx="3616989" cy="1077413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1742321" y="3729126"/>
              <a:ext cx="2214278" cy="83099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4800" b="1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Habano" panose="02040603050506020204" pitchFamily="18" charset="0"/>
                  <a:cs typeface="Arial" panose="020B0604020202020204" pitchFamily="34" charset="0"/>
                </a:rPr>
                <a:t>-25</a:t>
              </a:r>
              <a:endParaRPr lang="en-US" sz="4800" b="1" dirty="0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" name="cau c"/>
          <p:cNvGrpSpPr/>
          <p:nvPr/>
        </p:nvGrpSpPr>
        <p:grpSpPr>
          <a:xfrm>
            <a:off x="6596876" y="3570787"/>
            <a:ext cx="5534164" cy="1077413"/>
            <a:chOff x="4755813" y="3570786"/>
            <a:chExt cx="3616989" cy="1077413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63" b="16270"/>
            <a:stretch>
              <a:fillRect/>
            </a:stretch>
          </p:blipFill>
          <p:spPr>
            <a:xfrm>
              <a:off x="4755813" y="3570786"/>
              <a:ext cx="3616989" cy="1077413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5802999" y="3729126"/>
              <a:ext cx="2350673" cy="83099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4800" b="1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Habano" panose="02040603050506020204" pitchFamily="18" charset="0"/>
                  <a:cs typeface="Arial" panose="020B0604020202020204" pitchFamily="34" charset="0"/>
                </a:rPr>
                <a:t>25</a:t>
              </a:r>
              <a:endParaRPr lang="en-US" sz="4800" b="1" dirty="0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9" name="cau b"/>
          <p:cNvGrpSpPr/>
          <p:nvPr/>
        </p:nvGrpSpPr>
        <p:grpSpPr>
          <a:xfrm>
            <a:off x="289560" y="4711479"/>
            <a:ext cx="5501641" cy="1077413"/>
            <a:chOff x="650211" y="4711478"/>
            <a:chExt cx="3616989" cy="1077413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63" b="16270"/>
            <a:stretch>
              <a:fillRect/>
            </a:stretch>
          </p:blipFill>
          <p:spPr>
            <a:xfrm>
              <a:off x="650211" y="4711478"/>
              <a:ext cx="3616989" cy="1077413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1742321" y="4786746"/>
              <a:ext cx="2134123" cy="83099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4800" b="1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Habano" panose="02040603050506020204" pitchFamily="18" charset="0"/>
                  <a:cs typeface="Arial" panose="020B0604020202020204" pitchFamily="34" charset="0"/>
                </a:rPr>
                <a:t>0</a:t>
              </a:r>
              <a:endParaRPr lang="en-US" sz="4800" b="1" dirty="0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cau d"/>
          <p:cNvGrpSpPr/>
          <p:nvPr/>
        </p:nvGrpSpPr>
        <p:grpSpPr>
          <a:xfrm>
            <a:off x="6596877" y="4806540"/>
            <a:ext cx="5534164" cy="1077413"/>
            <a:chOff x="4707116" y="4806539"/>
            <a:chExt cx="3616989" cy="1077413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63" b="16270"/>
            <a:stretch>
              <a:fillRect/>
            </a:stretch>
          </p:blipFill>
          <p:spPr>
            <a:xfrm>
              <a:off x="4707116" y="4806539"/>
              <a:ext cx="3616989" cy="1077413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5754301" y="4860249"/>
              <a:ext cx="2350673" cy="83099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4800" b="1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Habano" panose="02040603050506020204" pitchFamily="18" charset="0"/>
                  <a:cs typeface="Arial" panose="020B0604020202020204" pitchFamily="34" charset="0"/>
                </a:rPr>
                <a:t>1</a:t>
              </a:r>
              <a:endParaRPr lang="en-US" sz="4800" b="1" dirty="0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Rectangle 23">
            <a:hlinkClick r:id="rId6" action="ppaction://hlinksldjump"/>
          </p:cNvPr>
          <p:cNvSpPr/>
          <p:nvPr/>
        </p:nvSpPr>
        <p:spPr>
          <a:xfrm>
            <a:off x="8900160" y="6251370"/>
            <a:ext cx="1524000" cy="4572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vi-VN" altLang="en-US" b="1" dirty="0">
                <a:solidFill>
                  <a:prstClr val="white"/>
                </a:solidFill>
              </a:rPr>
              <a:t>TIẾP TỤC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10050" y="3755550"/>
            <a:ext cx="3906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643268" y="3698931"/>
            <a:ext cx="532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310050" y="4860250"/>
            <a:ext cx="3906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00974" y="4896242"/>
            <a:ext cx="3906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bg1"/>
                </a:solidFill>
              </a:rPr>
              <a:t>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u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085320" cy="314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89560" y="3429000"/>
            <a:ext cx="11795760" cy="2590800"/>
          </a:xfrm>
          <a:prstGeom prst="rect">
            <a:avLst/>
          </a:prstGeom>
          <a:solidFill>
            <a:schemeClr val="bg1">
              <a:alpha val="69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7753" b="99157" l="3133" r="899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48" t="54240" r="9079" b="1"/>
          <a:stretch>
            <a:fillRect/>
          </a:stretch>
        </p:blipFill>
        <p:spPr bwMode="auto">
          <a:xfrm>
            <a:off x="91440" y="1432560"/>
            <a:ext cx="12009120" cy="1774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27660" y="1355725"/>
            <a:ext cx="11671300" cy="1950720"/>
          </a:xfrm>
          <a:prstGeom prst="rect">
            <a:avLst/>
          </a:prstGeom>
          <a:noFill/>
        </p:spPr>
        <p:txBody>
          <a:bodyPr wrap="square" lIns="91440" tIns="45720" rIns="91440" bIns="45720"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000" b="1" dirty="0" err="1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Câu</a:t>
            </a:r>
            <a:r>
              <a:rPr lang="en-US" sz="4000" b="1" dirty="0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 2: </a:t>
            </a:r>
            <a:r>
              <a:rPr lang="en-US" sz="4000" b="1" dirty="0" err="1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Nhà</a:t>
            </a:r>
            <a:r>
              <a:rPr lang="en-US" sz="4000" b="1" dirty="0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Toán</a:t>
            </a:r>
            <a:r>
              <a:rPr lang="en-US" sz="4000" b="1" dirty="0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học</a:t>
            </a:r>
            <a:r>
              <a:rPr lang="en-US" sz="4000" b="1" dirty="0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Ác-si-mét</a:t>
            </a:r>
            <a:r>
              <a:rPr lang="en-US" sz="4000" b="1" dirty="0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sinh</a:t>
            </a:r>
            <a:r>
              <a:rPr lang="en-US" sz="4000" b="1" dirty="0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năm</a:t>
            </a:r>
            <a:r>
              <a:rPr lang="en-US" sz="4000" b="1" dirty="0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: - 287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000" b="1" dirty="0" err="1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Số</a:t>
            </a:r>
            <a:r>
              <a:rPr lang="en-US" sz="4000" b="1" dirty="0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nguyên</a:t>
            </a:r>
            <a:r>
              <a:rPr lang="en-US" sz="4000" b="1" dirty="0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âm</a:t>
            </a:r>
            <a:r>
              <a:rPr lang="en-US" sz="4000" b="1" dirty="0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 ở </a:t>
            </a:r>
            <a:r>
              <a:rPr lang="en-US" sz="4000" b="1" dirty="0" err="1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đây</a:t>
            </a:r>
            <a:r>
              <a:rPr lang="en-US" sz="4000" b="1" dirty="0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có</a:t>
            </a:r>
            <a:r>
              <a:rPr lang="en-US" sz="4000" b="1" dirty="0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 ý </a:t>
            </a:r>
            <a:r>
              <a:rPr lang="en-US" sz="4000" b="1" dirty="0" err="1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nghĩa</a:t>
            </a:r>
            <a:r>
              <a:rPr lang="en-US" sz="4000" b="1" dirty="0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là</a:t>
            </a:r>
            <a:r>
              <a:rPr lang="en-US" sz="4000" b="1" dirty="0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gì</a:t>
            </a:r>
            <a:r>
              <a:rPr lang="en-US" sz="4000" b="1" dirty="0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?</a:t>
            </a:r>
          </a:p>
        </p:txBody>
      </p:sp>
      <p:grpSp>
        <p:nvGrpSpPr>
          <p:cNvPr id="18" name="cau a"/>
          <p:cNvGrpSpPr/>
          <p:nvPr/>
        </p:nvGrpSpPr>
        <p:grpSpPr>
          <a:xfrm>
            <a:off x="289560" y="3570605"/>
            <a:ext cx="5687695" cy="1141730"/>
            <a:chOff x="650211" y="3570787"/>
            <a:chExt cx="3616989" cy="1077413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63" b="16270"/>
            <a:stretch>
              <a:fillRect/>
            </a:stretch>
          </p:blipFill>
          <p:spPr>
            <a:xfrm>
              <a:off x="650211" y="3570787"/>
              <a:ext cx="3616989" cy="1077413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1742321" y="3607206"/>
              <a:ext cx="1953775" cy="89944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dirty="0" err="1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Habano" panose="02040603050506020204" pitchFamily="18" charset="0"/>
                  <a:cs typeface="Arial" panose="020B0604020202020204" pitchFamily="34" charset="0"/>
                </a:rPr>
                <a:t>Thời</a:t>
              </a:r>
              <a:r>
                <a:rPr lang="en-US" sz="28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Haban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Habano" panose="02040603050506020204" pitchFamily="18" charset="0"/>
                  <a:cs typeface="Arial" panose="020B0604020202020204" pitchFamily="34" charset="0"/>
                </a:rPr>
                <a:t>gian</a:t>
              </a:r>
              <a:r>
                <a:rPr lang="en-US" sz="28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Haban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vi-VN" altLang="en-US" sz="2800" b="1" dirty="0" err="1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Habano" panose="02040603050506020204" pitchFamily="18" charset="0"/>
                  <a:cs typeface="Arial" panose="020B0604020202020204" pitchFamily="34" charset="0"/>
                </a:rPr>
                <a:t>sau</a:t>
              </a:r>
              <a:r>
                <a:rPr lang="en-US" sz="28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Haban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Habano" panose="02040603050506020204" pitchFamily="18" charset="0"/>
                  <a:cs typeface="Arial" panose="020B0604020202020204" pitchFamily="34" charset="0"/>
                </a:rPr>
                <a:t>công</a:t>
              </a:r>
              <a:r>
                <a:rPr lang="en-US" sz="28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Haban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Habano" panose="02040603050506020204" pitchFamily="18" charset="0"/>
                  <a:cs typeface="Arial" panose="020B0604020202020204" pitchFamily="34" charset="0"/>
                </a:rPr>
                <a:t>nguyên</a:t>
              </a:r>
              <a:endParaRPr lang="en-US" sz="2800" b="1" dirty="0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" name="cau c"/>
          <p:cNvGrpSpPr/>
          <p:nvPr/>
        </p:nvGrpSpPr>
        <p:grpSpPr>
          <a:xfrm>
            <a:off x="6596876" y="3570787"/>
            <a:ext cx="5534164" cy="1077413"/>
            <a:chOff x="4755813" y="3570786"/>
            <a:chExt cx="3616989" cy="1077413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63" b="16270"/>
            <a:stretch>
              <a:fillRect/>
            </a:stretch>
          </p:blipFill>
          <p:spPr>
            <a:xfrm>
              <a:off x="4755813" y="3570786"/>
              <a:ext cx="3616989" cy="1077413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5802908" y="3606981"/>
              <a:ext cx="2149388" cy="95313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dirty="0" err="1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Habano" panose="02040603050506020204" pitchFamily="18" charset="0"/>
                  <a:cs typeface="Arial" panose="020B0604020202020204" pitchFamily="34" charset="0"/>
                </a:rPr>
                <a:t>Thời</a:t>
              </a:r>
              <a:r>
                <a:rPr lang="en-US" sz="28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Haban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Habano" panose="02040603050506020204" pitchFamily="18" charset="0"/>
                  <a:cs typeface="Arial" panose="020B0604020202020204" pitchFamily="34" charset="0"/>
                </a:rPr>
                <a:t>gian</a:t>
              </a:r>
              <a:r>
                <a:rPr lang="en-US" sz="28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Haban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Habano" panose="02040603050506020204" pitchFamily="18" charset="0"/>
                  <a:cs typeface="Arial" panose="020B0604020202020204" pitchFamily="34" charset="0"/>
                </a:rPr>
                <a:t>trước</a:t>
              </a:r>
              <a:r>
                <a:rPr lang="en-US" sz="28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Haban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Habano" panose="02040603050506020204" pitchFamily="18" charset="0"/>
                  <a:cs typeface="Arial" panose="020B0604020202020204" pitchFamily="34" charset="0"/>
                </a:rPr>
                <a:t>thế</a:t>
              </a:r>
              <a:r>
                <a:rPr lang="en-US" sz="28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Haban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Habano" panose="02040603050506020204" pitchFamily="18" charset="0"/>
                  <a:cs typeface="Arial" panose="020B0604020202020204" pitchFamily="34" charset="0"/>
                </a:rPr>
                <a:t>kỉ</a:t>
              </a:r>
              <a:r>
                <a:rPr lang="en-US" sz="28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Habano" panose="02040603050506020204" pitchFamily="18" charset="0"/>
                  <a:cs typeface="Arial" panose="020B0604020202020204" pitchFamily="34" charset="0"/>
                </a:rPr>
                <a:t> XXI</a:t>
              </a:r>
            </a:p>
          </p:txBody>
        </p:sp>
      </p:grpSp>
      <p:grpSp>
        <p:nvGrpSpPr>
          <p:cNvPr id="19" name="cau b"/>
          <p:cNvGrpSpPr/>
          <p:nvPr/>
        </p:nvGrpSpPr>
        <p:grpSpPr>
          <a:xfrm>
            <a:off x="289560" y="4711700"/>
            <a:ext cx="5589270" cy="1077595"/>
            <a:chOff x="650211" y="4711478"/>
            <a:chExt cx="3616989" cy="1077413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63" b="16270"/>
            <a:stretch>
              <a:fillRect/>
            </a:stretch>
          </p:blipFill>
          <p:spPr>
            <a:xfrm>
              <a:off x="650211" y="4711478"/>
              <a:ext cx="3616989" cy="1077413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1742458" y="4787030"/>
              <a:ext cx="2007384" cy="952974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dirty="0" err="1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Habano" panose="02040603050506020204" pitchFamily="18" charset="0"/>
                  <a:cs typeface="Arial" panose="020B0604020202020204" pitchFamily="34" charset="0"/>
                </a:rPr>
                <a:t>Thời</a:t>
              </a:r>
              <a:r>
                <a:rPr lang="en-US" sz="28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Haban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Habano" panose="02040603050506020204" pitchFamily="18" charset="0"/>
                  <a:cs typeface="Arial" panose="020B0604020202020204" pitchFamily="34" charset="0"/>
                </a:rPr>
                <a:t>gian</a:t>
              </a:r>
              <a:r>
                <a:rPr lang="en-US" sz="28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Haban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vi-VN" altLang="en-US" sz="2800" b="1" dirty="0" err="1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Habano" panose="02040603050506020204" pitchFamily="18" charset="0"/>
                  <a:cs typeface="Arial" panose="020B0604020202020204" pitchFamily="34" charset="0"/>
                </a:rPr>
                <a:t>trước</a:t>
              </a:r>
              <a:r>
                <a:rPr lang="en-US" sz="28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Haban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Habano" panose="02040603050506020204" pitchFamily="18" charset="0"/>
                  <a:cs typeface="Arial" panose="020B0604020202020204" pitchFamily="34" charset="0"/>
                </a:rPr>
                <a:t>công</a:t>
              </a:r>
              <a:r>
                <a:rPr lang="en-US" sz="28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Haban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Habano" panose="02040603050506020204" pitchFamily="18" charset="0"/>
                  <a:cs typeface="Arial" panose="020B0604020202020204" pitchFamily="34" charset="0"/>
                </a:rPr>
                <a:t>nguyên</a:t>
              </a:r>
              <a:endParaRPr lang="en-US" sz="2800" b="1" dirty="0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cau d"/>
          <p:cNvGrpSpPr/>
          <p:nvPr/>
        </p:nvGrpSpPr>
        <p:grpSpPr>
          <a:xfrm>
            <a:off x="6596877" y="4806540"/>
            <a:ext cx="5534164" cy="1077413"/>
            <a:chOff x="4707116" y="4806539"/>
            <a:chExt cx="3616989" cy="1077413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63" b="16270"/>
            <a:stretch>
              <a:fillRect/>
            </a:stretch>
          </p:blipFill>
          <p:spPr>
            <a:xfrm>
              <a:off x="4707116" y="4806539"/>
              <a:ext cx="3616989" cy="1077413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5754211" y="4860514"/>
              <a:ext cx="2078004" cy="95313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dirty="0" err="1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Habano" panose="02040603050506020204" pitchFamily="18" charset="0"/>
                  <a:cs typeface="Arial" panose="020B0604020202020204" pitchFamily="34" charset="0"/>
                </a:rPr>
                <a:t>Thời</a:t>
              </a:r>
              <a:r>
                <a:rPr lang="en-US" sz="28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Haban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Habano" panose="02040603050506020204" pitchFamily="18" charset="0"/>
                  <a:cs typeface="Arial" panose="020B0604020202020204" pitchFamily="34" charset="0"/>
                </a:rPr>
                <a:t>gian</a:t>
              </a:r>
              <a:r>
                <a:rPr lang="en-US" sz="28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Haban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Habano" panose="02040603050506020204" pitchFamily="18" charset="0"/>
                  <a:cs typeface="Arial" panose="020B0604020202020204" pitchFamily="34" charset="0"/>
                </a:rPr>
                <a:t>sau</a:t>
              </a:r>
              <a:r>
                <a:rPr lang="en-US" sz="28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Haban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Habano" panose="02040603050506020204" pitchFamily="18" charset="0"/>
                  <a:cs typeface="Arial" panose="020B0604020202020204" pitchFamily="34" charset="0"/>
                </a:rPr>
                <a:t>thế</a:t>
              </a:r>
              <a:r>
                <a:rPr lang="en-US" sz="28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Haban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Habano" panose="02040603050506020204" pitchFamily="18" charset="0"/>
                  <a:cs typeface="Arial" panose="020B0604020202020204" pitchFamily="34" charset="0"/>
                </a:rPr>
                <a:t>kỉ</a:t>
              </a:r>
              <a:r>
                <a:rPr lang="en-US" sz="28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Habano" panose="02040603050506020204" pitchFamily="18" charset="0"/>
                  <a:cs typeface="Arial" panose="020B0604020202020204" pitchFamily="34" charset="0"/>
                </a:rPr>
                <a:t> XXI</a:t>
              </a:r>
            </a:p>
          </p:txBody>
        </p:sp>
      </p:grpSp>
      <p:sp>
        <p:nvSpPr>
          <p:cNvPr id="25" name="Rectangle 24">
            <a:hlinkClick r:id="rId9" action="ppaction://hlinksldjump"/>
          </p:cNvPr>
          <p:cNvSpPr/>
          <p:nvPr/>
        </p:nvSpPr>
        <p:spPr>
          <a:xfrm>
            <a:off x="8900160" y="6241210"/>
            <a:ext cx="1524000" cy="4572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vi-VN" altLang="en-US" b="1" dirty="0">
                <a:solidFill>
                  <a:prstClr val="white"/>
                </a:solidFill>
              </a:rPr>
              <a:t>TIẾP TỤC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310050" y="3755550"/>
            <a:ext cx="3906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643268" y="3698931"/>
            <a:ext cx="532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310050" y="4860250"/>
            <a:ext cx="3906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00974" y="4896242"/>
            <a:ext cx="3906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bg1"/>
                </a:solidFill>
              </a:rPr>
              <a:t>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u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8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4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085320" cy="314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89560" y="3429000"/>
            <a:ext cx="11795760" cy="2590800"/>
          </a:xfrm>
          <a:prstGeom prst="rect">
            <a:avLst/>
          </a:prstGeom>
          <a:solidFill>
            <a:schemeClr val="bg1">
              <a:alpha val="69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7753" b="99157" l="3133" r="899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48" t="54240" r="9079" b="1"/>
          <a:stretch>
            <a:fillRect/>
          </a:stretch>
        </p:blipFill>
        <p:spPr bwMode="auto">
          <a:xfrm>
            <a:off x="135116" y="1003490"/>
            <a:ext cx="12009120" cy="2308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-63002" y="1254624"/>
            <a:ext cx="12255002" cy="6451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 err="1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Câu</a:t>
            </a:r>
            <a:r>
              <a:rPr lang="en-US" sz="3600" b="1" dirty="0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 3: </a:t>
            </a:r>
            <a:r>
              <a:rPr lang="vi-VN" altLang="en-US" sz="3600" b="1" dirty="0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Điền số thích hợp vào ô trống </a:t>
            </a:r>
          </a:p>
        </p:txBody>
      </p:sp>
      <p:grpSp>
        <p:nvGrpSpPr>
          <p:cNvPr id="18" name="cau a"/>
          <p:cNvGrpSpPr/>
          <p:nvPr/>
        </p:nvGrpSpPr>
        <p:grpSpPr>
          <a:xfrm>
            <a:off x="6583679" y="3611901"/>
            <a:ext cx="5501641" cy="1077413"/>
            <a:chOff x="650211" y="3570787"/>
            <a:chExt cx="3616989" cy="1077413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63" b="16270"/>
            <a:stretch>
              <a:fillRect/>
            </a:stretch>
          </p:blipFill>
          <p:spPr>
            <a:xfrm>
              <a:off x="650211" y="3570787"/>
              <a:ext cx="3616989" cy="1077413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1742321" y="3607206"/>
              <a:ext cx="1953775" cy="76835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vi-VN" altLang="en-US" sz="44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Habano" panose="02040603050506020204" pitchFamily="18" charset="0"/>
                  <a:cs typeface="Arial" panose="020B0604020202020204" pitchFamily="34" charset="0"/>
                </a:rPr>
                <a:t>4</a:t>
              </a:r>
            </a:p>
          </p:txBody>
        </p:sp>
      </p:grpSp>
      <p:grpSp>
        <p:nvGrpSpPr>
          <p:cNvPr id="20" name="cau c"/>
          <p:cNvGrpSpPr/>
          <p:nvPr/>
        </p:nvGrpSpPr>
        <p:grpSpPr>
          <a:xfrm>
            <a:off x="268421" y="3506725"/>
            <a:ext cx="5534164" cy="1077413"/>
            <a:chOff x="4755813" y="3570786"/>
            <a:chExt cx="3616989" cy="1077413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63" b="16270"/>
            <a:stretch>
              <a:fillRect/>
            </a:stretch>
          </p:blipFill>
          <p:spPr>
            <a:xfrm>
              <a:off x="4755813" y="3570786"/>
              <a:ext cx="3616989" cy="1077413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5802998" y="3607205"/>
              <a:ext cx="1683323" cy="76835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vi-VN" altLang="en-US" sz="44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Habano" panose="02040603050506020204" pitchFamily="18" charset="0"/>
                  <a:cs typeface="Arial" panose="020B0604020202020204" pitchFamily="34" charset="0"/>
                </a:rPr>
                <a:t>3</a:t>
              </a:r>
              <a:endParaRPr lang="en-US" sz="4400" b="1" dirty="0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9" name="cau b"/>
          <p:cNvGrpSpPr/>
          <p:nvPr/>
        </p:nvGrpSpPr>
        <p:grpSpPr>
          <a:xfrm>
            <a:off x="289560" y="4711479"/>
            <a:ext cx="5501641" cy="1077413"/>
            <a:chOff x="650211" y="4711478"/>
            <a:chExt cx="3616989" cy="1077413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63" b="16270"/>
            <a:stretch>
              <a:fillRect/>
            </a:stretch>
          </p:blipFill>
          <p:spPr>
            <a:xfrm>
              <a:off x="650211" y="4711478"/>
              <a:ext cx="3616989" cy="1077413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1742321" y="4786746"/>
              <a:ext cx="1863601" cy="76835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44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Habano" panose="02040603050506020204" pitchFamily="18" charset="0"/>
                  <a:cs typeface="Arial" panose="020B0604020202020204" pitchFamily="34" charset="0"/>
                </a:rPr>
                <a:t> </a:t>
              </a:r>
              <a:r>
                <a:rPr lang="vi-VN" altLang="en-US" sz="44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Habano" panose="02040603050506020204" pitchFamily="18" charset="0"/>
                  <a:cs typeface="Arial" panose="020B0604020202020204" pitchFamily="34" charset="0"/>
                </a:rPr>
                <a:t>-3</a:t>
              </a:r>
            </a:p>
          </p:txBody>
        </p:sp>
      </p:grpSp>
      <p:grpSp>
        <p:nvGrpSpPr>
          <p:cNvPr id="21" name="cau d"/>
          <p:cNvGrpSpPr/>
          <p:nvPr/>
        </p:nvGrpSpPr>
        <p:grpSpPr>
          <a:xfrm>
            <a:off x="6596877" y="4806540"/>
            <a:ext cx="5534164" cy="1077413"/>
            <a:chOff x="4707116" y="4806539"/>
            <a:chExt cx="3616989" cy="1077413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63" b="16270"/>
            <a:stretch>
              <a:fillRect/>
            </a:stretch>
          </p:blipFill>
          <p:spPr>
            <a:xfrm>
              <a:off x="4707116" y="4806539"/>
              <a:ext cx="3616989" cy="1077413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5754302" y="4860249"/>
              <a:ext cx="1683321" cy="76835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vi-VN" altLang="en-US" sz="44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UTM Habano" panose="02040603050506020204" pitchFamily="18" charset="0"/>
                  <a:cs typeface="Arial" panose="020B0604020202020204" pitchFamily="34" charset="0"/>
                </a:rPr>
                <a:t>-10</a:t>
              </a:r>
            </a:p>
          </p:txBody>
        </p:sp>
      </p:grpSp>
      <p:sp>
        <p:nvSpPr>
          <p:cNvPr id="22" name="Rectangle 21">
            <a:hlinkClick r:id="rId9" action="ppaction://hlinksldjump"/>
          </p:cNvPr>
          <p:cNvSpPr/>
          <p:nvPr/>
        </p:nvSpPr>
        <p:spPr>
          <a:xfrm>
            <a:off x="8900160" y="6251370"/>
            <a:ext cx="1524000" cy="4572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vi-VN" altLang="en-US" b="1" dirty="0">
                <a:solidFill>
                  <a:prstClr val="white"/>
                </a:solidFill>
              </a:rPr>
              <a:t>TIẾP TỤC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310050" y="3755550"/>
            <a:ext cx="3906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643268" y="3698931"/>
            <a:ext cx="532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310050" y="4860250"/>
            <a:ext cx="3906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00974" y="4896242"/>
            <a:ext cx="3906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bg1"/>
                </a:solidFill>
              </a:rPr>
              <a:t>D</a:t>
            </a:r>
          </a:p>
        </p:txBody>
      </p:sp>
      <p:pic>
        <p:nvPicPr>
          <p:cNvPr id="5" name="Picture 4" descr="hinh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07995" y="1924050"/>
            <a:ext cx="6263640" cy="11449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u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8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4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085320" cy="314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135116" y="3570064"/>
            <a:ext cx="11795760" cy="2590800"/>
          </a:xfrm>
          <a:prstGeom prst="rect">
            <a:avLst/>
          </a:prstGeom>
          <a:solidFill>
            <a:schemeClr val="bg1">
              <a:alpha val="69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7753" b="99157" l="3133" r="899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48" t="54240" r="9079" b="1"/>
          <a:stretch>
            <a:fillRect/>
          </a:stretch>
        </p:blipFill>
        <p:spPr bwMode="auto">
          <a:xfrm>
            <a:off x="135116" y="1003490"/>
            <a:ext cx="12009120" cy="2308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-63002" y="1254624"/>
            <a:ext cx="12255002" cy="153797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000" b="1" dirty="0" err="1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Câu</a:t>
            </a:r>
            <a:r>
              <a:rPr lang="en-US" sz="4000" b="1" dirty="0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 4: </a:t>
            </a:r>
            <a:r>
              <a:rPr lang="en-US" sz="4000" b="1" dirty="0" err="1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Tìm</a:t>
            </a:r>
            <a:r>
              <a:rPr lang="en-US" sz="4000" b="1" dirty="0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sz="4000" b="1" dirty="0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số</a:t>
            </a:r>
            <a:r>
              <a:rPr lang="en-US" sz="4000" b="1" dirty="0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nguyên</a:t>
            </a:r>
            <a:r>
              <a:rPr lang="en-US" sz="4000" b="1" dirty="0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âm</a:t>
            </a:r>
            <a:r>
              <a:rPr lang="en-US" sz="4000" b="1" dirty="0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trong</a:t>
            </a:r>
            <a:r>
              <a:rPr lang="en-US" sz="4000" b="1" dirty="0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sz="4000" b="1" dirty="0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số</a:t>
            </a:r>
            <a:r>
              <a:rPr lang="en-US" sz="4000" b="1" dirty="0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sau</a:t>
            </a:r>
            <a:r>
              <a:rPr lang="en-US" sz="4000" b="1" dirty="0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UTM Habano" panose="02040603050506020204" pitchFamily="18" charset="0"/>
                <a:cs typeface="Arial" panose="020B0604020202020204" pitchFamily="34" charset="0"/>
              </a:rPr>
              <a:t>?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>
                <a:ln w="10160">
                  <a:solidFill>
                    <a:srgbClr val="46A6BD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- 5; 9; 0; - 7; 6</a:t>
            </a:r>
          </a:p>
        </p:txBody>
      </p:sp>
      <p:grpSp>
        <p:nvGrpSpPr>
          <p:cNvPr id="18" name="cau a"/>
          <p:cNvGrpSpPr/>
          <p:nvPr/>
        </p:nvGrpSpPr>
        <p:grpSpPr>
          <a:xfrm>
            <a:off x="6254750" y="4898390"/>
            <a:ext cx="5830570" cy="1077595"/>
            <a:chOff x="650211" y="3570787"/>
            <a:chExt cx="3616989" cy="1077413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63" b="16270"/>
            <a:stretch>
              <a:fillRect/>
            </a:stretch>
          </p:blipFill>
          <p:spPr>
            <a:xfrm>
              <a:off x="650211" y="3570787"/>
              <a:ext cx="3616989" cy="1077413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1708836" y="3682757"/>
              <a:ext cx="1953775" cy="921864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54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- 5; - 7</a:t>
              </a:r>
            </a:p>
          </p:txBody>
        </p:sp>
      </p:grpSp>
      <p:grpSp>
        <p:nvGrpSpPr>
          <p:cNvPr id="20" name="cau c"/>
          <p:cNvGrpSpPr/>
          <p:nvPr/>
        </p:nvGrpSpPr>
        <p:grpSpPr>
          <a:xfrm>
            <a:off x="268421" y="3506725"/>
            <a:ext cx="5534164" cy="1077413"/>
            <a:chOff x="4755813" y="3570786"/>
            <a:chExt cx="3616989" cy="1077413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63" b="16270"/>
            <a:stretch>
              <a:fillRect/>
            </a:stretch>
          </p:blipFill>
          <p:spPr>
            <a:xfrm>
              <a:off x="4755813" y="3570786"/>
              <a:ext cx="3616989" cy="1077413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5550583" y="3698421"/>
              <a:ext cx="2359803" cy="9220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54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- 5; 0; -7</a:t>
              </a:r>
            </a:p>
          </p:txBody>
        </p:sp>
      </p:grpSp>
      <p:grpSp>
        <p:nvGrpSpPr>
          <p:cNvPr id="19" name="cau b"/>
          <p:cNvGrpSpPr/>
          <p:nvPr/>
        </p:nvGrpSpPr>
        <p:grpSpPr>
          <a:xfrm>
            <a:off x="289560" y="4711479"/>
            <a:ext cx="5501641" cy="1077413"/>
            <a:chOff x="650211" y="4711478"/>
            <a:chExt cx="3616989" cy="1077413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63" b="16270"/>
            <a:stretch>
              <a:fillRect/>
            </a:stretch>
          </p:blipFill>
          <p:spPr>
            <a:xfrm>
              <a:off x="650211" y="4711478"/>
              <a:ext cx="3616989" cy="1077413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1756515" y="4786746"/>
              <a:ext cx="1863601" cy="9220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vi-VN" altLang="en-US" sz="54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9</a:t>
              </a:r>
              <a:r>
                <a:rPr lang="en-US" sz="54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; 0; 6</a:t>
              </a:r>
            </a:p>
          </p:txBody>
        </p:sp>
      </p:grpSp>
      <p:grpSp>
        <p:nvGrpSpPr>
          <p:cNvPr id="21" name="cau d"/>
          <p:cNvGrpSpPr/>
          <p:nvPr/>
        </p:nvGrpSpPr>
        <p:grpSpPr>
          <a:xfrm>
            <a:off x="6142355" y="3635529"/>
            <a:ext cx="5885815" cy="1077595"/>
            <a:chOff x="4477195" y="4806539"/>
            <a:chExt cx="3846819" cy="1077595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563" b="16270"/>
            <a:stretch>
              <a:fillRect/>
            </a:stretch>
          </p:blipFill>
          <p:spPr>
            <a:xfrm>
              <a:off x="4477195" y="4806539"/>
              <a:ext cx="3846819" cy="1077595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5518894" y="4865594"/>
              <a:ext cx="2731661" cy="92202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5400" b="1" dirty="0">
                  <a:ln w="10160">
                    <a:solidFill>
                      <a:srgbClr val="46A6BD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-7;-5; 0; 6; 9</a:t>
              </a:r>
            </a:p>
          </p:txBody>
        </p:sp>
      </p:grpSp>
      <p:sp>
        <p:nvSpPr>
          <p:cNvPr id="22" name="Rectangle 21">
            <a:hlinkClick r:id="rId8" action="ppaction://hlinksldjump"/>
          </p:cNvPr>
          <p:cNvSpPr/>
          <p:nvPr/>
        </p:nvSpPr>
        <p:spPr>
          <a:xfrm>
            <a:off x="8900160" y="6251370"/>
            <a:ext cx="1524000" cy="4572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vi-VN" altLang="en-US" b="1" dirty="0">
                <a:solidFill>
                  <a:prstClr val="white"/>
                </a:solidFill>
              </a:rPr>
              <a:t>TIẾP TỤC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270219" y="3669276"/>
            <a:ext cx="3906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291070" y="3820160"/>
            <a:ext cx="532765" cy="7188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400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310050" y="4860250"/>
            <a:ext cx="3906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291070" y="5036820"/>
            <a:ext cx="610235" cy="8921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4000">
                <a:solidFill>
                  <a:schemeClr val="bg1"/>
                </a:solidFill>
              </a:rPr>
              <a:t>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9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5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1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368300" y="448310"/>
            <a:ext cx="8916670" cy="1305560"/>
            <a:chOff x="1883" y="1156"/>
            <a:chExt cx="13652" cy="2056"/>
          </a:xfrm>
        </p:grpSpPr>
        <p:grpSp>
          <p:nvGrpSpPr>
            <p:cNvPr id="8" name="Group 7"/>
            <p:cNvGrpSpPr/>
            <p:nvPr/>
          </p:nvGrpSpPr>
          <p:grpSpPr>
            <a:xfrm>
              <a:off x="1883" y="1156"/>
              <a:ext cx="13652" cy="2056"/>
              <a:chOff x="1883" y="1156"/>
              <a:chExt cx="13652" cy="2056"/>
            </a:xfrm>
            <a:solidFill>
              <a:srgbClr val="C00000"/>
            </a:solidFill>
          </p:grpSpPr>
          <p:sp>
            <p:nvSpPr>
              <p:cNvPr id="7" name="Rounded Rectangle 6"/>
              <p:cNvSpPr/>
              <p:nvPr/>
            </p:nvSpPr>
            <p:spPr>
              <a:xfrm>
                <a:off x="2782" y="1328"/>
                <a:ext cx="12753" cy="1677"/>
              </a:xfrm>
              <a:prstGeom prst="roundRect">
                <a:avLst/>
              </a:prstGeom>
              <a:grpFill/>
              <a:ln w="3175"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>
                    <a:latin typeface="Arial" panose="020B0604020202020204" pitchFamily="34" charset="0"/>
                    <a:cs typeface="Arial" panose="020B0604020202020204" pitchFamily="34" charset="0"/>
                  </a:rPr>
                  <a:t>           Sau bài học này, em đã làm được những gì?</a:t>
                </a:r>
              </a:p>
            </p:txBody>
          </p:sp>
          <p:sp>
            <p:nvSpPr>
              <p:cNvPr id="6" name="Oval 5"/>
              <p:cNvSpPr/>
              <p:nvPr/>
            </p:nvSpPr>
            <p:spPr>
              <a:xfrm>
                <a:off x="1883" y="1156"/>
                <a:ext cx="2056" cy="205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</p:grpSp>
        <p:pic>
          <p:nvPicPr>
            <p:cNvPr id="9" name="Picture 8" descr="hinh 5"/>
            <p:cNvPicPr>
              <a:picLocks noChangeAspect="1"/>
            </p:cNvPicPr>
            <p:nvPr/>
          </p:nvPicPr>
          <p:blipFill>
            <a:blip r:embed="rId2">
              <a:lum bright="12000" contrast="18000"/>
            </a:blip>
            <a:stretch>
              <a:fillRect/>
            </a:stretch>
          </p:blipFill>
          <p:spPr>
            <a:xfrm>
              <a:off x="2181" y="1523"/>
              <a:ext cx="1323" cy="1323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>
              <a:softEdge rad="63500"/>
            </a:effectLst>
          </p:spPr>
        </p:pic>
      </p:grpSp>
      <p:graphicFrame>
        <p:nvGraphicFramePr>
          <p:cNvPr id="13" name="Diagram 12"/>
          <p:cNvGraphicFramePr/>
          <p:nvPr/>
        </p:nvGraphicFramePr>
        <p:xfrm>
          <a:off x="1428115" y="3098800"/>
          <a:ext cx="7568565" cy="1216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4" name="Diagram 13"/>
          <p:cNvGraphicFramePr/>
          <p:nvPr/>
        </p:nvGraphicFramePr>
        <p:xfrm>
          <a:off x="1428115" y="4153535"/>
          <a:ext cx="7568565" cy="1216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5" name="Diagram 14"/>
          <p:cNvGraphicFramePr/>
          <p:nvPr/>
        </p:nvGraphicFramePr>
        <p:xfrm>
          <a:off x="1428115" y="5229860"/>
          <a:ext cx="7568565" cy="1216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16" name="Diagram 15"/>
          <p:cNvGraphicFramePr/>
          <p:nvPr/>
        </p:nvGraphicFramePr>
        <p:xfrm>
          <a:off x="1428115" y="2028825"/>
          <a:ext cx="7568565" cy="1216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grpSp>
        <p:nvGrpSpPr>
          <p:cNvPr id="19" name="Group 18"/>
          <p:cNvGrpSpPr/>
          <p:nvPr/>
        </p:nvGrpSpPr>
        <p:grpSpPr>
          <a:xfrm>
            <a:off x="9243060" y="3629660"/>
            <a:ext cx="2743200" cy="2286000"/>
            <a:chOff x="14556" y="5716"/>
            <a:chExt cx="4320" cy="3600"/>
          </a:xfrm>
        </p:grpSpPr>
        <p:pic>
          <p:nvPicPr>
            <p:cNvPr id="17" name="Picture 16" descr="hinh 8"/>
            <p:cNvPicPr>
              <a:picLocks noChangeAspect="1"/>
            </p:cNvPicPr>
            <p:nvPr/>
          </p:nvPicPr>
          <p:blipFill>
            <a:blip r:embed="rId23"/>
            <a:srcRect l="12016" t="13197" r="10509" b="12662"/>
            <a:stretch>
              <a:fillRect/>
            </a:stretch>
          </p:blipFill>
          <p:spPr>
            <a:xfrm rot="21060000">
              <a:off x="14556" y="5716"/>
              <a:ext cx="4320" cy="3601"/>
            </a:xfrm>
            <a:prstGeom prst="rect">
              <a:avLst/>
            </a:prstGeom>
          </p:spPr>
        </p:pic>
        <p:sp>
          <p:nvSpPr>
            <p:cNvPr id="18" name="Text Box 17"/>
            <p:cNvSpPr txBox="1"/>
            <p:nvPr/>
          </p:nvSpPr>
          <p:spPr>
            <a:xfrm rot="20460000">
              <a:off x="15176" y="6493"/>
              <a:ext cx="3080" cy="201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sz="2000" b="1">
                  <a:solidFill>
                    <a:srgbClr val="FF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BTVN</a:t>
              </a:r>
            </a:p>
            <a:p>
              <a:pPr>
                <a:lnSpc>
                  <a:spcPct val="130000"/>
                </a:lnSpc>
              </a:pPr>
              <a:r>
                <a:rPr lang="en-US" sz="2000" b="1">
                  <a:solidFill>
                    <a:srgbClr val="FF0000"/>
                  </a:solidFill>
                  <a:effectLst>
                    <a:glow rad="228600">
                      <a:schemeClr val="accent4">
                        <a:satMod val="175000"/>
                        <a:alpha val="40000"/>
                      </a:scheme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3+4+5+6/ sgk trang 53 và 54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1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alphaModFix amt="85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3048000" y="3013710"/>
            <a:ext cx="60960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28600" lvl="1" indent="-228600">
              <a:lnSpc>
                <a:spcPct val="10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endParaRPr lang="en-US" sz="240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3455570" y="5273140"/>
            <a:ext cx="60960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endParaRPr lang="en-US" sz="240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3048000" y="5340350"/>
            <a:ext cx="60960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28600" lvl="1" indent="-228600">
              <a:lnSpc>
                <a:spcPct val="10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endParaRPr lang="en-US" sz="240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ave 1"/>
          <p:cNvSpPr/>
          <p:nvPr/>
        </p:nvSpPr>
        <p:spPr>
          <a:xfrm>
            <a:off x="4323715" y="184785"/>
            <a:ext cx="3820160" cy="1021080"/>
          </a:xfrm>
          <a:prstGeom prst="wave">
            <a:avLst>
              <a:gd name="adj1" fmla="val 4598"/>
              <a:gd name="adj2" fmla="val 0"/>
            </a:avLst>
          </a:prstGeom>
        </p:spPr>
        <p:style>
          <a:lnRef idx="2">
            <a:schemeClr val="accent2"/>
          </a:lnRef>
          <a:fillRef idx="2">
            <a:schemeClr val="accent2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</a:p>
        </p:txBody>
      </p:sp>
      <p:sp>
        <p:nvSpPr>
          <p:cNvPr id="3" name="Text Box 2"/>
          <p:cNvSpPr txBox="1"/>
          <p:nvPr/>
        </p:nvSpPr>
        <p:spPr>
          <a:xfrm>
            <a:off x="694055" y="1523365"/>
            <a:ext cx="10965815" cy="1124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Trong các số sau, số nào là số nguyên âm, số nào là số nguyên dương: -2; 3; 1; -3; 0; -1; 2?</a:t>
            </a:r>
          </a:p>
        </p:txBody>
      </p:sp>
      <p:sp>
        <p:nvSpPr>
          <p:cNvPr id="5" name="Oval 4"/>
          <p:cNvSpPr/>
          <p:nvPr/>
        </p:nvSpPr>
        <p:spPr>
          <a:xfrm>
            <a:off x="8980805" y="3197225"/>
            <a:ext cx="2938780" cy="1623695"/>
          </a:xfrm>
          <a:prstGeom prst="ellipse">
            <a:avLst/>
          </a:prstGeom>
        </p:spPr>
        <p:style>
          <a:lnRef idx="0">
            <a:srgbClr val="FFFFFF"/>
          </a:lnRef>
          <a:fillRef idx="3">
            <a:schemeClr val="accent4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>
                <a:latin typeface="Arial" panose="020B0604020202020204" pitchFamily="34" charset="0"/>
                <a:cs typeface="Arial" panose="020B0604020202020204" pitchFamily="34" charset="0"/>
              </a:rPr>
              <a:t>Số nguyên dương</a:t>
            </a:r>
          </a:p>
          <a:p>
            <a:pPr algn="ctr"/>
            <a:endParaRPr lang="en-US" sz="2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3961130" y="2821305"/>
            <a:ext cx="4554855" cy="2225040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0">
            <a:srgbClr val="FFFFFF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>
                <a:latin typeface="Arial" panose="020B0604020202020204" pitchFamily="34" charset="0"/>
                <a:cs typeface="Arial" panose="020B0604020202020204" pitchFamily="34" charset="0"/>
              </a:rPr>
              <a:t>Không là số nguyên âm cũng không là số nguyên dương</a:t>
            </a:r>
          </a:p>
          <a:p>
            <a:pPr algn="ctr"/>
            <a:endParaRPr lang="en-US" sz="2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6027420" y="4462780"/>
            <a:ext cx="4654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725805" y="3197225"/>
            <a:ext cx="2770505" cy="1623695"/>
            <a:chOff x="1143" y="5035"/>
            <a:chExt cx="4363" cy="2557"/>
          </a:xfrm>
        </p:grpSpPr>
        <p:sp>
          <p:nvSpPr>
            <p:cNvPr id="8" name="Oval 7"/>
            <p:cNvSpPr/>
            <p:nvPr/>
          </p:nvSpPr>
          <p:spPr>
            <a:xfrm>
              <a:off x="1143" y="5035"/>
              <a:ext cx="4363" cy="2557"/>
            </a:xfrm>
            <a:prstGeom prst="ellipse">
              <a:avLst/>
            </a:prstGeom>
          </p:spPr>
          <p:style>
            <a:lnRef idx="0">
              <a:srgbClr val="FFFFFF"/>
            </a:lnRef>
            <a:fillRef idx="3">
              <a:schemeClr val="accent6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latin typeface="Arial" panose="020B0604020202020204" pitchFamily="34" charset="0"/>
                  <a:cs typeface="Arial" panose="020B0604020202020204" pitchFamily="34" charset="0"/>
                </a:rPr>
                <a:t>Số nguyên âm</a:t>
              </a:r>
            </a:p>
            <a:p>
              <a:pPr algn="ctr"/>
              <a:endParaRPr lang="en-US" sz="24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Text Box 8"/>
            <p:cNvSpPr txBox="1"/>
            <p:nvPr/>
          </p:nvSpPr>
          <p:spPr>
            <a:xfrm>
              <a:off x="1940" y="6673"/>
              <a:ext cx="1091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latin typeface="Arial" panose="020B0604020202020204" pitchFamily="34" charset="0"/>
                  <a:cs typeface="Arial" panose="020B0604020202020204" pitchFamily="34" charset="0"/>
                </a:rPr>
                <a:t>-3;</a:t>
              </a:r>
            </a:p>
          </p:txBody>
        </p:sp>
        <p:sp>
          <p:nvSpPr>
            <p:cNvPr id="10" name="Text Box 9"/>
            <p:cNvSpPr txBox="1"/>
            <p:nvPr/>
          </p:nvSpPr>
          <p:spPr>
            <a:xfrm>
              <a:off x="2891" y="6673"/>
              <a:ext cx="1091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latin typeface="Arial" panose="020B0604020202020204" pitchFamily="34" charset="0"/>
                  <a:cs typeface="Arial" panose="020B0604020202020204" pitchFamily="34" charset="0"/>
                </a:rPr>
                <a:t>-2</a:t>
              </a:r>
              <a:r>
                <a:rPr lang="vi-VN" altLang="en-US" sz="3200" b="1">
                  <a:latin typeface="Arial" panose="020B0604020202020204" pitchFamily="34" charset="0"/>
                  <a:cs typeface="Arial" panose="020B0604020202020204" pitchFamily="34" charset="0"/>
                </a:rPr>
                <a:t>;</a:t>
              </a:r>
            </a:p>
          </p:txBody>
        </p:sp>
        <p:sp>
          <p:nvSpPr>
            <p:cNvPr id="11" name="Text Box 10"/>
            <p:cNvSpPr txBox="1"/>
            <p:nvPr/>
          </p:nvSpPr>
          <p:spPr>
            <a:xfrm>
              <a:off x="3820" y="6673"/>
              <a:ext cx="1091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latin typeface="Arial" panose="020B0604020202020204" pitchFamily="34" charset="0"/>
                  <a:cs typeface="Arial" panose="020B0604020202020204" pitchFamily="34" charset="0"/>
                </a:rPr>
                <a:t>-1</a:t>
              </a:r>
            </a:p>
          </p:txBody>
        </p:sp>
      </p:grpSp>
      <p:sp>
        <p:nvSpPr>
          <p:cNvPr id="12" name="Text Box 11"/>
          <p:cNvSpPr txBox="1"/>
          <p:nvPr/>
        </p:nvSpPr>
        <p:spPr>
          <a:xfrm>
            <a:off x="9687560" y="4149090"/>
            <a:ext cx="6927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1;</a:t>
            </a:r>
          </a:p>
        </p:txBody>
      </p:sp>
      <p:sp>
        <p:nvSpPr>
          <p:cNvPr id="13" name="Text Box 12"/>
          <p:cNvSpPr txBox="1"/>
          <p:nvPr/>
        </p:nvSpPr>
        <p:spPr>
          <a:xfrm>
            <a:off x="10274935" y="4149090"/>
            <a:ext cx="6927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2;</a:t>
            </a:r>
          </a:p>
        </p:txBody>
      </p:sp>
      <p:sp>
        <p:nvSpPr>
          <p:cNvPr id="14" name="Text Box 13"/>
          <p:cNvSpPr txBox="1"/>
          <p:nvPr/>
        </p:nvSpPr>
        <p:spPr>
          <a:xfrm>
            <a:off x="10800080" y="4149090"/>
            <a:ext cx="6927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3034665" y="5734685"/>
            <a:ext cx="6789420" cy="254000"/>
            <a:chOff x="4911" y="9127"/>
            <a:chExt cx="10692" cy="400"/>
          </a:xfrm>
        </p:grpSpPr>
        <p:cxnSp>
          <p:nvCxnSpPr>
            <p:cNvPr id="44" name="Straight Arrow Connector 43"/>
            <p:cNvCxnSpPr/>
            <p:nvPr/>
          </p:nvCxnSpPr>
          <p:spPr>
            <a:xfrm>
              <a:off x="4911" y="9327"/>
              <a:ext cx="10692" cy="0"/>
            </a:xfrm>
            <a:prstGeom prst="straightConnector1">
              <a:avLst/>
            </a:prstGeom>
            <a:noFill/>
            <a:ln w="76200" cap="flat" cmpd="sng" algn="ctr">
              <a:solidFill>
                <a:srgbClr val="FF33CC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15" name="Straight Connector 14"/>
            <p:cNvCxnSpPr/>
            <p:nvPr/>
          </p:nvCxnSpPr>
          <p:spPr>
            <a:xfrm>
              <a:off x="4911" y="9127"/>
              <a:ext cx="0" cy="400"/>
            </a:xfrm>
            <a:prstGeom prst="line">
              <a:avLst/>
            </a:prstGeom>
            <a:noFill/>
            <a:ln w="76200" cap="flat" cmpd="sng" algn="ctr">
              <a:solidFill>
                <a:srgbClr val="00B0F0"/>
              </a:solidFill>
              <a:prstDash val="solid"/>
              <a:miter lim="800000"/>
            </a:ln>
            <a:effectLst/>
          </p:spPr>
        </p:cxnSp>
        <p:cxnSp>
          <p:nvCxnSpPr>
            <p:cNvPr id="16" name="Straight Connector 15"/>
            <p:cNvCxnSpPr/>
            <p:nvPr/>
          </p:nvCxnSpPr>
          <p:spPr>
            <a:xfrm>
              <a:off x="7100" y="9127"/>
              <a:ext cx="0" cy="400"/>
            </a:xfrm>
            <a:prstGeom prst="line">
              <a:avLst/>
            </a:prstGeom>
            <a:noFill/>
            <a:ln w="76200" cap="flat" cmpd="sng" algn="ctr">
              <a:solidFill>
                <a:srgbClr val="00B0F0"/>
              </a:solidFill>
              <a:prstDash val="solid"/>
              <a:miter lim="800000"/>
            </a:ln>
            <a:effectLst/>
          </p:spPr>
        </p:cxnSp>
        <p:cxnSp>
          <p:nvCxnSpPr>
            <p:cNvPr id="17" name="Straight Connector 16"/>
            <p:cNvCxnSpPr/>
            <p:nvPr/>
          </p:nvCxnSpPr>
          <p:spPr>
            <a:xfrm>
              <a:off x="9289" y="9127"/>
              <a:ext cx="0" cy="400"/>
            </a:xfrm>
            <a:prstGeom prst="line">
              <a:avLst/>
            </a:prstGeom>
            <a:noFill/>
            <a:ln w="76200" cap="flat" cmpd="sng" algn="ctr">
              <a:solidFill>
                <a:srgbClr val="00B0F0"/>
              </a:solidFill>
              <a:prstDash val="solid"/>
              <a:miter lim="800000"/>
            </a:ln>
            <a:effectLst/>
          </p:spPr>
        </p:cxnSp>
        <p:cxnSp>
          <p:nvCxnSpPr>
            <p:cNvPr id="18" name="Straight Connector 17"/>
            <p:cNvCxnSpPr/>
            <p:nvPr/>
          </p:nvCxnSpPr>
          <p:spPr>
            <a:xfrm>
              <a:off x="11478" y="9127"/>
              <a:ext cx="0" cy="400"/>
            </a:xfrm>
            <a:prstGeom prst="line">
              <a:avLst/>
            </a:prstGeom>
            <a:noFill/>
            <a:ln w="76200" cap="flat" cmpd="sng" algn="ctr">
              <a:solidFill>
                <a:srgbClr val="00B0F0"/>
              </a:solidFill>
              <a:prstDash val="solid"/>
              <a:miter lim="800000"/>
            </a:ln>
            <a:effectLst/>
          </p:spPr>
        </p:cxnSp>
      </p:grpSp>
      <p:sp>
        <p:nvSpPr>
          <p:cNvPr id="21" name="Text Box 20"/>
          <p:cNvSpPr txBox="1"/>
          <p:nvPr/>
        </p:nvSpPr>
        <p:spPr>
          <a:xfrm>
            <a:off x="9687560" y="4149090"/>
            <a:ext cx="6927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altLang="en-US" sz="3200" b="1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2" name="Text Box 21"/>
          <p:cNvSpPr txBox="1"/>
          <p:nvPr/>
        </p:nvSpPr>
        <p:spPr>
          <a:xfrm>
            <a:off x="10274935" y="4161790"/>
            <a:ext cx="6927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altLang="en-US" sz="3200" b="1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25" name="Picture 24" descr="hình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4310" y="3978910"/>
            <a:ext cx="1453515" cy="14535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60729 0.208519 " pathEditMode="relative" ptsTypes="">
                                      <p:cBhvr>
                                        <p:cTn id="5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32288 0.0280556 L -0.448698 0.253889 " pathEditMode="relative" rAng="0" ptsTypes="">
                                      <p:cBhvr>
                                        <p:cTn id="6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900" y="11300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75 0.0380556 L -0.385521 0.248241 " pathEditMode="relative" rAng="0" ptsTypes="">
                                      <p:cBhvr>
                                        <p:cTn id="7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00" y="10500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625 0.0380556 L -0.315677 0.251574 " pathEditMode="relative" rAng="0" ptsTypes="">
                                      <p:cBhvr>
                                        <p:cTn id="7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00" y="107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13024 -0.00175926 L 0.333437 -0.00833333 " pathEditMode="relative" rAng="0" ptsTypes="">
                                      <p:cBhvr>
                                        <p:cTn id="7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00" y="-300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75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3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/>
      <p:bldP spid="3" grpId="1"/>
      <p:bldP spid="5" grpId="0" animBg="1"/>
      <p:bldP spid="5" grpId="1" animBg="1"/>
      <p:bldP spid="5" grpId="2" animBg="1"/>
      <p:bldP spid="6" grpId="0" animBg="1"/>
      <p:bldP spid="6" grpId="1" animBg="1"/>
      <p:bldP spid="6" grpId="2" animBg="1"/>
      <p:bldP spid="7" grpId="0"/>
      <p:bldP spid="7" grpId="1"/>
      <p:bldP spid="7" grpId="2"/>
      <p:bldP spid="12" grpId="0"/>
      <p:bldP spid="12" grpId="1"/>
      <p:bldP spid="12" grpId="2"/>
      <p:bldP spid="13" grpId="0"/>
      <p:bldP spid="13" grpId="1"/>
      <p:bldP spid="13" grpId="2"/>
      <p:bldP spid="14" grpId="0"/>
      <p:bldP spid="14" grpId="1"/>
      <p:bldP spid="14" grpId="2"/>
      <p:bldP spid="21" grpId="0"/>
      <p:bldP spid="21" grpId="1"/>
      <p:bldP spid="21" grpId="2"/>
      <p:bldP spid="22" grpId="0"/>
      <p:bldP spid="22" grpId="1"/>
      <p:bldP spid="22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7"/>
          <p:cNvSpPr txBox="1"/>
          <p:nvPr/>
        </p:nvSpPr>
        <p:spPr>
          <a:xfrm>
            <a:off x="2032000" y="199390"/>
            <a:ext cx="9483725" cy="582996"/>
          </a:xfrm>
          <a:prstGeom prst="roundRect">
            <a:avLst/>
          </a:prstGeom>
          <a:solidFill>
            <a:srgbClr val="E7E6E6"/>
          </a:solidFill>
          <a:ln w="19050">
            <a:solidFill>
              <a:sysClr val="windowText" lastClr="000000"/>
            </a:solidFill>
            <a:prstDash val="sysDot"/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ker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 1: SỐ NGUYÊN ÂM VÀ TẬP HỢP CÁC SỐ NGUYÊN (tt)</a:t>
            </a:r>
            <a:endParaRPr lang="en-US" sz="2800" b="1" kern="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6" name="Oval Callout 35"/>
          <p:cNvSpPr/>
          <p:nvPr/>
        </p:nvSpPr>
        <p:spPr>
          <a:xfrm>
            <a:off x="4690745" y="4137660"/>
            <a:ext cx="2167890" cy="964565"/>
          </a:xfrm>
          <a:prstGeom prst="wedgeEllipseCallout">
            <a:avLst>
              <a:gd name="adj1" fmla="val -358"/>
              <a:gd name="adj2" fmla="val -110254"/>
            </a:avLst>
          </a:prstGeom>
          <a:solidFill>
            <a:srgbClr val="92D05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Điểm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gốc</a:t>
            </a:r>
          </a:p>
        </p:txBody>
      </p:sp>
      <p:sp>
        <p:nvSpPr>
          <p:cNvPr id="37" name="Right Arrow 36"/>
          <p:cNvSpPr/>
          <p:nvPr/>
        </p:nvSpPr>
        <p:spPr>
          <a:xfrm>
            <a:off x="4089758" y="6064869"/>
            <a:ext cx="3159760" cy="457200"/>
          </a:xfrm>
          <a:prstGeom prst="rightArrow">
            <a:avLst/>
          </a:prstGeom>
          <a:solidFill>
            <a:srgbClr val="FF000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398743" y="6064869"/>
            <a:ext cx="32539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dương</a:t>
            </a:r>
          </a:p>
        </p:txBody>
      </p:sp>
      <p:sp>
        <p:nvSpPr>
          <p:cNvPr id="39" name="Right Arrow 38"/>
          <p:cNvSpPr/>
          <p:nvPr/>
        </p:nvSpPr>
        <p:spPr>
          <a:xfrm rot="10800000">
            <a:off x="4020753" y="5354939"/>
            <a:ext cx="3159760" cy="457200"/>
          </a:xfrm>
          <a:prstGeom prst="rightArrow">
            <a:avLst/>
          </a:prstGeom>
          <a:solidFill>
            <a:srgbClr val="00B0F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94860" y="5355020"/>
            <a:ext cx="32539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</a:p>
        </p:txBody>
      </p:sp>
      <p:sp>
        <p:nvSpPr>
          <p:cNvPr id="41" name="Oval Callout 40"/>
          <p:cNvSpPr/>
          <p:nvPr/>
        </p:nvSpPr>
        <p:spPr>
          <a:xfrm>
            <a:off x="10482938" y="3909387"/>
            <a:ext cx="1407161" cy="1697647"/>
          </a:xfrm>
          <a:prstGeom prst="wedgeEllipseCallout">
            <a:avLst>
              <a:gd name="adj1" fmla="val -18309"/>
              <a:gd name="adj2" fmla="val -79823"/>
            </a:avLst>
          </a:prstGeom>
          <a:solidFill>
            <a:srgbClr val="FF33CC">
              <a:alpha val="77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Trục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</a:p>
        </p:txBody>
      </p:sp>
      <p:sp>
        <p:nvSpPr>
          <p:cNvPr id="42" name="Oval Callout 41"/>
          <p:cNvSpPr/>
          <p:nvPr/>
        </p:nvSpPr>
        <p:spPr>
          <a:xfrm>
            <a:off x="2002155" y="4083685"/>
            <a:ext cx="2359025" cy="983615"/>
          </a:xfrm>
          <a:prstGeom prst="wedgeEllipseCallout">
            <a:avLst>
              <a:gd name="adj1" fmla="val 23808"/>
              <a:gd name="adj2" fmla="val -113202"/>
            </a:avLst>
          </a:prstGeom>
          <a:solidFill>
            <a:srgbClr val="F6DA6D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Điểm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-2</a:t>
            </a:r>
          </a:p>
        </p:txBody>
      </p:sp>
      <p:sp>
        <p:nvSpPr>
          <p:cNvPr id="77" name="Rounded Rectangle 76"/>
          <p:cNvSpPr/>
          <p:nvPr/>
        </p:nvSpPr>
        <p:spPr>
          <a:xfrm>
            <a:off x="258472" y="1102140"/>
            <a:ext cx="5871396" cy="506027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Biểu diễn số nguyên trên trục số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361950" y="88265"/>
            <a:ext cx="144208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Tuần: 10</a:t>
            </a:r>
          </a:p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Tiết: 26</a:t>
            </a:r>
          </a:p>
        </p:txBody>
      </p:sp>
      <p:sp>
        <p:nvSpPr>
          <p:cNvPr id="11" name="Flowchart: Alternate Process 10"/>
          <p:cNvSpPr/>
          <p:nvPr/>
        </p:nvSpPr>
        <p:spPr>
          <a:xfrm>
            <a:off x="706120" y="1764030"/>
            <a:ext cx="1612265" cy="499745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5"/>
          </a:lnRef>
          <a:fillRef idx="2">
            <a:schemeClr val="accent5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HĐKP 3</a:t>
            </a:r>
          </a:p>
        </p:txBody>
      </p:sp>
      <p:sp>
        <p:nvSpPr>
          <p:cNvPr id="53" name="Text Box 52"/>
          <p:cNvSpPr txBox="1"/>
          <p:nvPr/>
        </p:nvSpPr>
        <p:spPr>
          <a:xfrm>
            <a:off x="5475605" y="3035935"/>
            <a:ext cx="4654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55" name="Text Box 54"/>
          <p:cNvSpPr txBox="1"/>
          <p:nvPr/>
        </p:nvSpPr>
        <p:spPr>
          <a:xfrm>
            <a:off x="6393815" y="3018155"/>
            <a:ext cx="4654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56" name="Text Box 55"/>
          <p:cNvSpPr txBox="1"/>
          <p:nvPr/>
        </p:nvSpPr>
        <p:spPr>
          <a:xfrm>
            <a:off x="7326630" y="3018155"/>
            <a:ext cx="4654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7" name="Text Box 56"/>
          <p:cNvSpPr txBox="1"/>
          <p:nvPr/>
        </p:nvSpPr>
        <p:spPr>
          <a:xfrm>
            <a:off x="8259445" y="3015615"/>
            <a:ext cx="4654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8" name="Text Box 57"/>
          <p:cNvSpPr txBox="1"/>
          <p:nvPr/>
        </p:nvSpPr>
        <p:spPr>
          <a:xfrm>
            <a:off x="9170670" y="3018155"/>
            <a:ext cx="4654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9" name="Text Box 58"/>
          <p:cNvSpPr txBox="1"/>
          <p:nvPr/>
        </p:nvSpPr>
        <p:spPr>
          <a:xfrm>
            <a:off x="10097135" y="3018155"/>
            <a:ext cx="4654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60" name="Text Box 59"/>
          <p:cNvSpPr txBox="1"/>
          <p:nvPr/>
        </p:nvSpPr>
        <p:spPr>
          <a:xfrm>
            <a:off x="4442460" y="3018155"/>
            <a:ext cx="5784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</a:p>
        </p:txBody>
      </p:sp>
      <p:cxnSp>
        <p:nvCxnSpPr>
          <p:cNvPr id="61" name="Straight Arrow Connector 60"/>
          <p:cNvCxnSpPr/>
          <p:nvPr/>
        </p:nvCxnSpPr>
        <p:spPr>
          <a:xfrm flipH="1">
            <a:off x="3846195" y="1707515"/>
            <a:ext cx="283845" cy="828675"/>
          </a:xfrm>
          <a:prstGeom prst="straightConnector1">
            <a:avLst/>
          </a:prstGeom>
          <a:ln w="41275" cmpd="sng">
            <a:solidFill>
              <a:srgbClr val="FFFF00">
                <a:alpha val="96000"/>
              </a:srgbClr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62" name="Text Box 61"/>
          <p:cNvSpPr txBox="1"/>
          <p:nvPr/>
        </p:nvSpPr>
        <p:spPr>
          <a:xfrm>
            <a:off x="3511550" y="3018155"/>
            <a:ext cx="5784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</a:p>
        </p:txBody>
      </p:sp>
      <p:sp>
        <p:nvSpPr>
          <p:cNvPr id="63" name="Text Box 62"/>
          <p:cNvSpPr txBox="1"/>
          <p:nvPr/>
        </p:nvSpPr>
        <p:spPr>
          <a:xfrm>
            <a:off x="2599055" y="3035300"/>
            <a:ext cx="5784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-3</a:t>
            </a:r>
          </a:p>
        </p:txBody>
      </p:sp>
      <p:sp>
        <p:nvSpPr>
          <p:cNvPr id="64" name="Text Box 63"/>
          <p:cNvSpPr txBox="1"/>
          <p:nvPr/>
        </p:nvSpPr>
        <p:spPr>
          <a:xfrm>
            <a:off x="1689100" y="3018155"/>
            <a:ext cx="5784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-4</a:t>
            </a:r>
          </a:p>
        </p:txBody>
      </p:sp>
      <p:sp>
        <p:nvSpPr>
          <p:cNvPr id="65" name="Text Box 64"/>
          <p:cNvSpPr txBox="1"/>
          <p:nvPr/>
        </p:nvSpPr>
        <p:spPr>
          <a:xfrm>
            <a:off x="775970" y="3018155"/>
            <a:ext cx="5784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-5</a:t>
            </a:r>
          </a:p>
        </p:txBody>
      </p:sp>
      <p:grpSp>
        <p:nvGrpSpPr>
          <p:cNvPr id="80" name="Group 79"/>
          <p:cNvGrpSpPr/>
          <p:nvPr/>
        </p:nvGrpSpPr>
        <p:grpSpPr>
          <a:xfrm>
            <a:off x="511175" y="4083685"/>
            <a:ext cx="11004550" cy="580390"/>
            <a:chOff x="804" y="6515"/>
            <a:chExt cx="17330" cy="914"/>
          </a:xfrm>
        </p:grpSpPr>
        <p:pic>
          <p:nvPicPr>
            <p:cNvPr id="75" name="Picture 74"/>
            <p:cNvPicPr>
              <a:picLocks noChangeAspect="1"/>
            </p:cNvPicPr>
            <p:nvPr/>
          </p:nvPicPr>
          <p:blipFill>
            <a:blip r:embed="rId2"/>
            <a:srcRect t="47504"/>
            <a:stretch>
              <a:fillRect/>
            </a:stretch>
          </p:blipFill>
          <p:spPr>
            <a:xfrm>
              <a:off x="804" y="6515"/>
              <a:ext cx="15129" cy="915"/>
            </a:xfrm>
            <a:prstGeom prst="rect">
              <a:avLst/>
            </a:prstGeom>
          </p:spPr>
        </p:pic>
        <p:pic>
          <p:nvPicPr>
            <p:cNvPr id="76" name="Picture 7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898" y="6689"/>
              <a:ext cx="2237" cy="741"/>
            </a:xfrm>
            <a:prstGeom prst="rect">
              <a:avLst/>
            </a:prstGeom>
          </p:spPr>
        </p:pic>
      </p:grpSp>
      <p:pic>
        <p:nvPicPr>
          <p:cNvPr id="79" name="Picture 7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015" y="4781550"/>
            <a:ext cx="11182985" cy="1278890"/>
          </a:xfrm>
          <a:prstGeom prst="rect">
            <a:avLst/>
          </a:prstGeom>
        </p:spPr>
      </p:pic>
      <p:grpSp>
        <p:nvGrpSpPr>
          <p:cNvPr id="97" name="Group 96"/>
          <p:cNvGrpSpPr/>
          <p:nvPr/>
        </p:nvGrpSpPr>
        <p:grpSpPr>
          <a:xfrm>
            <a:off x="501015" y="2667000"/>
            <a:ext cx="10786110" cy="254000"/>
            <a:chOff x="805" y="4200"/>
            <a:chExt cx="16986" cy="400"/>
          </a:xfrm>
        </p:grpSpPr>
        <p:cxnSp>
          <p:nvCxnSpPr>
            <p:cNvPr id="81" name="Straight Arrow Connector 80"/>
            <p:cNvCxnSpPr/>
            <p:nvPr/>
          </p:nvCxnSpPr>
          <p:spPr>
            <a:xfrm>
              <a:off x="805" y="4400"/>
              <a:ext cx="16987" cy="0"/>
            </a:xfrm>
            <a:prstGeom prst="straightConnector1">
              <a:avLst/>
            </a:prstGeom>
            <a:noFill/>
            <a:ln w="76200" cap="flat" cmpd="sng" algn="ctr">
              <a:solidFill>
                <a:srgbClr val="FF33CC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82" name="Straight Connector 81"/>
            <p:cNvCxnSpPr/>
            <p:nvPr/>
          </p:nvCxnSpPr>
          <p:spPr>
            <a:xfrm>
              <a:off x="8991" y="4200"/>
              <a:ext cx="0" cy="400"/>
            </a:xfrm>
            <a:prstGeom prst="line">
              <a:avLst/>
            </a:prstGeom>
            <a:noFill/>
            <a:ln w="76200" cap="flat" cmpd="sng" algn="ctr">
              <a:solidFill>
                <a:srgbClr val="00B0F0"/>
              </a:solidFill>
              <a:prstDash val="solid"/>
              <a:miter lim="800000"/>
            </a:ln>
            <a:effectLst/>
          </p:spPr>
        </p:cxnSp>
        <p:cxnSp>
          <p:nvCxnSpPr>
            <p:cNvPr id="83" name="Straight Connector 82"/>
            <p:cNvCxnSpPr/>
            <p:nvPr/>
          </p:nvCxnSpPr>
          <p:spPr>
            <a:xfrm>
              <a:off x="10450" y="4200"/>
              <a:ext cx="0" cy="400"/>
            </a:xfrm>
            <a:prstGeom prst="line">
              <a:avLst/>
            </a:prstGeom>
            <a:noFill/>
            <a:ln w="76200" cap="flat" cmpd="sng" algn="ctr">
              <a:solidFill>
                <a:srgbClr val="00B0F0"/>
              </a:solidFill>
              <a:prstDash val="solid"/>
              <a:miter lim="800000"/>
            </a:ln>
            <a:effectLst/>
          </p:spPr>
        </p:cxnSp>
        <p:cxnSp>
          <p:nvCxnSpPr>
            <p:cNvPr id="88" name="Straight Connector 87"/>
            <p:cNvCxnSpPr/>
            <p:nvPr/>
          </p:nvCxnSpPr>
          <p:spPr>
            <a:xfrm>
              <a:off x="11909" y="4200"/>
              <a:ext cx="0" cy="400"/>
            </a:xfrm>
            <a:prstGeom prst="line">
              <a:avLst/>
            </a:prstGeom>
            <a:noFill/>
            <a:ln w="76200" cap="flat" cmpd="sng" algn="ctr">
              <a:solidFill>
                <a:srgbClr val="00B0F0"/>
              </a:solidFill>
              <a:prstDash val="solid"/>
              <a:miter lim="800000"/>
            </a:ln>
            <a:effectLst/>
          </p:spPr>
        </p:cxnSp>
        <p:cxnSp>
          <p:nvCxnSpPr>
            <p:cNvPr id="89" name="Straight Connector 88"/>
            <p:cNvCxnSpPr/>
            <p:nvPr/>
          </p:nvCxnSpPr>
          <p:spPr>
            <a:xfrm>
              <a:off x="13368" y="4200"/>
              <a:ext cx="0" cy="400"/>
            </a:xfrm>
            <a:prstGeom prst="line">
              <a:avLst/>
            </a:prstGeom>
            <a:noFill/>
            <a:ln w="76200" cap="flat" cmpd="sng" algn="ctr">
              <a:solidFill>
                <a:srgbClr val="00B0F0"/>
              </a:solidFill>
              <a:prstDash val="solid"/>
              <a:miter lim="800000"/>
            </a:ln>
            <a:effectLst/>
          </p:spPr>
        </p:cxnSp>
        <p:cxnSp>
          <p:nvCxnSpPr>
            <p:cNvPr id="90" name="Straight Connector 89"/>
            <p:cNvCxnSpPr/>
            <p:nvPr/>
          </p:nvCxnSpPr>
          <p:spPr>
            <a:xfrm>
              <a:off x="14827" y="4200"/>
              <a:ext cx="0" cy="400"/>
            </a:xfrm>
            <a:prstGeom prst="line">
              <a:avLst/>
            </a:prstGeom>
            <a:noFill/>
            <a:ln w="76200" cap="flat" cmpd="sng" algn="ctr">
              <a:solidFill>
                <a:srgbClr val="00B0F0"/>
              </a:solidFill>
              <a:prstDash val="solid"/>
              <a:miter lim="800000"/>
            </a:ln>
            <a:effectLst/>
          </p:spPr>
        </p:cxnSp>
        <p:cxnSp>
          <p:nvCxnSpPr>
            <p:cNvPr id="91" name="Straight Connector 90"/>
            <p:cNvCxnSpPr/>
            <p:nvPr/>
          </p:nvCxnSpPr>
          <p:spPr>
            <a:xfrm>
              <a:off x="16286" y="4200"/>
              <a:ext cx="0" cy="400"/>
            </a:xfrm>
            <a:prstGeom prst="line">
              <a:avLst/>
            </a:prstGeom>
            <a:noFill/>
            <a:ln w="76200" cap="flat" cmpd="sng" algn="ctr">
              <a:solidFill>
                <a:srgbClr val="00B0F0"/>
              </a:solidFill>
              <a:prstDash val="solid"/>
              <a:miter lim="800000"/>
            </a:ln>
            <a:effectLst/>
          </p:spPr>
        </p:cxnSp>
        <p:cxnSp>
          <p:nvCxnSpPr>
            <p:cNvPr id="92" name="Straight Connector 91"/>
            <p:cNvCxnSpPr/>
            <p:nvPr/>
          </p:nvCxnSpPr>
          <p:spPr>
            <a:xfrm>
              <a:off x="7532" y="4200"/>
              <a:ext cx="0" cy="400"/>
            </a:xfrm>
            <a:prstGeom prst="line">
              <a:avLst/>
            </a:prstGeom>
            <a:noFill/>
            <a:ln w="76200" cap="flat" cmpd="sng" algn="ctr">
              <a:solidFill>
                <a:srgbClr val="00B0F0"/>
              </a:solidFill>
              <a:prstDash val="solid"/>
              <a:miter lim="800000"/>
            </a:ln>
            <a:effectLst/>
          </p:spPr>
        </p:cxnSp>
        <p:cxnSp>
          <p:nvCxnSpPr>
            <p:cNvPr id="93" name="Straight Connector 92"/>
            <p:cNvCxnSpPr/>
            <p:nvPr/>
          </p:nvCxnSpPr>
          <p:spPr>
            <a:xfrm>
              <a:off x="6073" y="4200"/>
              <a:ext cx="0" cy="400"/>
            </a:xfrm>
            <a:prstGeom prst="line">
              <a:avLst/>
            </a:prstGeom>
            <a:noFill/>
            <a:ln w="76200" cap="flat" cmpd="sng" algn="ctr">
              <a:solidFill>
                <a:srgbClr val="00B0F0"/>
              </a:solidFill>
              <a:prstDash val="solid"/>
              <a:miter lim="800000"/>
            </a:ln>
            <a:effectLst/>
          </p:spPr>
        </p:cxnSp>
        <p:cxnSp>
          <p:nvCxnSpPr>
            <p:cNvPr id="94" name="Straight Connector 93"/>
            <p:cNvCxnSpPr/>
            <p:nvPr/>
          </p:nvCxnSpPr>
          <p:spPr>
            <a:xfrm>
              <a:off x="4614" y="4200"/>
              <a:ext cx="0" cy="400"/>
            </a:xfrm>
            <a:prstGeom prst="line">
              <a:avLst/>
            </a:prstGeom>
            <a:noFill/>
            <a:ln w="76200" cap="flat" cmpd="sng" algn="ctr">
              <a:solidFill>
                <a:srgbClr val="00B0F0"/>
              </a:solidFill>
              <a:prstDash val="solid"/>
              <a:miter lim="800000"/>
            </a:ln>
            <a:effectLst/>
          </p:spPr>
        </p:cxnSp>
        <p:cxnSp>
          <p:nvCxnSpPr>
            <p:cNvPr id="95" name="Straight Connector 94"/>
            <p:cNvCxnSpPr/>
            <p:nvPr/>
          </p:nvCxnSpPr>
          <p:spPr>
            <a:xfrm>
              <a:off x="3155" y="4200"/>
              <a:ext cx="0" cy="400"/>
            </a:xfrm>
            <a:prstGeom prst="line">
              <a:avLst/>
            </a:prstGeom>
            <a:noFill/>
            <a:ln w="76200" cap="flat" cmpd="sng" algn="ctr">
              <a:solidFill>
                <a:srgbClr val="00B0F0"/>
              </a:solidFill>
              <a:prstDash val="solid"/>
              <a:miter lim="800000"/>
            </a:ln>
            <a:effectLst/>
          </p:spPr>
        </p:cxnSp>
        <p:cxnSp>
          <p:nvCxnSpPr>
            <p:cNvPr id="96" name="Straight Connector 95"/>
            <p:cNvCxnSpPr/>
            <p:nvPr/>
          </p:nvCxnSpPr>
          <p:spPr>
            <a:xfrm>
              <a:off x="1696" y="4200"/>
              <a:ext cx="0" cy="400"/>
            </a:xfrm>
            <a:prstGeom prst="line">
              <a:avLst/>
            </a:prstGeom>
            <a:noFill/>
            <a:ln w="76200" cap="flat" cmpd="sng" algn="ctr">
              <a:solidFill>
                <a:srgbClr val="00B0F0"/>
              </a:solidFill>
              <a:prstDash val="solid"/>
              <a:miter lim="800000"/>
            </a:ln>
            <a:effectLst/>
          </p:spPr>
        </p:cxnSp>
      </p:grpSp>
      <p:cxnSp>
        <p:nvCxnSpPr>
          <p:cNvPr id="98" name="Straight Arrow Connector 97"/>
          <p:cNvCxnSpPr/>
          <p:nvPr/>
        </p:nvCxnSpPr>
        <p:spPr>
          <a:xfrm flipH="1" flipV="1">
            <a:off x="4772660" y="2459990"/>
            <a:ext cx="914400" cy="635"/>
          </a:xfrm>
          <a:prstGeom prst="straightConnector1">
            <a:avLst/>
          </a:prstGeom>
          <a:ln w="31750" cap="rnd">
            <a:solidFill>
              <a:srgbClr val="FFC000"/>
            </a:solidFill>
            <a:round/>
            <a:headEnd type="arrow" w="med" len="med"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/>
          <p:nvPr/>
        </p:nvCxnSpPr>
        <p:spPr>
          <a:xfrm flipH="1" flipV="1">
            <a:off x="5689600" y="2459990"/>
            <a:ext cx="914400" cy="635"/>
          </a:xfrm>
          <a:prstGeom prst="straightConnector1">
            <a:avLst/>
          </a:prstGeom>
          <a:ln w="31750" cap="rnd">
            <a:solidFill>
              <a:srgbClr val="FFC000"/>
            </a:solidFill>
            <a:round/>
            <a:headEnd type="arrow" w="med" len="med"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00" name="Straight Arrow Connector 99"/>
          <p:cNvCxnSpPr/>
          <p:nvPr/>
        </p:nvCxnSpPr>
        <p:spPr>
          <a:xfrm flipH="1" flipV="1">
            <a:off x="6637655" y="2459355"/>
            <a:ext cx="914400" cy="635"/>
          </a:xfrm>
          <a:prstGeom prst="straightConnector1">
            <a:avLst/>
          </a:prstGeom>
          <a:ln w="31750" cap="rnd">
            <a:solidFill>
              <a:srgbClr val="FFC000"/>
            </a:solidFill>
            <a:round/>
            <a:headEnd type="arrow" w="med" len="med"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01" name="Straight Arrow Connector 100"/>
          <p:cNvCxnSpPr/>
          <p:nvPr/>
        </p:nvCxnSpPr>
        <p:spPr>
          <a:xfrm flipH="1" flipV="1">
            <a:off x="3858260" y="2458720"/>
            <a:ext cx="914400" cy="635"/>
          </a:xfrm>
          <a:prstGeom prst="straightConnector1">
            <a:avLst/>
          </a:prstGeom>
          <a:ln w="31750" cap="rnd">
            <a:solidFill>
              <a:srgbClr val="FFC000"/>
            </a:solidFill>
            <a:round/>
            <a:headEnd type="arrow" w="med" len="med"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02" name="Straight Arrow Connector 101"/>
          <p:cNvCxnSpPr/>
          <p:nvPr/>
        </p:nvCxnSpPr>
        <p:spPr>
          <a:xfrm flipH="1">
            <a:off x="4772660" y="1664335"/>
            <a:ext cx="283845" cy="828675"/>
          </a:xfrm>
          <a:prstGeom prst="straightConnector1">
            <a:avLst/>
          </a:prstGeom>
          <a:ln w="41275" cmpd="sng">
            <a:solidFill>
              <a:srgbClr val="FF0000">
                <a:alpha val="96000"/>
              </a:srgbClr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" name="Straight Arrow Connector 3"/>
          <p:cNvCxnSpPr/>
          <p:nvPr/>
        </p:nvCxnSpPr>
        <p:spPr>
          <a:xfrm flipH="1" flipV="1">
            <a:off x="4772660" y="3014980"/>
            <a:ext cx="914400" cy="635"/>
          </a:xfrm>
          <a:prstGeom prst="straightConnector1">
            <a:avLst/>
          </a:prstGeom>
          <a:ln w="31750" cap="rnd">
            <a:solidFill>
              <a:srgbClr val="FFC000"/>
            </a:solidFill>
            <a:round/>
            <a:headEnd type="arrow" w="med" len="med"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75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5" dur="7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6" grpId="0" animBg="1"/>
      <p:bldP spid="36" grpId="1" animBg="1"/>
      <p:bldP spid="37" grpId="0" animBg="1"/>
      <p:bldP spid="37" grpId="1" animBg="1"/>
      <p:bldP spid="38" grpId="0"/>
      <p:bldP spid="38" grpId="1"/>
      <p:bldP spid="39" grpId="0" animBg="1"/>
      <p:bldP spid="39" grpId="1" animBg="1"/>
      <p:bldP spid="40" grpId="0"/>
      <p:bldP spid="40" grpId="1"/>
      <p:bldP spid="41" grpId="0" bldLvl="0" animBg="1"/>
      <p:bldP spid="41" grpId="1" animBg="1"/>
      <p:bldP spid="42" grpId="0" animBg="1"/>
      <p:bldP spid="42" grpId="1" animBg="1"/>
      <p:bldP spid="77" grpId="0" animBg="1"/>
      <p:bldP spid="77" grpId="1" animBg="1"/>
      <p:bldP spid="6" grpId="0"/>
      <p:bldP spid="6" grpId="1"/>
      <p:bldP spid="11" grpId="0" animBg="1"/>
      <p:bldP spid="11" grpId="1" animBg="1"/>
      <p:bldP spid="53" grpId="0"/>
      <p:bldP spid="53" grpId="1"/>
      <p:bldP spid="55" grpId="0"/>
      <p:bldP spid="55" grpId="1"/>
      <p:bldP spid="56" grpId="0"/>
      <p:bldP spid="56" grpId="1"/>
      <p:bldP spid="57" grpId="0"/>
      <p:bldP spid="57" grpId="1"/>
      <p:bldP spid="58" grpId="0"/>
      <p:bldP spid="58" grpId="1"/>
      <p:bldP spid="59" grpId="0"/>
      <p:bldP spid="59" grpId="1"/>
      <p:bldP spid="60" grpId="0"/>
      <p:bldP spid="60" grpId="1"/>
      <p:bldP spid="62" grpId="0"/>
      <p:bldP spid="62" grpId="1"/>
      <p:bldP spid="63" grpId="0"/>
      <p:bldP spid="63" grpId="1"/>
      <p:bldP spid="64" grpId="0"/>
      <p:bldP spid="64" grpId="1"/>
      <p:bldP spid="65" grpId="0"/>
      <p:bldP spid="65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42"/>
          <p:cNvSpPr txBox="1"/>
          <p:nvPr/>
        </p:nvSpPr>
        <p:spPr>
          <a:xfrm>
            <a:off x="588462" y="1898795"/>
            <a:ext cx="7406028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lang="en-US" sz="2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a, b, c </a:t>
            </a:r>
            <a:r>
              <a:rPr lang="en-US" sz="2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  <p:pic>
        <p:nvPicPr>
          <p:cNvPr id="8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5945" y="3429000"/>
            <a:ext cx="10867390" cy="142113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4F81BD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5" name="Text Box 93"/>
          <p:cNvSpPr txBox="1">
            <a:spLocks noChangeArrowheads="1"/>
          </p:cNvSpPr>
          <p:nvPr/>
        </p:nvSpPr>
        <p:spPr bwMode="auto">
          <a:xfrm>
            <a:off x="2042518" y="4346566"/>
            <a:ext cx="5334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vi-VN" sz="24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</a:t>
            </a:r>
          </a:p>
        </p:txBody>
      </p:sp>
      <p:sp>
        <p:nvSpPr>
          <p:cNvPr id="86" name="Text Box 93"/>
          <p:cNvSpPr txBox="1">
            <a:spLocks noChangeArrowheads="1"/>
          </p:cNvSpPr>
          <p:nvPr/>
        </p:nvSpPr>
        <p:spPr bwMode="auto">
          <a:xfrm>
            <a:off x="4904463" y="4328151"/>
            <a:ext cx="5334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vi-VN" sz="24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</a:t>
            </a:r>
          </a:p>
        </p:txBody>
      </p:sp>
      <p:sp>
        <p:nvSpPr>
          <p:cNvPr id="87" name="Text Box 93"/>
          <p:cNvSpPr txBox="1">
            <a:spLocks noChangeArrowheads="1"/>
          </p:cNvSpPr>
          <p:nvPr/>
        </p:nvSpPr>
        <p:spPr bwMode="auto">
          <a:xfrm>
            <a:off x="8604608" y="4346566"/>
            <a:ext cx="5334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vi-VN" sz="24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9" name="TextBox 27"/>
          <p:cNvSpPr txBox="1"/>
          <p:nvPr/>
        </p:nvSpPr>
        <p:spPr>
          <a:xfrm>
            <a:off x="2032000" y="199390"/>
            <a:ext cx="9483725" cy="582996"/>
          </a:xfrm>
          <a:prstGeom prst="roundRect">
            <a:avLst/>
          </a:prstGeom>
          <a:solidFill>
            <a:srgbClr val="E7E6E6"/>
          </a:solidFill>
          <a:ln w="19050">
            <a:solidFill>
              <a:sysClr val="windowText" lastClr="000000"/>
            </a:solidFill>
            <a:prstDash val="sysDot"/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ker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 1: SỐ NGUYÊN ÂM VÀ TẬP HỢP CÁC SỐ NGUYÊN (tt)</a:t>
            </a:r>
            <a:endParaRPr lang="en-US" sz="2800" b="1" kern="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58472" y="1102140"/>
            <a:ext cx="5871396" cy="506027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Biểu diễn số nguyên trên trục số</a:t>
            </a:r>
          </a:p>
        </p:txBody>
      </p:sp>
      <p:sp>
        <p:nvSpPr>
          <p:cNvPr id="11" name="Text Box 10"/>
          <p:cNvSpPr txBox="1"/>
          <p:nvPr/>
        </p:nvSpPr>
        <p:spPr>
          <a:xfrm>
            <a:off x="361950" y="88265"/>
            <a:ext cx="144208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Tuần: 10</a:t>
            </a:r>
          </a:p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Tiết: 26</a:t>
            </a:r>
          </a:p>
        </p:txBody>
      </p:sp>
      <p:cxnSp>
        <p:nvCxnSpPr>
          <p:cNvPr id="99" name="Straight Arrow Connector 98"/>
          <p:cNvCxnSpPr/>
          <p:nvPr/>
        </p:nvCxnSpPr>
        <p:spPr>
          <a:xfrm flipH="1" flipV="1">
            <a:off x="2282825" y="5041900"/>
            <a:ext cx="767715" cy="10795"/>
          </a:xfrm>
          <a:prstGeom prst="straightConnector1">
            <a:avLst/>
          </a:prstGeom>
          <a:ln w="31750" cap="rnd">
            <a:solidFill>
              <a:srgbClr val="FFC000"/>
            </a:solidFill>
            <a:round/>
            <a:headEnd type="arrow" w="med" len="med"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 flipV="1">
            <a:off x="2969260" y="5052695"/>
            <a:ext cx="767715" cy="10795"/>
          </a:xfrm>
          <a:prstGeom prst="straightConnector1">
            <a:avLst/>
          </a:prstGeom>
          <a:ln w="31750" cap="rnd">
            <a:solidFill>
              <a:srgbClr val="FFC000"/>
            </a:solidFill>
            <a:round/>
            <a:headEnd type="arrow" w="med" len="med"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 flipV="1">
            <a:off x="3671570" y="5063490"/>
            <a:ext cx="767715" cy="10795"/>
          </a:xfrm>
          <a:prstGeom prst="straightConnector1">
            <a:avLst/>
          </a:prstGeom>
          <a:ln w="31750" cap="rnd">
            <a:solidFill>
              <a:srgbClr val="FFC000"/>
            </a:solidFill>
            <a:round/>
            <a:headEnd type="arrow" w="med" len="med"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 flipV="1">
            <a:off x="4417695" y="5074285"/>
            <a:ext cx="767715" cy="10795"/>
          </a:xfrm>
          <a:prstGeom prst="straightConnector1">
            <a:avLst/>
          </a:prstGeom>
          <a:ln w="31750" cap="rnd">
            <a:solidFill>
              <a:srgbClr val="FFC000"/>
            </a:solidFill>
            <a:round/>
            <a:headEnd type="arrow" w="med" len="med"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 flipV="1">
            <a:off x="5163820" y="5085080"/>
            <a:ext cx="767715" cy="10795"/>
          </a:xfrm>
          <a:prstGeom prst="straightConnector1">
            <a:avLst/>
          </a:prstGeom>
          <a:ln w="31750" cap="rnd">
            <a:solidFill>
              <a:srgbClr val="FFC000"/>
            </a:solidFill>
            <a:round/>
            <a:headEnd type="arrow" w="med" len="med"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5909945" y="5106670"/>
            <a:ext cx="767715" cy="10795"/>
          </a:xfrm>
          <a:prstGeom prst="straightConnector1">
            <a:avLst/>
          </a:prstGeom>
          <a:ln w="31750" cap="rnd">
            <a:solidFill>
              <a:srgbClr val="FFC000"/>
            </a:solidFill>
            <a:round/>
            <a:headEnd type="arrow" w="med" len="med"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8" name="Rounded Rectangular Callout 17"/>
          <p:cNvSpPr/>
          <p:nvPr/>
        </p:nvSpPr>
        <p:spPr>
          <a:xfrm>
            <a:off x="2271395" y="2501265"/>
            <a:ext cx="2742565" cy="702310"/>
          </a:xfrm>
          <a:prstGeom prst="wedgeRoundRectCallout">
            <a:avLst>
              <a:gd name="adj1" fmla="val -43921"/>
              <a:gd name="adj2" fmla="val 81283"/>
              <a:gd name="adj3" fmla="val 16667"/>
            </a:avLst>
          </a:prstGeom>
          <a:solidFill>
            <a:schemeClr val="accent1">
              <a:alpha val="80000"/>
            </a:schemeClr>
          </a:solidFill>
        </p:spPr>
        <p:style>
          <a:lnRef idx="0">
            <a:srgbClr val="FFFFFF"/>
          </a:lnRef>
          <a:fillRef idx="1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altLang="en-US" sz="2000" b="1"/>
              <a:t>Nằm bên trái điểm 0</a:t>
            </a:r>
          </a:p>
        </p:txBody>
      </p:sp>
      <p:sp>
        <p:nvSpPr>
          <p:cNvPr id="41" name="Oval Callout 40"/>
          <p:cNvSpPr/>
          <p:nvPr/>
        </p:nvSpPr>
        <p:spPr>
          <a:xfrm>
            <a:off x="6446520" y="5566410"/>
            <a:ext cx="4849495" cy="1061720"/>
          </a:xfrm>
          <a:prstGeom prst="wedgeEllipseCallout">
            <a:avLst>
              <a:gd name="adj1" fmla="val -36866"/>
              <a:gd name="adj2" fmla="val -93436"/>
            </a:avLst>
          </a:prstGeom>
          <a:solidFill>
            <a:srgbClr val="FF33CC">
              <a:alpha val="76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Trục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vi-VN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nằm ngang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3" grpId="1"/>
      <p:bldP spid="85" grpId="0"/>
      <p:bldP spid="86" grpId="0"/>
      <p:bldP spid="87" grpId="0"/>
      <p:bldP spid="9" grpId="1" animBg="1"/>
      <p:bldP spid="10" grpId="1" animBg="1"/>
      <p:bldP spid="11" grpId="1"/>
      <p:bldP spid="18" grpId="0" animBg="1"/>
      <p:bldP spid="18" grpId="1" animBg="1"/>
      <p:bldP spid="18" grpId="2" animBg="1"/>
      <p:bldP spid="41" grpId="0" bldLvl="0" animBg="1"/>
      <p:bldP spid="41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8682990" y="1470025"/>
            <a:ext cx="917575" cy="5286375"/>
            <a:chOff x="11164" y="1800"/>
            <a:chExt cx="1445" cy="8325"/>
          </a:xfrm>
        </p:grpSpPr>
        <p:sp useBgFill="1">
          <p:nvSpPr>
            <p:cNvPr id="21506" name="Text Box 36"/>
            <p:cNvSpPr txBox="1"/>
            <p:nvPr/>
          </p:nvSpPr>
          <p:spPr>
            <a:xfrm>
              <a:off x="11164" y="6720"/>
              <a:ext cx="840" cy="600"/>
            </a:xfrm>
            <a:prstGeom prst="rect">
              <a:avLst/>
            </a:prstGeom>
            <a:ln w="9525">
              <a:noFill/>
            </a:ln>
          </p:spPr>
          <p:txBody>
            <a:bodyPr/>
            <a:lstStyle/>
            <a:p>
              <a:r>
                <a:rPr lang="en-US" altLang="vi-VN" b="1" dirty="0">
                  <a:solidFill>
                    <a:srgbClr val="0000FF"/>
                  </a:solidFill>
                  <a:latin typeface="Tahoma" panose="020B0604030504040204" pitchFamily="34" charset="0"/>
                  <a:cs typeface="Arial" panose="020B0604020202020204" pitchFamily="34" charset="0"/>
                </a:rPr>
                <a:t>-1</a:t>
              </a:r>
              <a:endParaRPr lang="en-US" altLang="vi-VN" b="1" dirty="0">
                <a:solidFill>
                  <a:srgbClr val="0000FF"/>
                </a:solidFill>
                <a:latin typeface="Tahoma" panose="020B0604030504040204" pitchFamily="34" charset="0"/>
                <a:ea typeface="Arial" panose="020B0604020202020204" pitchFamily="34" charset="0"/>
              </a:endParaRPr>
            </a:p>
          </p:txBody>
        </p:sp>
        <p:sp useBgFill="1">
          <p:nvSpPr>
            <p:cNvPr id="21507" name="Text Box 32"/>
            <p:cNvSpPr txBox="1"/>
            <p:nvPr/>
          </p:nvSpPr>
          <p:spPr>
            <a:xfrm>
              <a:off x="11218" y="2340"/>
              <a:ext cx="990" cy="660"/>
            </a:xfrm>
            <a:prstGeom prst="rect">
              <a:avLst/>
            </a:prstGeom>
            <a:ln w="9525">
              <a:noFill/>
            </a:ln>
          </p:spPr>
          <p:txBody>
            <a:bodyPr/>
            <a:lstStyle/>
            <a:p>
              <a:r>
                <a:rPr lang="en-US" altLang="vi-VN" b="1" dirty="0">
                  <a:solidFill>
                    <a:srgbClr val="0000FF"/>
                  </a:solidFill>
                  <a:latin typeface="Tahoma" panose="020B0604030504040204" pitchFamily="34" charset="0"/>
                  <a:cs typeface="Arial" panose="020B0604020202020204" pitchFamily="34" charset="0"/>
                </a:rPr>
                <a:t>4</a:t>
              </a:r>
              <a:endParaRPr lang="en-US" altLang="vi-VN" b="1" dirty="0">
                <a:solidFill>
                  <a:srgbClr val="0000FF"/>
                </a:solidFill>
                <a:latin typeface="Tahoma" panose="020B0604030504040204" pitchFamily="34" charset="0"/>
                <a:ea typeface="Arial" panose="020B0604020202020204" pitchFamily="34" charset="0"/>
              </a:endParaRPr>
            </a:p>
          </p:txBody>
        </p:sp>
        <p:sp useBgFill="1">
          <p:nvSpPr>
            <p:cNvPr id="21508" name="Text Box 33"/>
            <p:cNvSpPr txBox="1"/>
            <p:nvPr/>
          </p:nvSpPr>
          <p:spPr>
            <a:xfrm>
              <a:off x="11164" y="9390"/>
              <a:ext cx="720" cy="570"/>
            </a:xfrm>
            <a:prstGeom prst="rect">
              <a:avLst/>
            </a:prstGeom>
            <a:ln w="9525">
              <a:noFill/>
            </a:ln>
          </p:spPr>
          <p:txBody>
            <a:bodyPr/>
            <a:lstStyle/>
            <a:p>
              <a:r>
                <a:rPr lang="en-US" altLang="vi-VN" b="1" dirty="0">
                  <a:solidFill>
                    <a:srgbClr val="0000FF"/>
                  </a:solidFill>
                  <a:latin typeface="Tahoma" panose="020B0604030504040204" pitchFamily="34" charset="0"/>
                  <a:cs typeface="Arial" panose="020B0604020202020204" pitchFamily="34" charset="0"/>
                </a:rPr>
                <a:t>-4</a:t>
              </a:r>
              <a:endParaRPr lang="en-US" altLang="vi-VN" b="1" dirty="0">
                <a:solidFill>
                  <a:srgbClr val="0000FF"/>
                </a:solidFill>
                <a:latin typeface="Tahoma" panose="020B0604030504040204" pitchFamily="34" charset="0"/>
                <a:ea typeface="Arial" panose="020B0604020202020204" pitchFamily="34" charset="0"/>
              </a:endParaRPr>
            </a:p>
          </p:txBody>
        </p:sp>
        <p:sp useBgFill="1">
          <p:nvSpPr>
            <p:cNvPr id="21509" name="Text Box 34"/>
            <p:cNvSpPr txBox="1"/>
            <p:nvPr/>
          </p:nvSpPr>
          <p:spPr>
            <a:xfrm>
              <a:off x="11164" y="8460"/>
              <a:ext cx="1125" cy="540"/>
            </a:xfrm>
            <a:prstGeom prst="rect">
              <a:avLst/>
            </a:prstGeom>
            <a:ln w="9525">
              <a:noFill/>
            </a:ln>
          </p:spPr>
          <p:txBody>
            <a:bodyPr/>
            <a:lstStyle/>
            <a:p>
              <a:r>
                <a:rPr lang="en-US" altLang="vi-VN" b="1" dirty="0">
                  <a:solidFill>
                    <a:srgbClr val="0000FF"/>
                  </a:solidFill>
                  <a:latin typeface="Tahoma" panose="020B0604030504040204" pitchFamily="34" charset="0"/>
                  <a:cs typeface="Arial" panose="020B0604020202020204" pitchFamily="34" charset="0"/>
                </a:rPr>
                <a:t>-3</a:t>
              </a:r>
              <a:endParaRPr lang="en-US" altLang="vi-VN" b="1" dirty="0">
                <a:solidFill>
                  <a:srgbClr val="0000FF"/>
                </a:solidFill>
                <a:latin typeface="Tahoma" panose="020B0604030504040204" pitchFamily="34" charset="0"/>
                <a:ea typeface="Arial" panose="020B0604020202020204" pitchFamily="34" charset="0"/>
              </a:endParaRPr>
            </a:p>
          </p:txBody>
        </p:sp>
        <p:sp useBgFill="1">
          <p:nvSpPr>
            <p:cNvPr id="21510" name="Text Box 35"/>
            <p:cNvSpPr txBox="1"/>
            <p:nvPr/>
          </p:nvSpPr>
          <p:spPr>
            <a:xfrm>
              <a:off x="11164" y="7650"/>
              <a:ext cx="1215" cy="630"/>
            </a:xfrm>
            <a:prstGeom prst="rect">
              <a:avLst/>
            </a:prstGeom>
            <a:ln w="9525">
              <a:noFill/>
            </a:ln>
          </p:spPr>
          <p:txBody>
            <a:bodyPr/>
            <a:lstStyle/>
            <a:p>
              <a:r>
                <a:rPr lang="en-US" altLang="vi-VN" b="1" dirty="0">
                  <a:solidFill>
                    <a:srgbClr val="0000FF"/>
                  </a:solidFill>
                  <a:latin typeface="Tahoma" panose="020B0604030504040204" pitchFamily="34" charset="0"/>
                  <a:cs typeface="Arial" panose="020B0604020202020204" pitchFamily="34" charset="0"/>
                </a:rPr>
                <a:t>-2</a:t>
              </a:r>
              <a:endParaRPr lang="en-US" altLang="vi-VN" b="1" dirty="0">
                <a:solidFill>
                  <a:srgbClr val="0000FF"/>
                </a:solidFill>
                <a:latin typeface="Tahoma" panose="020B0604030504040204" pitchFamily="34" charset="0"/>
                <a:ea typeface="Arial" panose="020B0604020202020204" pitchFamily="34" charset="0"/>
              </a:endParaRPr>
            </a:p>
          </p:txBody>
        </p:sp>
        <p:sp useBgFill="1">
          <p:nvSpPr>
            <p:cNvPr id="21511" name="Text Box 37"/>
            <p:cNvSpPr txBox="1"/>
            <p:nvPr/>
          </p:nvSpPr>
          <p:spPr>
            <a:xfrm>
              <a:off x="11229" y="3195"/>
              <a:ext cx="1215" cy="525"/>
            </a:xfrm>
            <a:prstGeom prst="rect">
              <a:avLst/>
            </a:prstGeom>
            <a:ln w="9525">
              <a:noFill/>
            </a:ln>
          </p:spPr>
          <p:txBody>
            <a:bodyPr/>
            <a:lstStyle/>
            <a:p>
              <a:r>
                <a:rPr lang="en-US" altLang="vi-VN" b="1" dirty="0">
                  <a:solidFill>
                    <a:srgbClr val="0000FF"/>
                  </a:solidFill>
                  <a:latin typeface="Tahoma" panose="020B0604030504040204" pitchFamily="34" charset="0"/>
                  <a:cs typeface="Arial" panose="020B0604020202020204" pitchFamily="34" charset="0"/>
                </a:rPr>
                <a:t>3</a:t>
              </a:r>
              <a:endParaRPr lang="en-US" altLang="vi-VN" b="1" dirty="0">
                <a:solidFill>
                  <a:srgbClr val="0000FF"/>
                </a:solidFill>
                <a:latin typeface="Tahoma" panose="020B0604030504040204" pitchFamily="34" charset="0"/>
                <a:ea typeface="Arial" panose="020B0604020202020204" pitchFamily="34" charset="0"/>
              </a:endParaRPr>
            </a:p>
          </p:txBody>
        </p:sp>
        <p:sp useBgFill="1">
          <p:nvSpPr>
            <p:cNvPr id="21512" name="Text Box 38"/>
            <p:cNvSpPr txBox="1"/>
            <p:nvPr/>
          </p:nvSpPr>
          <p:spPr>
            <a:xfrm>
              <a:off x="11214" y="4095"/>
              <a:ext cx="1245" cy="705"/>
            </a:xfrm>
            <a:prstGeom prst="rect">
              <a:avLst/>
            </a:prstGeom>
            <a:ln w="9525">
              <a:noFill/>
            </a:ln>
          </p:spPr>
          <p:txBody>
            <a:bodyPr/>
            <a:lstStyle/>
            <a:p>
              <a:r>
                <a:rPr lang="en-US" altLang="vi-VN" b="1" dirty="0">
                  <a:solidFill>
                    <a:srgbClr val="0000FF"/>
                  </a:solidFill>
                  <a:latin typeface="Tahoma" panose="020B0604030504040204" pitchFamily="34" charset="0"/>
                  <a:cs typeface="Arial" panose="020B0604020202020204" pitchFamily="34" charset="0"/>
                </a:rPr>
                <a:t>2</a:t>
              </a:r>
              <a:endParaRPr lang="en-US" altLang="vi-VN" b="1" dirty="0">
                <a:solidFill>
                  <a:srgbClr val="0000FF"/>
                </a:solidFill>
                <a:latin typeface="Tahoma" panose="020B0604030504040204" pitchFamily="34" charset="0"/>
                <a:ea typeface="Arial" panose="020B0604020202020204" pitchFamily="34" charset="0"/>
              </a:endParaRPr>
            </a:p>
          </p:txBody>
        </p:sp>
        <p:sp useBgFill="1">
          <p:nvSpPr>
            <p:cNvPr id="21513" name="Text Box 39"/>
            <p:cNvSpPr txBox="1"/>
            <p:nvPr/>
          </p:nvSpPr>
          <p:spPr>
            <a:xfrm>
              <a:off x="11244" y="4995"/>
              <a:ext cx="1365" cy="765"/>
            </a:xfrm>
            <a:prstGeom prst="rect">
              <a:avLst/>
            </a:prstGeom>
            <a:ln w="9525">
              <a:noFill/>
            </a:ln>
          </p:spPr>
          <p:txBody>
            <a:bodyPr/>
            <a:lstStyle/>
            <a:p>
              <a:r>
                <a:rPr lang="en-US" altLang="vi-VN" b="1" dirty="0">
                  <a:solidFill>
                    <a:srgbClr val="0000FF"/>
                  </a:solidFill>
                  <a:latin typeface="Tahoma" panose="020B0604030504040204" pitchFamily="34" charset="0"/>
                  <a:cs typeface="Arial" panose="020B0604020202020204" pitchFamily="34" charset="0"/>
                </a:rPr>
                <a:t>1</a:t>
              </a:r>
              <a:endParaRPr lang="en-US" altLang="vi-VN" b="1" dirty="0">
                <a:solidFill>
                  <a:srgbClr val="0000FF"/>
                </a:solidFill>
                <a:latin typeface="Tahoma" panose="020B0604030504040204" pitchFamily="34" charset="0"/>
                <a:ea typeface="Arial" panose="020B0604020202020204" pitchFamily="34" charset="0"/>
              </a:endParaRPr>
            </a:p>
          </p:txBody>
        </p:sp>
        <p:sp useBgFill="1">
          <p:nvSpPr>
            <p:cNvPr id="21514" name="Text Box 40"/>
            <p:cNvSpPr txBox="1"/>
            <p:nvPr/>
          </p:nvSpPr>
          <p:spPr>
            <a:xfrm>
              <a:off x="11288" y="5835"/>
              <a:ext cx="600" cy="645"/>
            </a:xfrm>
            <a:prstGeom prst="rect">
              <a:avLst/>
            </a:prstGeom>
            <a:ln w="9525">
              <a:noFill/>
            </a:ln>
          </p:spPr>
          <p:txBody>
            <a:bodyPr/>
            <a:lstStyle/>
            <a:p>
              <a:r>
                <a:rPr lang="en-US" altLang="vi-VN" b="1" dirty="0">
                  <a:solidFill>
                    <a:srgbClr val="0000FF"/>
                  </a:solidFill>
                  <a:latin typeface="Tahoma" panose="020B0604030504040204" pitchFamily="34" charset="0"/>
                  <a:cs typeface="Arial" panose="020B0604020202020204" pitchFamily="34" charset="0"/>
                </a:rPr>
                <a:t>0</a:t>
              </a:r>
              <a:endParaRPr lang="en-US" altLang="vi-VN" b="1" dirty="0">
                <a:solidFill>
                  <a:srgbClr val="0000FF"/>
                </a:solidFill>
                <a:latin typeface="Tahoma" panose="020B0604030504040204" pitchFamily="34" charset="0"/>
                <a:ea typeface="Arial" panose="020B0604020202020204" pitchFamily="34" charset="0"/>
              </a:endParaRPr>
            </a:p>
          </p:txBody>
        </p:sp>
        <p:grpSp>
          <p:nvGrpSpPr>
            <p:cNvPr id="21515" name="Group 41"/>
            <p:cNvGrpSpPr/>
            <p:nvPr/>
          </p:nvGrpSpPr>
          <p:grpSpPr>
            <a:xfrm rot="-5400000">
              <a:off x="7743" y="5873"/>
              <a:ext cx="8325" cy="180"/>
              <a:chOff x="1854" y="3564"/>
              <a:chExt cx="6840" cy="180"/>
            </a:xfrm>
          </p:grpSpPr>
          <p:sp>
            <p:nvSpPr>
              <p:cNvPr id="21519" name="Line 42"/>
              <p:cNvSpPr/>
              <p:nvPr/>
            </p:nvSpPr>
            <p:spPr>
              <a:xfrm>
                <a:off x="1854" y="3654"/>
                <a:ext cx="6840" cy="0"/>
              </a:xfrm>
              <a:prstGeom prst="line">
                <a:avLst/>
              </a:prstGeom>
              <a:ln w="28575" cap="flat" cmpd="sng">
                <a:solidFill>
                  <a:srgbClr val="0000FF"/>
                </a:solidFill>
                <a:prstDash val="solid"/>
                <a:headEnd type="none" w="med" len="med"/>
                <a:tailEnd type="triangle" w="med" len="med"/>
              </a:ln>
            </p:spPr>
          </p:sp>
          <p:sp>
            <p:nvSpPr>
              <p:cNvPr id="21520" name="Line 43"/>
              <p:cNvSpPr/>
              <p:nvPr/>
            </p:nvSpPr>
            <p:spPr>
              <a:xfrm>
                <a:off x="6564" y="3564"/>
                <a:ext cx="0" cy="180"/>
              </a:xfrm>
              <a:prstGeom prst="line">
                <a:avLst/>
              </a:prstGeom>
              <a:ln w="28575" cap="flat" cmpd="sng">
                <a:solidFill>
                  <a:srgbClr val="0000FF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1521" name="Line 44"/>
              <p:cNvSpPr/>
              <p:nvPr/>
            </p:nvSpPr>
            <p:spPr>
              <a:xfrm>
                <a:off x="2934" y="3564"/>
                <a:ext cx="0" cy="180"/>
              </a:xfrm>
              <a:prstGeom prst="line">
                <a:avLst/>
              </a:prstGeom>
              <a:ln w="28575" cap="flat" cmpd="sng">
                <a:solidFill>
                  <a:srgbClr val="0000FF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1522" name="Line 45"/>
              <p:cNvSpPr/>
              <p:nvPr/>
            </p:nvSpPr>
            <p:spPr>
              <a:xfrm>
                <a:off x="5814" y="3564"/>
                <a:ext cx="0" cy="180"/>
              </a:xfrm>
              <a:prstGeom prst="line">
                <a:avLst/>
              </a:prstGeom>
              <a:ln w="28575" cap="flat" cmpd="sng">
                <a:solidFill>
                  <a:srgbClr val="0000FF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1523" name="Line 46"/>
              <p:cNvSpPr/>
              <p:nvPr/>
            </p:nvSpPr>
            <p:spPr>
              <a:xfrm>
                <a:off x="5094" y="3564"/>
                <a:ext cx="0" cy="180"/>
              </a:xfrm>
              <a:prstGeom prst="line">
                <a:avLst/>
              </a:prstGeom>
              <a:ln w="28575" cap="flat" cmpd="sng">
                <a:solidFill>
                  <a:srgbClr val="0000FF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1524" name="Line 47"/>
              <p:cNvSpPr/>
              <p:nvPr/>
            </p:nvSpPr>
            <p:spPr>
              <a:xfrm>
                <a:off x="4374" y="3564"/>
                <a:ext cx="0" cy="180"/>
              </a:xfrm>
              <a:prstGeom prst="line">
                <a:avLst/>
              </a:prstGeom>
              <a:ln w="28575" cap="flat" cmpd="sng">
                <a:solidFill>
                  <a:srgbClr val="0000FF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1525" name="Line 48"/>
              <p:cNvSpPr/>
              <p:nvPr/>
            </p:nvSpPr>
            <p:spPr>
              <a:xfrm>
                <a:off x="3654" y="3564"/>
                <a:ext cx="0" cy="180"/>
              </a:xfrm>
              <a:prstGeom prst="line">
                <a:avLst/>
              </a:prstGeom>
              <a:ln w="28575" cap="flat" cmpd="sng">
                <a:solidFill>
                  <a:srgbClr val="0000FF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1526" name="Line 49"/>
              <p:cNvSpPr/>
              <p:nvPr/>
            </p:nvSpPr>
            <p:spPr>
              <a:xfrm>
                <a:off x="7974" y="3564"/>
                <a:ext cx="0" cy="180"/>
              </a:xfrm>
              <a:prstGeom prst="line">
                <a:avLst/>
              </a:prstGeom>
              <a:ln w="28575" cap="flat" cmpd="sng">
                <a:solidFill>
                  <a:srgbClr val="0000FF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1527" name="Line 50"/>
              <p:cNvSpPr/>
              <p:nvPr/>
            </p:nvSpPr>
            <p:spPr>
              <a:xfrm>
                <a:off x="7254" y="3564"/>
                <a:ext cx="0" cy="180"/>
              </a:xfrm>
              <a:prstGeom prst="line">
                <a:avLst/>
              </a:prstGeom>
              <a:ln w="28575" cap="flat" cmpd="sng">
                <a:solidFill>
                  <a:srgbClr val="0000FF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21528" name="Line 51"/>
              <p:cNvSpPr/>
              <p:nvPr/>
            </p:nvSpPr>
            <p:spPr>
              <a:xfrm>
                <a:off x="2214" y="3564"/>
                <a:ext cx="0" cy="180"/>
              </a:xfrm>
              <a:prstGeom prst="line">
                <a:avLst/>
              </a:prstGeom>
              <a:ln w="28575" cap="flat" cmpd="sng">
                <a:solidFill>
                  <a:srgbClr val="0000FF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</p:grpSp>
      <p:sp>
        <p:nvSpPr>
          <p:cNvPr id="39" name="Right Arrow 38"/>
          <p:cNvSpPr/>
          <p:nvPr/>
        </p:nvSpPr>
        <p:spPr>
          <a:xfrm rot="5400000">
            <a:off x="9271635" y="3925570"/>
            <a:ext cx="1524635" cy="457200"/>
          </a:xfrm>
          <a:prstGeom prst="rightArrow">
            <a:avLst/>
          </a:prstGeom>
          <a:solidFill>
            <a:srgbClr val="00B0F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290685" y="5147945"/>
            <a:ext cx="1665605" cy="902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10000"/>
              </a:lnSpc>
            </a:pPr>
            <a:r>
              <a:rPr lang="en-US" sz="2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</a:p>
        </p:txBody>
      </p:sp>
      <p:sp>
        <p:nvSpPr>
          <p:cNvPr id="41" name="Oval Callout 40"/>
          <p:cNvSpPr/>
          <p:nvPr/>
        </p:nvSpPr>
        <p:spPr>
          <a:xfrm>
            <a:off x="1522730" y="4092575"/>
            <a:ext cx="3484245" cy="1697355"/>
          </a:xfrm>
          <a:prstGeom prst="wedgeEllipseCallout">
            <a:avLst>
              <a:gd name="adj1" fmla="val 88196"/>
              <a:gd name="adj2" fmla="val -74444"/>
            </a:avLst>
          </a:prstGeom>
          <a:solidFill>
            <a:srgbClr val="FF33CC">
              <a:alpha val="73000"/>
            </a:srgb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Trục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 thẳng đứng </a:t>
            </a:r>
          </a:p>
        </p:txBody>
      </p:sp>
      <p:sp>
        <p:nvSpPr>
          <p:cNvPr id="37" name="Right Arrow 36"/>
          <p:cNvSpPr/>
          <p:nvPr/>
        </p:nvSpPr>
        <p:spPr>
          <a:xfrm rot="16200000">
            <a:off x="6887845" y="3926205"/>
            <a:ext cx="1525270" cy="457200"/>
          </a:xfrm>
          <a:prstGeom prst="rightArrow">
            <a:avLst/>
          </a:prstGeom>
          <a:solidFill>
            <a:srgbClr val="FF0000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385158" y="2301224"/>
            <a:ext cx="3253975" cy="902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10000"/>
              </a:lnSpc>
            </a:pPr>
            <a:r>
              <a:rPr lang="en-US" sz="2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dương</a:t>
            </a:r>
          </a:p>
        </p:txBody>
      </p:sp>
      <p:sp>
        <p:nvSpPr>
          <p:cNvPr id="8" name="TextBox 27"/>
          <p:cNvSpPr txBox="1"/>
          <p:nvPr/>
        </p:nvSpPr>
        <p:spPr>
          <a:xfrm>
            <a:off x="2032000" y="264160"/>
            <a:ext cx="9483725" cy="582996"/>
          </a:xfrm>
          <a:prstGeom prst="roundRect">
            <a:avLst/>
          </a:prstGeom>
          <a:solidFill>
            <a:srgbClr val="E7E6E6"/>
          </a:solidFill>
          <a:ln w="19050">
            <a:solidFill>
              <a:sysClr val="windowText" lastClr="000000"/>
            </a:solidFill>
            <a:prstDash val="sysDot"/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ker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 1: SỐ NGUYÊN ÂM VÀ TẬP HỢP CÁC SỐ NGUYÊN (tt)</a:t>
            </a:r>
            <a:endParaRPr lang="en-US" sz="2800" b="1" kern="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58472" y="1274860"/>
            <a:ext cx="5871396" cy="506027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Biểu diễn số nguyên trên trục số</a:t>
            </a:r>
          </a:p>
        </p:txBody>
      </p:sp>
      <p:sp>
        <p:nvSpPr>
          <p:cNvPr id="10" name="Text Box 9"/>
          <p:cNvSpPr txBox="1"/>
          <p:nvPr/>
        </p:nvSpPr>
        <p:spPr>
          <a:xfrm>
            <a:off x="361950" y="88265"/>
            <a:ext cx="144208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Tuần: 10</a:t>
            </a:r>
          </a:p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Tiết: 26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39" grpId="1" animBg="1"/>
      <p:bldP spid="40" grpId="0"/>
      <p:bldP spid="40" grpId="1"/>
      <p:bldP spid="41" grpId="0" animBg="1"/>
      <p:bldP spid="41" grpId="1" animBg="1"/>
      <p:bldP spid="37" grpId="0" animBg="1"/>
      <p:bldP spid="37" grpId="1" animBg="1"/>
      <p:bldP spid="38" grpId="0"/>
      <p:bldP spid="38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7"/>
          <p:cNvSpPr txBox="1"/>
          <p:nvPr/>
        </p:nvSpPr>
        <p:spPr>
          <a:xfrm>
            <a:off x="2032000" y="264160"/>
            <a:ext cx="9483725" cy="582996"/>
          </a:xfrm>
          <a:prstGeom prst="roundRect">
            <a:avLst/>
          </a:prstGeom>
          <a:solidFill>
            <a:srgbClr val="E7E6E6"/>
          </a:solidFill>
          <a:ln w="19050">
            <a:solidFill>
              <a:sysClr val="windowText" lastClr="000000"/>
            </a:solidFill>
            <a:prstDash val="sysDot"/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ker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 1: SỐ NGUYÊN ÂM VÀ TẬP HỢP CÁC SỐ NGUYÊN (tt)</a:t>
            </a:r>
            <a:endParaRPr lang="en-US" sz="2800" b="1" kern="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7" name="Rounded Rectangle 76"/>
          <p:cNvSpPr/>
          <p:nvPr/>
        </p:nvSpPr>
        <p:spPr>
          <a:xfrm>
            <a:off x="258472" y="1274860"/>
            <a:ext cx="5871396" cy="506027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Biểu diễn số nguyên trên trục số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361950" y="88265"/>
            <a:ext cx="144208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Tuần: 10</a:t>
            </a:r>
          </a:p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Tiết: 26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rcRect l="3986"/>
          <a:stretch>
            <a:fillRect/>
          </a:stretch>
        </p:blipFill>
        <p:spPr>
          <a:xfrm>
            <a:off x="361950" y="1781175"/>
            <a:ext cx="11324590" cy="111950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5741" y="2969389"/>
            <a:ext cx="9715500" cy="885825"/>
          </a:xfrm>
          <a:prstGeom prst="rect">
            <a:avLst/>
          </a:prstGeom>
        </p:spPr>
      </p:pic>
      <p:pic>
        <p:nvPicPr>
          <p:cNvPr id="7" name="Picture 6" descr="hình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9335" y="5574665"/>
            <a:ext cx="1283335" cy="1283335"/>
          </a:xfrm>
          <a:prstGeom prst="rect">
            <a:avLst/>
          </a:prstGeom>
        </p:spPr>
      </p:pic>
      <p:sp>
        <p:nvSpPr>
          <p:cNvPr id="9" name="Oval Callout 8"/>
          <p:cNvSpPr/>
          <p:nvPr/>
        </p:nvSpPr>
        <p:spPr>
          <a:xfrm flipH="1">
            <a:off x="3820795" y="4853940"/>
            <a:ext cx="4574540" cy="1383665"/>
          </a:xfrm>
          <a:prstGeom prst="wedgeEllipseCallout">
            <a:avLst>
              <a:gd name="adj1" fmla="val 58370"/>
              <a:gd name="adj2" fmla="val 42060"/>
            </a:avLst>
          </a:prstGeom>
          <a:solidFill>
            <a:schemeClr val="accent2">
              <a:lumMod val="40000"/>
              <a:lumOff val="60000"/>
            </a:schemeClr>
          </a:solidFill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r>
              <a:rPr lang="vi-VN" altLang="en-US" sz="2400" b="1">
                <a:solidFill>
                  <a:schemeClr val="tx1"/>
                </a:solidFill>
              </a:rPr>
              <a:t>Điểm 5 cách điểm 0 bao nhiêu đơn vị?</a:t>
            </a:r>
          </a:p>
        </p:txBody>
      </p:sp>
      <p:sp>
        <p:nvSpPr>
          <p:cNvPr id="12" name="Left Brace 11"/>
          <p:cNvSpPr/>
          <p:nvPr/>
        </p:nvSpPr>
        <p:spPr>
          <a:xfrm rot="16200000">
            <a:off x="7650480" y="2280920"/>
            <a:ext cx="295275" cy="3565525"/>
          </a:xfrm>
          <a:prstGeom prst="leftBrace">
            <a:avLst>
              <a:gd name="adj1" fmla="val 8333"/>
              <a:gd name="adj2" fmla="val 49751"/>
            </a:avLst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Box 12"/>
          <p:cNvSpPr txBox="1"/>
          <p:nvPr/>
        </p:nvSpPr>
        <p:spPr>
          <a:xfrm>
            <a:off x="7150100" y="4324350"/>
            <a:ext cx="17481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altLang="en-US" sz="2400" b="1">
                <a:solidFill>
                  <a:srgbClr val="0070C0"/>
                </a:solidFill>
              </a:rPr>
              <a:t>5 đơn vị</a:t>
            </a:r>
          </a:p>
        </p:txBody>
      </p:sp>
      <p:sp>
        <p:nvSpPr>
          <p:cNvPr id="15" name="Oval Callout 14"/>
          <p:cNvSpPr/>
          <p:nvPr/>
        </p:nvSpPr>
        <p:spPr>
          <a:xfrm flipH="1">
            <a:off x="3820795" y="4856480"/>
            <a:ext cx="4574540" cy="1383665"/>
          </a:xfrm>
          <a:prstGeom prst="wedgeEllipseCallout">
            <a:avLst>
              <a:gd name="adj1" fmla="val 58370"/>
              <a:gd name="adj2" fmla="val 42060"/>
            </a:avLst>
          </a:prstGeom>
          <a:solidFill>
            <a:schemeClr val="accent2">
              <a:lumMod val="40000"/>
              <a:lumOff val="60000"/>
            </a:schemeClr>
          </a:solidFill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r>
              <a:rPr lang="vi-VN" altLang="en-US" sz="2400" b="1">
                <a:solidFill>
                  <a:schemeClr val="tx1"/>
                </a:solidFill>
              </a:rPr>
              <a:t>Điểm -5 cách điểm 0 bao nhiêu đơn vị?</a:t>
            </a:r>
          </a:p>
        </p:txBody>
      </p:sp>
      <p:sp>
        <p:nvSpPr>
          <p:cNvPr id="17" name="Left Brace 16"/>
          <p:cNvSpPr/>
          <p:nvPr/>
        </p:nvSpPr>
        <p:spPr>
          <a:xfrm rot="16200000">
            <a:off x="4084955" y="2288540"/>
            <a:ext cx="295275" cy="3565525"/>
          </a:xfrm>
          <a:prstGeom prst="leftBrace">
            <a:avLst>
              <a:gd name="adj1" fmla="val 8333"/>
              <a:gd name="adj2" fmla="val 49751"/>
            </a:avLst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Box 17"/>
          <p:cNvSpPr txBox="1"/>
          <p:nvPr/>
        </p:nvSpPr>
        <p:spPr>
          <a:xfrm>
            <a:off x="3584575" y="4331970"/>
            <a:ext cx="17481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altLang="en-US" sz="2400" b="1">
                <a:solidFill>
                  <a:srgbClr val="0070C0"/>
                </a:solidFill>
              </a:rPr>
              <a:t>5 đơn vị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3715385" y="4947285"/>
            <a:ext cx="5141595" cy="1892300"/>
            <a:chOff x="8955" y="5510"/>
            <a:chExt cx="8097" cy="2980"/>
          </a:xfrm>
        </p:grpSpPr>
        <p:pic>
          <p:nvPicPr>
            <p:cNvPr id="19" name="Picture 18" descr="hinh 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654" y="7459"/>
              <a:ext cx="1031" cy="1031"/>
            </a:xfrm>
            <a:prstGeom prst="rect">
              <a:avLst/>
            </a:prstGeom>
            <a:effectLst>
              <a:glow rad="63500">
                <a:schemeClr val="accent4">
                  <a:satMod val="175000"/>
                  <a:alpha val="40000"/>
                </a:schemeClr>
              </a:glow>
              <a:softEdge rad="63500"/>
            </a:effectLst>
          </p:spPr>
        </p:pic>
        <p:sp>
          <p:nvSpPr>
            <p:cNvPr id="24" name="Rounded Rectangle 23"/>
            <p:cNvSpPr/>
            <p:nvPr/>
          </p:nvSpPr>
          <p:spPr>
            <a:xfrm>
              <a:off x="8955" y="5510"/>
              <a:ext cx="8097" cy="1949"/>
            </a:xfrm>
            <a:prstGeom prst="roundRect">
              <a:avLst/>
            </a:prstGeom>
            <a:solidFill>
              <a:srgbClr val="F6DA6D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altLang="en-US" sz="2800" b="1">
                  <a:solidFill>
                    <a:schemeClr val="tx1"/>
                  </a:solidFill>
                  <a:sym typeface="+mn-ea"/>
                </a:rPr>
                <a:t>Điểm 5 và điểm -5 cách đều điểm 0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9" grpId="1" animBg="1"/>
      <p:bldP spid="9" grpId="2" animBg="1"/>
      <p:bldP spid="12" grpId="0" animBg="1"/>
      <p:bldP spid="12" grpId="1" animBg="1"/>
      <p:bldP spid="13" grpId="0"/>
      <p:bldP spid="13" grpId="1"/>
      <p:bldP spid="15" grpId="0" animBg="1"/>
      <p:bldP spid="15" grpId="1" animBg="1"/>
      <p:bldP spid="15" grpId="2" animBg="1"/>
      <p:bldP spid="17" grpId="0" animBg="1"/>
      <p:bldP spid="17" grpId="1" animBg="1"/>
      <p:bldP spid="18" grpId="0"/>
      <p:bldP spid="18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7"/>
          <p:cNvSpPr txBox="1"/>
          <p:nvPr/>
        </p:nvSpPr>
        <p:spPr>
          <a:xfrm>
            <a:off x="2032000" y="264160"/>
            <a:ext cx="9483725" cy="582996"/>
          </a:xfrm>
          <a:prstGeom prst="roundRect">
            <a:avLst/>
          </a:prstGeom>
          <a:solidFill>
            <a:srgbClr val="E7E6E6"/>
          </a:solidFill>
          <a:ln w="19050">
            <a:solidFill>
              <a:sysClr val="windowText" lastClr="000000"/>
            </a:solidFill>
            <a:prstDash val="sysDot"/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ker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 1: SỐ NGUYÊN ÂM VÀ TẬP HỢP CÁC SỐ NGUYÊN (tt)</a:t>
            </a:r>
            <a:endParaRPr lang="en-US" sz="2800" b="1" kern="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361950" y="88265"/>
            <a:ext cx="144208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Tuần: 10</a:t>
            </a:r>
          </a:p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Tiết: 26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741" y="1842264"/>
            <a:ext cx="9715500" cy="885825"/>
          </a:xfrm>
          <a:prstGeom prst="rect">
            <a:avLst/>
          </a:prstGeom>
        </p:spPr>
      </p:pic>
      <p:sp>
        <p:nvSpPr>
          <p:cNvPr id="12" name="Left Brace 11"/>
          <p:cNvSpPr/>
          <p:nvPr/>
        </p:nvSpPr>
        <p:spPr>
          <a:xfrm rot="16200000">
            <a:off x="7650480" y="1093470"/>
            <a:ext cx="295275" cy="3565525"/>
          </a:xfrm>
          <a:prstGeom prst="leftBrace">
            <a:avLst>
              <a:gd name="adj1" fmla="val 8333"/>
              <a:gd name="adj2" fmla="val 49751"/>
            </a:avLst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Box 12"/>
          <p:cNvSpPr txBox="1"/>
          <p:nvPr/>
        </p:nvSpPr>
        <p:spPr>
          <a:xfrm>
            <a:off x="7150100" y="3136900"/>
            <a:ext cx="17481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altLang="en-US" sz="2400" b="1">
                <a:solidFill>
                  <a:srgbClr val="0070C0"/>
                </a:solidFill>
              </a:rPr>
              <a:t>5 đơn vị</a:t>
            </a:r>
          </a:p>
        </p:txBody>
      </p:sp>
      <p:sp>
        <p:nvSpPr>
          <p:cNvPr id="17" name="Left Brace 16"/>
          <p:cNvSpPr/>
          <p:nvPr/>
        </p:nvSpPr>
        <p:spPr>
          <a:xfrm rot="16200000">
            <a:off x="4084955" y="1101090"/>
            <a:ext cx="295275" cy="3565525"/>
          </a:xfrm>
          <a:prstGeom prst="leftBrace">
            <a:avLst>
              <a:gd name="adj1" fmla="val 8333"/>
              <a:gd name="adj2" fmla="val 49751"/>
            </a:avLst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Box 17"/>
          <p:cNvSpPr txBox="1"/>
          <p:nvPr/>
        </p:nvSpPr>
        <p:spPr>
          <a:xfrm>
            <a:off x="3584575" y="3144520"/>
            <a:ext cx="17481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altLang="en-US" sz="2400" b="1">
                <a:solidFill>
                  <a:srgbClr val="0070C0"/>
                </a:solidFill>
              </a:rPr>
              <a:t>5 đơn vị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361950" y="1275080"/>
            <a:ext cx="5168900" cy="50609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Số đối</a:t>
            </a:r>
            <a:r>
              <a:rPr lang="vi-VN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của một số nguyên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95630" y="3680460"/>
            <a:ext cx="5141595" cy="1237615"/>
          </a:xfrm>
          <a:prstGeom prst="roundRect">
            <a:avLst/>
          </a:prstGeom>
          <a:solidFill>
            <a:srgbClr val="F6DA6D">
              <a:alpha val="43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altLang="en-US" sz="2800" b="1">
                <a:solidFill>
                  <a:schemeClr val="tx1"/>
                </a:solidFill>
                <a:sym typeface="+mn-ea"/>
              </a:rPr>
              <a:t>Điểm 5 và điểm -5 cách đều điểm 0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6057900" y="4109720"/>
            <a:ext cx="601345" cy="358140"/>
          </a:xfrm>
          <a:prstGeom prst="rightArrow">
            <a:avLst/>
          </a:prstGeom>
          <a:solidFill>
            <a:srgbClr val="C00000"/>
          </a:solidFill>
          <a:ln>
            <a:solidFill>
              <a:srgbClr val="0070C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7150100" y="3636645"/>
            <a:ext cx="4060825" cy="1237615"/>
          </a:xfrm>
          <a:prstGeom prst="roundRect">
            <a:avLst/>
          </a:prstGeom>
          <a:solidFill>
            <a:srgbClr val="F6DA6D">
              <a:alpha val="43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altLang="en-US" sz="2800" b="1">
                <a:solidFill>
                  <a:schemeClr val="tx1"/>
                </a:solidFill>
                <a:sym typeface="+mn-ea"/>
              </a:rPr>
              <a:t> 5 và -5 là hai số </a:t>
            </a:r>
          </a:p>
          <a:p>
            <a:pPr algn="ctr"/>
            <a:r>
              <a:rPr lang="vi-VN" altLang="en-US" sz="2800" b="1">
                <a:solidFill>
                  <a:schemeClr val="tx1"/>
                </a:solidFill>
                <a:sym typeface="+mn-ea"/>
              </a:rPr>
              <a:t>đối nhau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050" y="5194300"/>
            <a:ext cx="11305540" cy="1379855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bldLvl="0" animBg="1"/>
      <p:bldP spid="48" grpId="1" animBg="1"/>
      <p:bldP spid="10" grpId="0" animBg="1"/>
      <p:bldP spid="10" grpId="1" animBg="1"/>
      <p:bldP spid="11" grpId="0" animBg="1"/>
      <p:bldP spid="11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44"/>
          <p:cNvSpPr txBox="1"/>
          <p:nvPr/>
        </p:nvSpPr>
        <p:spPr>
          <a:xfrm>
            <a:off x="130459" y="3697512"/>
            <a:ext cx="5915191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vi-VN" altLang="en-US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Box 27"/>
          <p:cNvSpPr txBox="1"/>
          <p:nvPr/>
        </p:nvSpPr>
        <p:spPr>
          <a:xfrm>
            <a:off x="2032000" y="264160"/>
            <a:ext cx="9483725" cy="582996"/>
          </a:xfrm>
          <a:prstGeom prst="roundRect">
            <a:avLst/>
          </a:prstGeom>
          <a:solidFill>
            <a:srgbClr val="E7E6E6"/>
          </a:solidFill>
          <a:ln w="19050">
            <a:solidFill>
              <a:sysClr val="windowText" lastClr="000000"/>
            </a:solidFill>
            <a:prstDash val="sysDot"/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2800" b="1" ker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 1: SỐ NGUYÊN ÂM VÀ TẬP HỢP CÁC SỐ NGUYÊN (tt)</a:t>
            </a:r>
            <a:endParaRPr lang="en-US" sz="2800" b="1" kern="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1" name="Text Box 50"/>
          <p:cNvSpPr txBox="1"/>
          <p:nvPr/>
        </p:nvSpPr>
        <p:spPr>
          <a:xfrm>
            <a:off x="361950" y="88265"/>
            <a:ext cx="144208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Tuần: 10</a:t>
            </a:r>
          </a:p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Tiết: 26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361950" y="1275080"/>
            <a:ext cx="4705350" cy="50609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Số đối của một số nguyên</a:t>
            </a:r>
          </a:p>
        </p:txBody>
      </p:sp>
      <p:pic>
        <p:nvPicPr>
          <p:cNvPr id="53" name="Picture 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870" y="2049145"/>
            <a:ext cx="11305540" cy="1379855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sp>
        <p:nvSpPr>
          <p:cNvPr id="54" name="Text Box 53"/>
          <p:cNvSpPr txBox="1"/>
          <p:nvPr/>
        </p:nvSpPr>
        <p:spPr>
          <a:xfrm>
            <a:off x="1283970" y="3708400"/>
            <a:ext cx="2893060" cy="6070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vi-VN" altLang="en-US" sz="2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6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là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số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đối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của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vi-VN" alt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-6, </a:t>
            </a:r>
          </a:p>
        </p:txBody>
      </p:sp>
      <p:sp>
        <p:nvSpPr>
          <p:cNvPr id="55" name="Text Box 54"/>
          <p:cNvSpPr txBox="1"/>
          <p:nvPr/>
        </p:nvSpPr>
        <p:spPr>
          <a:xfrm>
            <a:off x="3984625" y="3708400"/>
            <a:ext cx="60960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vi-VN" alt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-6 là số đối của 6</a:t>
            </a:r>
          </a:p>
        </p:txBody>
      </p:sp>
      <p:grpSp>
        <p:nvGrpSpPr>
          <p:cNvPr id="62" name="Group 61"/>
          <p:cNvGrpSpPr/>
          <p:nvPr/>
        </p:nvGrpSpPr>
        <p:grpSpPr>
          <a:xfrm>
            <a:off x="239395" y="4367530"/>
            <a:ext cx="5630545" cy="490220"/>
            <a:chOff x="2524" y="7572"/>
            <a:chExt cx="8867" cy="772"/>
          </a:xfrm>
        </p:grpSpPr>
        <p:sp>
          <p:nvSpPr>
            <p:cNvPr id="57" name="Text Box 56"/>
            <p:cNvSpPr txBox="1"/>
            <p:nvPr/>
          </p:nvSpPr>
          <p:spPr>
            <a:xfrm>
              <a:off x="2524" y="7589"/>
              <a:ext cx="8867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altLang="en-US" sz="2400" b="1"/>
                <a:t>Số đối của 12 là    </a:t>
              </a:r>
            </a:p>
          </p:txBody>
        </p:sp>
        <p:sp>
          <p:nvSpPr>
            <p:cNvPr id="59" name="Rounded Rectangle 58"/>
            <p:cNvSpPr/>
            <p:nvPr/>
          </p:nvSpPr>
          <p:spPr>
            <a:xfrm>
              <a:off x="7502" y="7572"/>
              <a:ext cx="1108" cy="772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239395" y="5633720"/>
            <a:ext cx="5630545" cy="503555"/>
            <a:chOff x="2717" y="8805"/>
            <a:chExt cx="8867" cy="793"/>
          </a:xfrm>
        </p:grpSpPr>
        <p:sp>
          <p:nvSpPr>
            <p:cNvPr id="58" name="Text Box 57"/>
            <p:cNvSpPr txBox="1"/>
            <p:nvPr/>
          </p:nvSpPr>
          <p:spPr>
            <a:xfrm>
              <a:off x="2717" y="8873"/>
              <a:ext cx="8867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altLang="en-US" sz="2400" b="1"/>
                <a:t>Số đối của -3 là </a:t>
              </a:r>
            </a:p>
          </p:txBody>
        </p:sp>
        <p:sp>
          <p:nvSpPr>
            <p:cNvPr id="60" name="Rounded Rectangle 59"/>
            <p:cNvSpPr/>
            <p:nvPr/>
          </p:nvSpPr>
          <p:spPr>
            <a:xfrm>
              <a:off x="7655" y="8805"/>
              <a:ext cx="1108" cy="772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3" name="Text Box 62"/>
          <p:cNvSpPr txBox="1"/>
          <p:nvPr/>
        </p:nvSpPr>
        <p:spPr>
          <a:xfrm>
            <a:off x="3330575" y="4361815"/>
            <a:ext cx="8515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en-US" sz="2400" b="1">
                <a:solidFill>
                  <a:srgbClr val="FF0000"/>
                </a:solidFill>
              </a:rPr>
              <a:t>-12</a:t>
            </a:r>
          </a:p>
        </p:txBody>
      </p:sp>
      <p:sp>
        <p:nvSpPr>
          <p:cNvPr id="64" name="Text Box 63"/>
          <p:cNvSpPr txBox="1"/>
          <p:nvPr/>
        </p:nvSpPr>
        <p:spPr>
          <a:xfrm>
            <a:off x="2599055" y="5652135"/>
            <a:ext cx="225996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vi-VN" altLang="en-US" sz="2400" b="1">
                <a:solidFill>
                  <a:srgbClr val="FF0000"/>
                </a:solidFill>
                <a:sym typeface="+mn-ea"/>
              </a:rPr>
              <a:t>3</a:t>
            </a:r>
          </a:p>
        </p:txBody>
      </p:sp>
      <p:sp>
        <p:nvSpPr>
          <p:cNvPr id="65" name="Up Arrow Callout 64"/>
          <p:cNvSpPr/>
          <p:nvPr/>
        </p:nvSpPr>
        <p:spPr>
          <a:xfrm>
            <a:off x="1249045" y="4747260"/>
            <a:ext cx="1663065" cy="877570"/>
          </a:xfrm>
          <a:prstGeom prst="upArrowCallout">
            <a:avLst>
              <a:gd name="adj1" fmla="val 10589"/>
              <a:gd name="adj2" fmla="val 9584"/>
              <a:gd name="adj3" fmla="val 25000"/>
              <a:gd name="adj4" fmla="val 64977"/>
            </a:avLst>
          </a:prstGeom>
          <a:solidFill>
            <a:schemeClr val="accent1">
              <a:lumMod val="60000"/>
              <a:lumOff val="40000"/>
              <a:alpha val="55000"/>
            </a:schemeClr>
          </a:solidFill>
          <a:ln>
            <a:noFill/>
          </a:ln>
        </p:spPr>
        <p:style>
          <a:lnRef idx="2">
            <a:schemeClr val="accent4"/>
          </a:lnRef>
          <a:fillRef idx="2">
            <a:schemeClr val="accent4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vi-VN" altLang="en-US" sz="2000" b="1">
                <a:solidFill>
                  <a:srgbClr val="C00000"/>
                </a:solidFill>
              </a:rPr>
              <a:t>Số nguyên dương</a:t>
            </a:r>
          </a:p>
        </p:txBody>
      </p:sp>
      <p:sp>
        <p:nvSpPr>
          <p:cNvPr id="67" name="Up Arrow Callout 66"/>
          <p:cNvSpPr/>
          <p:nvPr/>
        </p:nvSpPr>
        <p:spPr>
          <a:xfrm>
            <a:off x="2896870" y="4725035"/>
            <a:ext cx="1866900" cy="892175"/>
          </a:xfrm>
          <a:prstGeom prst="upArrowCallout">
            <a:avLst>
              <a:gd name="adj1" fmla="val 10589"/>
              <a:gd name="adj2" fmla="val 9584"/>
              <a:gd name="adj3" fmla="val 25000"/>
              <a:gd name="adj4" fmla="val 64977"/>
            </a:avLst>
          </a:prstGeom>
          <a:solidFill>
            <a:schemeClr val="accent6">
              <a:lumMod val="40000"/>
              <a:lumOff val="60000"/>
              <a:alpha val="55000"/>
            </a:schemeClr>
          </a:solidFill>
          <a:ln>
            <a:noFill/>
          </a:ln>
        </p:spPr>
        <p:style>
          <a:lnRef idx="2">
            <a:schemeClr val="accent4"/>
          </a:lnRef>
          <a:fillRef idx="2">
            <a:schemeClr val="accent4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vi-VN" altLang="en-US" sz="2000" b="1">
                <a:solidFill>
                  <a:srgbClr val="C00000"/>
                </a:solidFill>
              </a:rPr>
              <a:t>Số nguyên âm</a:t>
            </a:r>
          </a:p>
        </p:txBody>
      </p:sp>
      <p:cxnSp>
        <p:nvCxnSpPr>
          <p:cNvPr id="69" name="Straight Connector 68"/>
          <p:cNvCxnSpPr/>
          <p:nvPr/>
        </p:nvCxnSpPr>
        <p:spPr>
          <a:xfrm>
            <a:off x="6720840" y="3876675"/>
            <a:ext cx="0" cy="2905760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0" name="Text Box 69"/>
          <p:cNvSpPr txBox="1"/>
          <p:nvPr/>
        </p:nvSpPr>
        <p:spPr>
          <a:xfrm>
            <a:off x="6906260" y="3708400"/>
            <a:ext cx="60960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vi-VN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Chú ý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</a:t>
            </a:r>
          </a:p>
        </p:txBody>
      </p:sp>
      <p:sp>
        <p:nvSpPr>
          <p:cNvPr id="71" name="Text Box 70"/>
          <p:cNvSpPr txBox="1"/>
          <p:nvPr/>
        </p:nvSpPr>
        <p:spPr>
          <a:xfrm>
            <a:off x="6946900" y="4251325"/>
            <a:ext cx="5140325" cy="902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vi-VN" altLang="en-US" sz="2400" b="1"/>
              <a:t>Số đối của một số nguyên dương là một số nguyên âm.</a:t>
            </a:r>
          </a:p>
        </p:txBody>
      </p:sp>
      <p:sp>
        <p:nvSpPr>
          <p:cNvPr id="72" name="Text Box 71"/>
          <p:cNvSpPr txBox="1"/>
          <p:nvPr/>
        </p:nvSpPr>
        <p:spPr>
          <a:xfrm>
            <a:off x="6946900" y="5146040"/>
            <a:ext cx="4721860" cy="902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vi-VN" altLang="en-US" sz="2400" b="1"/>
              <a:t>Số đối của một số nguyên âm là một số nguyên dương.</a:t>
            </a:r>
          </a:p>
        </p:txBody>
      </p:sp>
      <p:sp>
        <p:nvSpPr>
          <p:cNvPr id="73" name="Text Box 72"/>
          <p:cNvSpPr txBox="1"/>
          <p:nvPr/>
        </p:nvSpPr>
        <p:spPr>
          <a:xfrm>
            <a:off x="6940550" y="6108065"/>
            <a:ext cx="47218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vi-VN" altLang="en-US" sz="2400" b="1"/>
              <a:t>Số đối của 0 là 0</a:t>
            </a:r>
          </a:p>
        </p:txBody>
      </p:sp>
      <p:sp>
        <p:nvSpPr>
          <p:cNvPr id="74" name="Up Arrow Callout 73"/>
          <p:cNvSpPr/>
          <p:nvPr/>
        </p:nvSpPr>
        <p:spPr>
          <a:xfrm>
            <a:off x="2896870" y="6013450"/>
            <a:ext cx="1750060" cy="878840"/>
          </a:xfrm>
          <a:prstGeom prst="upArrowCallout">
            <a:avLst>
              <a:gd name="adj1" fmla="val 10589"/>
              <a:gd name="adj2" fmla="val 9584"/>
              <a:gd name="adj3" fmla="val 25000"/>
              <a:gd name="adj4" fmla="val 64977"/>
            </a:avLst>
          </a:prstGeom>
          <a:solidFill>
            <a:schemeClr val="accent1">
              <a:lumMod val="60000"/>
              <a:lumOff val="40000"/>
              <a:alpha val="55000"/>
            </a:schemeClr>
          </a:solidFill>
          <a:ln>
            <a:noFill/>
          </a:ln>
        </p:spPr>
        <p:style>
          <a:lnRef idx="2">
            <a:schemeClr val="accent4"/>
          </a:lnRef>
          <a:fillRef idx="2">
            <a:schemeClr val="accent4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vi-VN" altLang="en-US" sz="2000" b="1">
                <a:solidFill>
                  <a:srgbClr val="C00000"/>
                </a:solidFill>
              </a:rPr>
              <a:t>Số nguyên dương</a:t>
            </a:r>
          </a:p>
        </p:txBody>
      </p:sp>
      <p:sp>
        <p:nvSpPr>
          <p:cNvPr id="75" name="Up Arrow Callout 74"/>
          <p:cNvSpPr/>
          <p:nvPr/>
        </p:nvSpPr>
        <p:spPr>
          <a:xfrm>
            <a:off x="1263015" y="6004560"/>
            <a:ext cx="1600200" cy="837565"/>
          </a:xfrm>
          <a:prstGeom prst="upArrowCallout">
            <a:avLst>
              <a:gd name="adj1" fmla="val 10589"/>
              <a:gd name="adj2" fmla="val 9584"/>
              <a:gd name="adj3" fmla="val 25000"/>
              <a:gd name="adj4" fmla="val 64977"/>
            </a:avLst>
          </a:prstGeom>
          <a:solidFill>
            <a:schemeClr val="accent6">
              <a:lumMod val="40000"/>
              <a:lumOff val="60000"/>
              <a:alpha val="55000"/>
            </a:schemeClr>
          </a:solidFill>
          <a:ln>
            <a:noFill/>
          </a:ln>
        </p:spPr>
        <p:style>
          <a:lnRef idx="2">
            <a:schemeClr val="accent4"/>
          </a:lnRef>
          <a:fillRef idx="2">
            <a:schemeClr val="accent4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vi-VN" altLang="en-US" sz="2000" b="1">
                <a:solidFill>
                  <a:srgbClr val="C00000"/>
                </a:solidFill>
              </a:rPr>
              <a:t>Số nguyên âm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7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7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54" grpId="0"/>
      <p:bldP spid="54" grpId="1"/>
      <p:bldP spid="55" grpId="0"/>
      <p:bldP spid="55" grpId="1"/>
      <p:bldP spid="65" grpId="0" bldLvl="0" animBg="1"/>
      <p:bldP spid="65" grpId="1" animBg="1"/>
      <p:bldP spid="67" grpId="0" bldLvl="0" animBg="1"/>
      <p:bldP spid="67" grpId="1" animBg="1"/>
      <p:bldP spid="70" grpId="0"/>
      <p:bldP spid="70" grpId="1"/>
      <p:bldP spid="71" grpId="0"/>
      <p:bldP spid="71" grpId="1"/>
      <p:bldP spid="72" grpId="0"/>
      <p:bldP spid="72" grpId="1"/>
      <p:bldP spid="73" grpId="0"/>
      <p:bldP spid="73" grpId="1"/>
      <p:bldP spid="74" grpId="0" bldLvl="0" animBg="1"/>
      <p:bldP spid="74" grpId="1" animBg="1"/>
      <p:bldP spid="75" grpId="0" bldLvl="0" animBg="1"/>
      <p:bldP spid="75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UID" val="{ACED79A8-7BAC-4F20-9639-14D3F8AD4CFC}"/>
  <p:tag name="ISPRING_RESOURCE_FOLDER" val="C:\Users\Admin\Desktop\Elearning\HOÀN CHỈNH\"/>
  <p:tag name="ISPRING_PRESENTATION_PATH" val="C:\Users\Admin\Desktop\Elearning\HOÀN CHỈNH.pptx"/>
  <p:tag name="ISPRING_PROJECT_VERSION" val="9"/>
  <p:tag name="ISPRING_PROJECT_FOLDER_UPDATED" val="1"/>
  <p:tag name="ISPRING_SCREEN_RECS_UPDATED" val="C:\Users\Admin\Desktop\Elearning\HOÀN CHỈNH\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851</Words>
  <Application>Microsoft Office PowerPoint</Application>
  <PresentationFormat>Widescreen</PresentationFormat>
  <Paragraphs>175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Cambria</vt:lpstr>
      <vt:lpstr>Tahoma</vt:lpstr>
      <vt:lpstr>Times New Roman</vt:lpstr>
      <vt:lpstr>UTM Habano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 EliteBook;ppt</dc:creator>
  <cp:lastModifiedBy>Admin</cp:lastModifiedBy>
  <cp:revision>52</cp:revision>
  <dcterms:created xsi:type="dcterms:W3CDTF">2023-11-05T08:34:00Z</dcterms:created>
  <dcterms:modified xsi:type="dcterms:W3CDTF">2025-02-24T13:39:30Z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6BB4D911F1C84F6BB6B57D3DDB9FE5C5_13</vt:lpwstr>
  </property>
  <property fmtid="{D5CDD505-2E9C-101B-9397-08002B2CF9AE}" pid="3" name="KSOProductBuildVer">
    <vt:lpwstr>1033-12.2.0.13266</vt:lpwstr>
  </property>
</Properties>
</file>