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sldIdLst>
    <p:sldId id="285" r:id="rId3"/>
    <p:sldId id="288" r:id="rId4"/>
    <p:sldId id="289" r:id="rId5"/>
    <p:sldId id="310" r:id="rId6"/>
    <p:sldId id="312" r:id="rId7"/>
    <p:sldId id="322" r:id="rId8"/>
    <p:sldId id="302" r:id="rId9"/>
    <p:sldId id="329" r:id="rId10"/>
    <p:sldId id="311" r:id="rId11"/>
    <p:sldId id="323" r:id="rId12"/>
    <p:sldId id="314" r:id="rId13"/>
    <p:sldId id="315" r:id="rId14"/>
    <p:sldId id="316" r:id="rId15"/>
    <p:sldId id="325" r:id="rId16"/>
    <p:sldId id="324" r:id="rId17"/>
    <p:sldId id="330" r:id="rId18"/>
    <p:sldId id="326" r:id="rId19"/>
    <p:sldId id="327" r:id="rId20"/>
    <p:sldId id="328" r:id="rId21"/>
    <p:sldId id="346" r:id="rId22"/>
    <p:sldId id="317" r:id="rId23"/>
    <p:sldId id="318" r:id="rId24"/>
    <p:sldId id="335" r:id="rId25"/>
    <p:sldId id="336" r:id="rId26"/>
    <p:sldId id="337" r:id="rId27"/>
    <p:sldId id="338" r:id="rId28"/>
    <p:sldId id="345" r:id="rId29"/>
    <p:sldId id="340" r:id="rId30"/>
    <p:sldId id="342" r:id="rId31"/>
    <p:sldId id="343" r:id="rId32"/>
    <p:sldId id="344" r:id="rId33"/>
    <p:sldId id="319" r:id="rId34"/>
    <p:sldId id="292" r:id="rId35"/>
    <p:sldId id="331" r:id="rId36"/>
    <p:sldId id="332" r:id="rId37"/>
    <p:sldId id="333" r:id="rId38"/>
    <p:sldId id="334" r:id="rId39"/>
    <p:sldId id="32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33288"/>
      </p:ext>
    </p:extLst>
  </p:cSld>
  <p:clrMapOvr>
    <a:masterClrMapping/>
  </p:clrMapOvr>
  <p:transition spd="slow" advClick="0" advTm="2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4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00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97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4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10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045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58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1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62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40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75029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02253"/>
      </p:ext>
    </p:extLst>
  </p:cSld>
  <p:clrMap bg1="lt1" tx1="dk1" bg2="lt2" tx2="dk2" accent1="accent1" accent2="accent2" accent3="accent3" accent4="accent4" accent5="accent5" accent6="accent6" hlink="hlink" folHlink="folHlink"/>
  <p:sldLayoutIdLst>
    <p:sldLayoutId id="2147483661" r:id="rId1"/>
  </p:sldLayoutIdLst>
  <p:transition spd="slow" advClick="0" advTm="2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D152F-6F5E-48CF-A181-2BBC38F9FBBA}" type="datetimeFigureOut">
              <a:rPr lang="en-US" smtClean="0">
                <a:solidFill>
                  <a:prstClr val="black">
                    <a:tint val="75000"/>
                  </a:prstClr>
                </a:solidFill>
              </a:rPr>
              <a:pPr/>
              <a:t>3/1/2025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90BE1-FDAB-420A-BDC8-F3D2682E8B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5952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slideLayout" Target="../slideLayouts/slideLayout8.xml"/><Relationship Id="rId7" Type="http://schemas.openxmlformats.org/officeDocument/2006/relationships/image" Target="../media/image22.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5" Type="http://schemas.openxmlformats.org/officeDocument/2006/relationships/image" Target="../media/image20.jpg"/><Relationship Id="rId10" Type="http://schemas.openxmlformats.org/officeDocument/2006/relationships/image" Target="../media/image24.png"/><Relationship Id="rId4" Type="http://schemas.openxmlformats.org/officeDocument/2006/relationships/image" Target="../media/image19.jpg"/><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3.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4.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5.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8.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7.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10" Type="http://schemas.openxmlformats.org/officeDocument/2006/relationships/image" Target="../media/image28.jpeg"/><Relationship Id="rId4" Type="http://schemas.openxmlformats.org/officeDocument/2006/relationships/image" Target="../media/image25.jpg"/><Relationship Id="rId9" Type="http://schemas.openxmlformats.org/officeDocument/2006/relationships/slide" Target="slide10.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gif"/><Relationship Id="rId5" Type="http://schemas.openxmlformats.org/officeDocument/2006/relationships/image" Target="../media/image26.gif"/><Relationship Id="rId4" Type="http://schemas.openxmlformats.org/officeDocument/2006/relationships/image" Target="../media/image25.jpg"/><Relationship Id="rId9"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35E580-8BDA-44B7-B0AF-94354F4960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17381D69-DDC9-4EB9-B7C3-D259151BCC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31" t="15696" r="9436" b="9874"/>
          <a:stretch/>
        </p:blipFill>
        <p:spPr>
          <a:xfrm>
            <a:off x="7278175" y="1527214"/>
            <a:ext cx="4312467" cy="3164389"/>
          </a:xfrm>
          <a:prstGeom prst="rect">
            <a:avLst/>
          </a:prstGeom>
        </p:spPr>
      </p:pic>
      <p:pic>
        <p:nvPicPr>
          <p:cNvPr id="5" name="图片 4">
            <a:extLst>
              <a:ext uri="{FF2B5EF4-FFF2-40B4-BE49-F238E27FC236}">
                <a16:creationId xmlns:a16="http://schemas.microsoft.com/office/drawing/2014/main" id="{83F34BDF-6BB2-44D4-88CD-E01E9442C7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905" t="6445" r="7329" b="79814"/>
          <a:stretch/>
        </p:blipFill>
        <p:spPr>
          <a:xfrm>
            <a:off x="5183683" y="835883"/>
            <a:ext cx="2986268" cy="1721216"/>
          </a:xfrm>
          <a:prstGeom prst="rect">
            <a:avLst/>
          </a:prstGeom>
        </p:spPr>
      </p:pic>
      <p:sp>
        <p:nvSpPr>
          <p:cNvPr id="10" name="文本框 7">
            <a:extLst>
              <a:ext uri="{FF2B5EF4-FFF2-40B4-BE49-F238E27FC236}">
                <a16:creationId xmlns:a16="http://schemas.microsoft.com/office/drawing/2014/main" id="{18B4A43E-282D-480C-AEAC-C7367AE6570A}"/>
              </a:ext>
            </a:extLst>
          </p:cNvPr>
          <p:cNvSpPr txBox="1"/>
          <p:nvPr/>
        </p:nvSpPr>
        <p:spPr>
          <a:xfrm>
            <a:off x="3142455" y="2469657"/>
            <a:ext cx="4556502"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VIẾT</a:t>
            </a:r>
            <a:r>
              <a:rPr kumimoji="0" lang="vi-VN" sz="36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ĐOẠN VĂN GHI LẠI CẢM XÚC VỀ MỘT BÀI THƠ</a:t>
            </a:r>
            <a:endParaRPr kumimoji="0" lang="en-US" sz="3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8562748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ïṩľïde">
            <a:extLst>
              <a:ext uri="{FF2B5EF4-FFF2-40B4-BE49-F238E27FC236}">
                <a16:creationId xmlns:a16="http://schemas.microsoft.com/office/drawing/2014/main" id="{22CF836B-E886-44FD-8467-391BF3B6AFC2}"/>
              </a:ext>
            </a:extLst>
          </p:cNvPr>
          <p:cNvSpPr/>
          <p:nvPr/>
        </p:nvSpPr>
        <p:spPr bwMode="auto">
          <a:xfrm>
            <a:off x="1430645" y="105057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3C100D9A-BCBA-4C11-903C-8209E0A4E111}"/>
              </a:ext>
            </a:extLst>
          </p:cNvPr>
          <p:cNvGraphicFramePr>
            <a:graphicFrameLocks noGrp="1"/>
          </p:cNvGraphicFramePr>
          <p:nvPr>
            <p:extLst>
              <p:ext uri="{D42A27DB-BD31-4B8C-83A1-F6EECF244321}">
                <p14:modId xmlns:p14="http://schemas.microsoft.com/office/powerpoint/2010/main" val="3779795224"/>
              </p:ext>
            </p:extLst>
          </p:nvPr>
        </p:nvGraphicFramePr>
        <p:xfrm>
          <a:off x="0" y="118761"/>
          <a:ext cx="11912837" cy="7104999"/>
        </p:xfrm>
        <a:graphic>
          <a:graphicData uri="http://schemas.openxmlformats.org/drawingml/2006/table">
            <a:tbl>
              <a:tblPr firstRow="1" firstCol="1" bandRow="1">
                <a:tableStyleId>{7DF18680-E054-41AD-8BC1-D1AEF772440D}</a:tableStyleId>
              </a:tblPr>
              <a:tblGrid>
                <a:gridCol w="5820326">
                  <a:extLst>
                    <a:ext uri="{9D8B030D-6E8A-4147-A177-3AD203B41FA5}">
                      <a16:colId xmlns:a16="http://schemas.microsoft.com/office/drawing/2014/main" val="383557480"/>
                    </a:ext>
                  </a:extLst>
                </a:gridCol>
                <a:gridCol w="535127">
                  <a:extLst>
                    <a:ext uri="{9D8B030D-6E8A-4147-A177-3AD203B41FA5}">
                      <a16:colId xmlns:a16="http://schemas.microsoft.com/office/drawing/2014/main" val="1139990861"/>
                    </a:ext>
                  </a:extLst>
                </a:gridCol>
                <a:gridCol w="5557384">
                  <a:extLst>
                    <a:ext uri="{9D8B030D-6E8A-4147-A177-3AD203B41FA5}">
                      <a16:colId xmlns:a16="http://schemas.microsoft.com/office/drawing/2014/main" val="657553261"/>
                    </a:ext>
                  </a:extLst>
                </a:gridCol>
              </a:tblGrid>
              <a:tr h="336337">
                <a:tc gridSpan="3">
                  <a:txBody>
                    <a:bodyPr/>
                    <a:lstStyle/>
                    <a:p>
                      <a:pPr algn="ctr">
                        <a:lnSpc>
                          <a:spcPct val="150000"/>
                        </a:lnSpc>
                        <a:spcAft>
                          <a:spcPts val="0"/>
                        </a:spcAft>
                        <a:tabLst>
                          <a:tab pos="373380" algn="l"/>
                        </a:tabLst>
                      </a:pPr>
                      <a:r>
                        <a:rPr lang="en-US" sz="1600" dirty="0">
                          <a:effectLst/>
                          <a:latin typeface="Times New Roman" panose="02020603050405020304" pitchFamily="18" charset="0"/>
                          <a:cs typeface="Times New Roman" panose="02020603050405020304" pitchFamily="18" charset="0"/>
                        </a:rPr>
                        <a:t>PHT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3185677"/>
                  </a:ext>
                </a:extLst>
              </a:tr>
              <a:tr h="294294">
                <a:tc>
                  <a:txBody>
                    <a:bodyPr/>
                    <a:lstStyle/>
                    <a:p>
                      <a:pPr algn="ctr">
                        <a:lnSpc>
                          <a:spcPct val="150000"/>
                        </a:lnSpc>
                        <a:spcAft>
                          <a:spcPts val="0"/>
                        </a:spcAft>
                      </a:pPr>
                      <a:r>
                        <a:rPr lang="en-US" sz="1400">
                          <a:effectLst/>
                        </a:rPr>
                        <a:t>Ngữ liệu</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tabLst>
                          <a:tab pos="373380" algn="l"/>
                        </a:tabLst>
                      </a:pPr>
                      <a:r>
                        <a:rPr lang="en-US"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spcAft>
                          <a:spcPts val="0"/>
                        </a:spcAft>
                        <a:tabLst>
                          <a:tab pos="373380" algn="l"/>
                        </a:tabLst>
                      </a:pPr>
                      <a:r>
                        <a:rPr lang="en-US" sz="1400">
                          <a:effectLst/>
                        </a:rPr>
                        <a:t>Câu hỏi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0801142"/>
                  </a:ext>
                </a:extLst>
              </a:tr>
              <a:tr h="5717721">
                <a:tc>
                  <a:txBody>
                    <a:bodyPr/>
                    <a:lstStyle/>
                    <a:p>
                      <a:pPr algn="just">
                        <a:lnSpc>
                          <a:spcPct val="150000"/>
                        </a:lnSpc>
                        <a:spcAft>
                          <a:spcPts val="0"/>
                        </a:spcAft>
                      </a:pPr>
                      <a:r>
                        <a:rPr lang="en-US" sz="1400" dirty="0">
                          <a:effectLst/>
                        </a:rPr>
                        <a:t>     </a:t>
                      </a:r>
                      <a:r>
                        <a:rPr lang="vi-VN" sz="1600" b="0" dirty="0">
                          <a:solidFill>
                            <a:schemeClr val="tx1"/>
                          </a:solidFill>
                          <a:effectLst/>
                          <a:latin typeface="Times New Roman" panose="02020603050405020304" pitchFamily="18" charset="0"/>
                          <a:cs typeface="Times New Roman" panose="02020603050405020304" pitchFamily="18" charset="0"/>
                        </a:rPr>
                        <a:t>Những cánh buồm của Hoàng Trung Thông là một trong những bài thơ để lại cho tôi nhiều cảm xúc. Tác phẩm viết về tình cha con thiêng liêng bằng giọng thơ giản dị, chân thành. Hình ảnh “cha dắt con đi" được lặp lại nhiều lần không chỉ thể hiện tình cảm đong đầy yêu thương, trìu mến của cha dành cho con mà còn gợi lên sự chở che, dẫn dắt của cha trên hành trình cùng con đi đến tương lai. Cha như cánh buồm đưa con đến những chân trời mới. Nếu hình ảnh người cha đem đến cho người đọc cảm giác về sự ân cần, che chở thì hình ảnh đứa con lại cho thấy sự yêu thương, tin cậy của con đối với cha. Lời đề nghị ngây thơ, đầy tin yêu: "Cha mượn cho con buồm trắng nhé,/ Để con đi" làm cho tôi như thấy hình ảnh chính mình với ước mơ khám phá những chân trời mới lạ. Qua bài thơ, tôi cảm nhận được tình cha con thắm thiết. Tình cảm ấy khiến tôi nghĩ đến cha mình, người vẫn luôn yêu thương, chăm sóc tôi chu đáo. Tôi tự nhắc nhở mình cần yêu thương cho nhiều hơn nữa vì tôi vẫn đang may mắn được sống trong vòng tay cha.</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tabLst>
                          <a:tab pos="373380" algn="l"/>
                        </a:tabLst>
                      </a:pPr>
                      <a:r>
                        <a:rPr lang="vi-VN" sz="1400">
                          <a:effectLst/>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50000"/>
                        </a:lnSpc>
                        <a:spcAft>
                          <a:spcPts val="0"/>
                        </a:spcAft>
                        <a:tabLst>
                          <a:tab pos="373380" algn="l"/>
                        </a:tabLst>
                      </a:pPr>
                      <a:r>
                        <a:rPr lang="vi-VN" sz="1400">
                          <a:effectLst/>
                        </a:rPr>
                        <a:t>+ Tìm những từ thể hiện cảm xúc cùa người viết về bài thơ.</a:t>
                      </a:r>
                      <a:endParaRPr lang="en-US" sz="1400">
                        <a:effectLst/>
                      </a:endParaRP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vi-VN" sz="1400">
                          <a:effectLst/>
                        </a:rPr>
                        <a:t>+ Tác giả đoạn văn đã sử dụng ngôi thứ mấy để chia sẻ cảm xúc?</a:t>
                      </a:r>
                      <a:endParaRPr lang="en-US" sz="1400">
                        <a:effectLst/>
                      </a:endParaRP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vi-VN" sz="1400">
                          <a:effectLst/>
                        </a:rPr>
                        <a:t>+ Những câu nào thuộc về phần mở đoạn? Vì sao em biết?</a:t>
                      </a:r>
                      <a:endParaRPr lang="en-US" sz="1400">
                        <a:effectLst/>
                      </a:endParaRP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vi-VN" sz="1400">
                          <a:effectLst/>
                        </a:rPr>
                        <a:t>+ Những câu nào thuộc về phần thân đoạn? Phần này trình bày nội dung gì?</a:t>
                      </a:r>
                      <a:endParaRPr lang="en-US" sz="1400">
                        <a:effectLst/>
                      </a:endParaRPr>
                    </a:p>
                    <a:p>
                      <a:pPr algn="just">
                        <a:lnSpc>
                          <a:spcPct val="150000"/>
                        </a:lnSpc>
                        <a:spcAft>
                          <a:spcPts val="0"/>
                        </a:spcAft>
                        <a:tabLst>
                          <a:tab pos="373380" algn="l"/>
                        </a:tabLst>
                      </a:pPr>
                      <a:r>
                        <a:rPr lang="en-US" sz="1400">
                          <a:effectLst/>
                        </a:rPr>
                        <a:t>……………………………………………………………………….. ………………………………………</a:t>
                      </a: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vi-VN" sz="1400">
                          <a:effectLst/>
                        </a:rPr>
                        <a:t>+ Hãy chỉ ra câu kết của đoạn văn và cho biết nội dung cùa nó.</a:t>
                      </a:r>
                      <a:endParaRPr lang="en-US" sz="1400">
                        <a:effectLst/>
                      </a:endParaRPr>
                    </a:p>
                    <a:p>
                      <a:pPr algn="just">
                        <a:lnSpc>
                          <a:spcPct val="150000"/>
                        </a:lnSpc>
                        <a:spcAft>
                          <a:spcPts val="0"/>
                        </a:spcAft>
                        <a:tabLst>
                          <a:tab pos="373380" algn="l"/>
                        </a:tabLst>
                      </a:pPr>
                      <a:r>
                        <a:rPr lang="en-US" sz="1400">
                          <a:effectLst/>
                        </a:rPr>
                        <a:t>………………………………………………………………………………………………………………….</a:t>
                      </a:r>
                    </a:p>
                    <a:p>
                      <a:pPr algn="just">
                        <a:lnSpc>
                          <a:spcPct val="150000"/>
                        </a:lnSpc>
                        <a:spcAft>
                          <a:spcPts val="0"/>
                        </a:spcAft>
                        <a:tabLst>
                          <a:tab pos="373380" algn="l"/>
                        </a:tabLst>
                      </a:pPr>
                      <a:r>
                        <a:rPr lang="en-US" sz="1400">
                          <a:effectLst/>
                        </a:rPr>
                        <a:t>…………………………………………………………………….………………………………………….</a:t>
                      </a:r>
                    </a:p>
                    <a:p>
                      <a:pPr algn="just">
                        <a:lnSpc>
                          <a:spcPct val="150000"/>
                        </a:lnSpc>
                        <a:spcAft>
                          <a:spcPts val="0"/>
                        </a:spcAft>
                        <a:tabLst>
                          <a:tab pos="365760" algn="l"/>
                        </a:tabLst>
                      </a:pPr>
                      <a:r>
                        <a:rPr lang="vi-VN" sz="1400">
                          <a:effectLst/>
                        </a:rPr>
                        <a:t>+ Tìm những từ ngữ được dùng theo kiểu lặp lại hoặc thay thể những từ ngữ tương đương ở những câu trước đó. Nêu tác dụng của những từ ngữ đó</a:t>
                      </a:r>
                      <a:r>
                        <a:rPr lang="en-US" sz="1600">
                          <a:effectLst/>
                        </a:rPr>
                        <a:t>?</a:t>
                      </a:r>
                      <a:endParaRPr lang="en-US" sz="1400">
                        <a:effectLst/>
                      </a:endParaRPr>
                    </a:p>
                    <a:p>
                      <a:pPr algn="just">
                        <a:lnSpc>
                          <a:spcPct val="150000"/>
                        </a:lnSpc>
                        <a:spcAft>
                          <a:spcPts val="0"/>
                        </a:spcAft>
                        <a:tabLst>
                          <a:tab pos="365760" algn="l"/>
                        </a:tabLst>
                      </a:pPr>
                      <a:r>
                        <a:rPr lang="en-US" sz="1600">
                          <a:effectLst/>
                        </a:rPr>
                        <a:t>……………………………………………………………………………………………….</a:t>
                      </a:r>
                      <a:endParaRPr lang="en-US" sz="1400">
                        <a:effectLst/>
                      </a:endParaRPr>
                    </a:p>
                    <a:p>
                      <a:pPr algn="just">
                        <a:lnSpc>
                          <a:spcPct val="150000"/>
                        </a:lnSpc>
                        <a:spcAft>
                          <a:spcPts val="0"/>
                        </a:spcAft>
                        <a:tabLst>
                          <a:tab pos="365760" algn="l"/>
                        </a:tabLst>
                      </a:pPr>
                      <a:r>
                        <a:rPr lang="en-US" sz="1600">
                          <a:effectLst/>
                        </a:rPr>
                        <a:t>……………………………………………………………………………………………………..</a:t>
                      </a:r>
                      <a:endParaRPr lang="en-US" sz="1400">
                        <a:effectLst/>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4325341"/>
                  </a:ext>
                </a:extLst>
              </a:tr>
              <a:tr h="294294">
                <a:tc gridSpan="3">
                  <a:txBody>
                    <a:bodyPr/>
                    <a:lstStyle/>
                    <a:p>
                      <a:pPr algn="just">
                        <a:lnSpc>
                          <a:spcPct val="150000"/>
                        </a:lnSpc>
                        <a:spcAft>
                          <a:spcPts val="0"/>
                        </a:spcAft>
                        <a:tabLst>
                          <a:tab pos="373380" algn="l"/>
                        </a:tabLs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2" marR="3814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0127051"/>
                  </a:ext>
                </a:extLst>
              </a:tr>
            </a:tbl>
          </a:graphicData>
        </a:graphic>
      </p:graphicFrame>
    </p:spTree>
    <p:extLst>
      <p:ext uri="{BB962C8B-B14F-4D97-AF65-F5344CB8AC3E}">
        <p14:creationId xmlns:p14="http://schemas.microsoft.com/office/powerpoint/2010/main" val="3303847403"/>
      </p:ext>
    </p:extLst>
  </p:cSld>
  <p:clrMapOvr>
    <a:masterClrMapping/>
  </p:clrMapOvr>
  <p:transition spd="slow" advClick="0">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480446" y="-201476"/>
            <a:ext cx="13499024" cy="7842142"/>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6" name="isľidé">
            <a:extLst>
              <a:ext uri="{FF2B5EF4-FFF2-40B4-BE49-F238E27FC236}">
                <a16:creationId xmlns:a16="http://schemas.microsoft.com/office/drawing/2014/main" id="{6EF4D55C-4528-4731-950E-9570AC5CAF72}"/>
              </a:ext>
            </a:extLst>
          </p:cNvPr>
          <p:cNvSpPr/>
          <p:nvPr/>
        </p:nvSpPr>
        <p:spPr bwMode="auto">
          <a:xfrm flipH="1">
            <a:off x="2177084" y="2795639"/>
            <a:ext cx="8563240" cy="43706"/>
          </a:xfrm>
          <a:prstGeom prst="line">
            <a:avLst/>
          </a:prstGeom>
          <a:noFill/>
          <a:ln w="19050">
            <a:solidFill>
              <a:schemeClr val="bg1">
                <a:lumMod val="75000"/>
              </a:schemeClr>
            </a:solidFill>
            <a:prstDash val="solid"/>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16697B"/>
              </a:solidFill>
              <a:effectLst/>
              <a:uLnTx/>
              <a:uFillTx/>
              <a:latin typeface="Calibri"/>
              <a:ea typeface="+mn-ea"/>
              <a:cs typeface="+mn-cs"/>
            </a:endParaRPr>
          </a:p>
        </p:txBody>
      </p:sp>
      <p:sp>
        <p:nvSpPr>
          <p:cNvPr id="7" name="ïš1îďê">
            <a:extLst>
              <a:ext uri="{FF2B5EF4-FFF2-40B4-BE49-F238E27FC236}">
                <a16:creationId xmlns:a16="http://schemas.microsoft.com/office/drawing/2014/main" id="{221F1035-2F21-4DF2-A9C1-B63D1AB2B110}"/>
              </a:ext>
            </a:extLst>
          </p:cNvPr>
          <p:cNvSpPr/>
          <p:nvPr/>
        </p:nvSpPr>
        <p:spPr bwMode="auto">
          <a:xfrm>
            <a:off x="10192661" y="2336412"/>
            <a:ext cx="1256250" cy="918454"/>
          </a:xfrm>
          <a:prstGeom prst="chevron">
            <a:avLst/>
          </a:prstGeom>
          <a:solidFill>
            <a:schemeClr val="bg1"/>
          </a:solidFill>
          <a:ln w="50800">
            <a:noFill/>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2" name="iṩlíḋe">
            <a:extLst>
              <a:ext uri="{FF2B5EF4-FFF2-40B4-BE49-F238E27FC236}">
                <a16:creationId xmlns:a16="http://schemas.microsoft.com/office/drawing/2014/main" id="{9F8B1750-902E-4DBA-BEA1-1593E1B80B71}"/>
              </a:ext>
            </a:extLst>
          </p:cNvPr>
          <p:cNvGrpSpPr/>
          <p:nvPr/>
        </p:nvGrpSpPr>
        <p:grpSpPr>
          <a:xfrm>
            <a:off x="3879942" y="2297399"/>
            <a:ext cx="157553" cy="1172545"/>
            <a:chOff x="3373813" y="2239898"/>
            <a:chExt cx="208688" cy="1553101"/>
          </a:xfrm>
          <a:solidFill>
            <a:schemeClr val="bg1"/>
          </a:solidFill>
        </p:grpSpPr>
        <p:sp>
          <p:nvSpPr>
            <p:cNvPr id="55" name="ï$ḷïḋe">
              <a:extLst>
                <a:ext uri="{FF2B5EF4-FFF2-40B4-BE49-F238E27FC236}">
                  <a16:creationId xmlns:a16="http://schemas.microsoft.com/office/drawing/2014/main" id="{02FB1193-2E5D-4D6A-9830-885612ED72CA}"/>
                </a:ext>
              </a:extLst>
            </p:cNvPr>
            <p:cNvSpPr/>
            <p:nvPr/>
          </p:nvSpPr>
          <p:spPr bwMode="auto">
            <a:xfrm flipH="1">
              <a:off x="3373813" y="3331851"/>
              <a:ext cx="208688" cy="461148"/>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işľîḑé">
              <a:extLst>
                <a:ext uri="{FF2B5EF4-FFF2-40B4-BE49-F238E27FC236}">
                  <a16:creationId xmlns:a16="http://schemas.microsoft.com/office/drawing/2014/main" id="{D2E743DC-386C-4C00-A2BE-F958E2D5B0FD}"/>
                </a:ext>
              </a:extLst>
            </p:cNvPr>
            <p:cNvSpPr/>
            <p:nvPr/>
          </p:nvSpPr>
          <p:spPr bwMode="auto">
            <a:xfrm flipH="1" flipV="1">
              <a:off x="3373813" y="2239898"/>
              <a:ext cx="208688" cy="461148"/>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3" name="íṣḷíḑe">
            <a:extLst>
              <a:ext uri="{FF2B5EF4-FFF2-40B4-BE49-F238E27FC236}">
                <a16:creationId xmlns:a16="http://schemas.microsoft.com/office/drawing/2014/main" id="{4E35E5D0-3770-4CCB-B8C9-EB438A41AA93}"/>
              </a:ext>
            </a:extLst>
          </p:cNvPr>
          <p:cNvSpPr/>
          <p:nvPr/>
        </p:nvSpPr>
        <p:spPr bwMode="auto">
          <a:xfrm>
            <a:off x="3714515" y="2645552"/>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îšḷïďe">
            <a:extLst>
              <a:ext uri="{FF2B5EF4-FFF2-40B4-BE49-F238E27FC236}">
                <a16:creationId xmlns:a16="http://schemas.microsoft.com/office/drawing/2014/main" id="{13D9D51C-9E26-4B0E-B98A-8EDFCE1D4941}"/>
              </a:ext>
            </a:extLst>
          </p:cNvPr>
          <p:cNvSpPr/>
          <p:nvPr/>
        </p:nvSpPr>
        <p:spPr>
          <a:xfrm>
            <a:off x="3806606" y="2148766"/>
            <a:ext cx="306710" cy="306709"/>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p>
            <a:pPr marL="0" marR="0" lvl="0" indent="0" algn="ctr" defTabSz="914354" rtl="0" eaLnBrk="1" fontAlgn="auto" latinLnBrk="0" hangingPunct="1">
              <a:lnSpc>
                <a:spcPct val="11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2</a:t>
            </a:r>
            <a:endParaRPr kumimoji="0" lang="zh-CN" altLang="en-US"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43" name="ís1íḍè">
            <a:extLst>
              <a:ext uri="{FF2B5EF4-FFF2-40B4-BE49-F238E27FC236}">
                <a16:creationId xmlns:a16="http://schemas.microsoft.com/office/drawing/2014/main" id="{E9065A91-4C9C-4483-A26D-52B8BFFA1512}"/>
              </a:ext>
            </a:extLst>
          </p:cNvPr>
          <p:cNvGrpSpPr/>
          <p:nvPr/>
        </p:nvGrpSpPr>
        <p:grpSpPr>
          <a:xfrm>
            <a:off x="7643517" y="2209365"/>
            <a:ext cx="157553" cy="1172545"/>
            <a:chOff x="3373813" y="2239898"/>
            <a:chExt cx="208688" cy="1553101"/>
          </a:xfrm>
          <a:solidFill>
            <a:schemeClr val="bg1"/>
          </a:solidFill>
        </p:grpSpPr>
        <p:sp>
          <p:nvSpPr>
            <p:cNvPr id="46" name="ïšļiḑê">
              <a:extLst>
                <a:ext uri="{FF2B5EF4-FFF2-40B4-BE49-F238E27FC236}">
                  <a16:creationId xmlns:a16="http://schemas.microsoft.com/office/drawing/2014/main" id="{02FB1193-2E5D-4D6A-9830-885612ED72CA}"/>
                </a:ext>
              </a:extLst>
            </p:cNvPr>
            <p:cNvSpPr/>
            <p:nvPr/>
          </p:nvSpPr>
          <p:spPr bwMode="auto">
            <a:xfrm flipH="1">
              <a:off x="3373813" y="3331851"/>
              <a:ext cx="208688" cy="461148"/>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íṥlîďé">
              <a:extLst>
                <a:ext uri="{FF2B5EF4-FFF2-40B4-BE49-F238E27FC236}">
                  <a16:creationId xmlns:a16="http://schemas.microsoft.com/office/drawing/2014/main" id="{D2E743DC-386C-4C00-A2BE-F958E2D5B0FD}"/>
                </a:ext>
              </a:extLst>
            </p:cNvPr>
            <p:cNvSpPr/>
            <p:nvPr/>
          </p:nvSpPr>
          <p:spPr bwMode="auto">
            <a:xfrm flipH="1" flipV="1">
              <a:off x="3373813" y="2239898"/>
              <a:ext cx="208688" cy="461148"/>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4" name="îṣľíḋé">
            <a:extLst>
              <a:ext uri="{FF2B5EF4-FFF2-40B4-BE49-F238E27FC236}">
                <a16:creationId xmlns:a16="http://schemas.microsoft.com/office/drawing/2014/main" id="{4E35E5D0-3770-4CCB-B8C9-EB438A41AA93}"/>
              </a:ext>
            </a:extLst>
          </p:cNvPr>
          <p:cNvSpPr/>
          <p:nvPr/>
        </p:nvSpPr>
        <p:spPr bwMode="auto">
          <a:xfrm>
            <a:off x="7452490" y="2583450"/>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işľîḍé">
            <a:extLst>
              <a:ext uri="{FF2B5EF4-FFF2-40B4-BE49-F238E27FC236}">
                <a16:creationId xmlns:a16="http://schemas.microsoft.com/office/drawing/2014/main" id="{F64E0535-B5AA-4288-B2AF-563F8E42D72F}"/>
              </a:ext>
            </a:extLst>
          </p:cNvPr>
          <p:cNvSpPr/>
          <p:nvPr/>
        </p:nvSpPr>
        <p:spPr>
          <a:xfrm>
            <a:off x="7570181" y="2060732"/>
            <a:ext cx="306710" cy="306709"/>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55000" lnSpcReduction="20000"/>
          </a:bodyPr>
          <a:lstStyle/>
          <a:p>
            <a:pPr marL="0" marR="0" lvl="0" indent="0" algn="ctr" defTabSz="914354" rtl="0" eaLnBrk="1" fontAlgn="auto" latinLnBrk="0" hangingPunct="1">
              <a:lnSpc>
                <a:spcPct val="11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4</a:t>
            </a:r>
            <a:endParaRPr kumimoji="0" lang="zh-CN" altLang="en-US" sz="16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34" name="ïSlîdé">
            <a:extLst>
              <a:ext uri="{FF2B5EF4-FFF2-40B4-BE49-F238E27FC236}">
                <a16:creationId xmlns:a16="http://schemas.microsoft.com/office/drawing/2014/main" id="{5AD902E5-A9FA-4DF3-A45D-04CE893D9717}"/>
              </a:ext>
            </a:extLst>
          </p:cNvPr>
          <p:cNvGrpSpPr/>
          <p:nvPr/>
        </p:nvGrpSpPr>
        <p:grpSpPr>
          <a:xfrm>
            <a:off x="1914351" y="1846329"/>
            <a:ext cx="343583" cy="1994705"/>
            <a:chOff x="1467976" y="1695400"/>
            <a:chExt cx="455095" cy="2642097"/>
          </a:xfrm>
          <a:solidFill>
            <a:schemeClr val="bg1"/>
          </a:solidFill>
        </p:grpSpPr>
        <p:sp>
          <p:nvSpPr>
            <p:cNvPr id="37" name="îṣlîḋè">
              <a:extLst>
                <a:ext uri="{FF2B5EF4-FFF2-40B4-BE49-F238E27FC236}">
                  <a16:creationId xmlns:a16="http://schemas.microsoft.com/office/drawing/2014/main" id="{C9E37747-354E-416C-B76A-EE59285A2D80}"/>
                </a:ext>
              </a:extLst>
            </p:cNvPr>
            <p:cNvSpPr/>
            <p:nvPr/>
          </p:nvSpPr>
          <p:spPr bwMode="auto">
            <a:xfrm flipH="1" flipV="1">
              <a:off x="1467976" y="1695400"/>
              <a:ext cx="455095" cy="1005646"/>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ïşļíďê">
              <a:extLst>
                <a:ext uri="{FF2B5EF4-FFF2-40B4-BE49-F238E27FC236}">
                  <a16:creationId xmlns:a16="http://schemas.microsoft.com/office/drawing/2014/main" id="{C58C6CE6-1C2A-445C-A087-89F4EA8AF5D6}"/>
                </a:ext>
              </a:extLst>
            </p:cNvPr>
            <p:cNvSpPr/>
            <p:nvPr/>
          </p:nvSpPr>
          <p:spPr bwMode="auto">
            <a:xfrm flipH="1">
              <a:off x="1467976" y="3331851"/>
              <a:ext cx="455095" cy="1005646"/>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 name="íṣḻïḍè">
            <a:extLst>
              <a:ext uri="{FF2B5EF4-FFF2-40B4-BE49-F238E27FC236}">
                <a16:creationId xmlns:a16="http://schemas.microsoft.com/office/drawing/2014/main" id="{7AB7F56E-300F-4556-8E25-93F7CE57BE13}"/>
              </a:ext>
            </a:extLst>
          </p:cNvPr>
          <p:cNvSpPr/>
          <p:nvPr/>
        </p:nvSpPr>
        <p:spPr bwMode="auto">
          <a:xfrm>
            <a:off x="1937223" y="2605562"/>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í$ľïdê">
            <a:extLst>
              <a:ext uri="{FF2B5EF4-FFF2-40B4-BE49-F238E27FC236}">
                <a16:creationId xmlns:a16="http://schemas.microsoft.com/office/drawing/2014/main" id="{6852C61C-B424-447A-9DE9-43BE5E085944}"/>
              </a:ext>
            </a:extLst>
          </p:cNvPr>
          <p:cNvSpPr/>
          <p:nvPr/>
        </p:nvSpPr>
        <p:spPr>
          <a:xfrm>
            <a:off x="1860661" y="1766258"/>
            <a:ext cx="378498" cy="378498"/>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1</a:t>
            </a:r>
            <a:endParaRPr kumimoji="0" lang="zh-CN" altLang="en-US"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25" name="ïṩļïḑé">
            <a:extLst>
              <a:ext uri="{FF2B5EF4-FFF2-40B4-BE49-F238E27FC236}">
                <a16:creationId xmlns:a16="http://schemas.microsoft.com/office/drawing/2014/main" id="{0E738972-941F-4B34-B293-36A9E4B6B6C6}"/>
              </a:ext>
            </a:extLst>
          </p:cNvPr>
          <p:cNvGrpSpPr/>
          <p:nvPr/>
        </p:nvGrpSpPr>
        <p:grpSpPr>
          <a:xfrm>
            <a:off x="5650748" y="1824217"/>
            <a:ext cx="343583" cy="1994705"/>
            <a:chOff x="1467976" y="1695400"/>
            <a:chExt cx="455095" cy="2642097"/>
          </a:xfrm>
          <a:solidFill>
            <a:schemeClr val="bg1"/>
          </a:solidFill>
        </p:grpSpPr>
        <p:sp>
          <p:nvSpPr>
            <p:cNvPr id="28" name="íṡļiḓè">
              <a:extLst>
                <a:ext uri="{FF2B5EF4-FFF2-40B4-BE49-F238E27FC236}">
                  <a16:creationId xmlns:a16="http://schemas.microsoft.com/office/drawing/2014/main" id="{C9E37747-354E-416C-B76A-EE59285A2D80}"/>
                </a:ext>
              </a:extLst>
            </p:cNvPr>
            <p:cNvSpPr/>
            <p:nvPr/>
          </p:nvSpPr>
          <p:spPr bwMode="auto">
            <a:xfrm flipH="1" flipV="1">
              <a:off x="1467976" y="1695400"/>
              <a:ext cx="455095" cy="1005646"/>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iṥḷíďê">
              <a:extLst>
                <a:ext uri="{FF2B5EF4-FFF2-40B4-BE49-F238E27FC236}">
                  <a16:creationId xmlns:a16="http://schemas.microsoft.com/office/drawing/2014/main" id="{C58C6CE6-1C2A-445C-A087-89F4EA8AF5D6}"/>
                </a:ext>
              </a:extLst>
            </p:cNvPr>
            <p:cNvSpPr/>
            <p:nvPr/>
          </p:nvSpPr>
          <p:spPr bwMode="auto">
            <a:xfrm flipH="1">
              <a:off x="1467976" y="3331851"/>
              <a:ext cx="455095" cy="1005646"/>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îśľïḑè">
            <a:extLst>
              <a:ext uri="{FF2B5EF4-FFF2-40B4-BE49-F238E27FC236}">
                <a16:creationId xmlns:a16="http://schemas.microsoft.com/office/drawing/2014/main" id="{7AB7F56E-300F-4556-8E25-93F7CE57BE13}"/>
              </a:ext>
            </a:extLst>
          </p:cNvPr>
          <p:cNvSpPr/>
          <p:nvPr/>
        </p:nvSpPr>
        <p:spPr bwMode="auto">
          <a:xfrm>
            <a:off x="5673620" y="2583450"/>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íŝļíde">
            <a:extLst>
              <a:ext uri="{FF2B5EF4-FFF2-40B4-BE49-F238E27FC236}">
                <a16:creationId xmlns:a16="http://schemas.microsoft.com/office/drawing/2014/main" id="{A9DCC79E-6A1C-400E-8043-A39364B73538}"/>
              </a:ext>
            </a:extLst>
          </p:cNvPr>
          <p:cNvSpPr/>
          <p:nvPr/>
        </p:nvSpPr>
        <p:spPr>
          <a:xfrm>
            <a:off x="5597058" y="1744146"/>
            <a:ext cx="378498" cy="378498"/>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3</a:t>
            </a:r>
            <a:endParaRPr kumimoji="0" lang="zh-CN" altLang="en-US"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grpSp>
        <p:nvGrpSpPr>
          <p:cNvPr id="16" name="îsľíḋè">
            <a:extLst>
              <a:ext uri="{FF2B5EF4-FFF2-40B4-BE49-F238E27FC236}">
                <a16:creationId xmlns:a16="http://schemas.microsoft.com/office/drawing/2014/main" id="{C0D38DE2-BC4E-48DB-85A9-D0EB2BF9F047}"/>
              </a:ext>
            </a:extLst>
          </p:cNvPr>
          <p:cNvGrpSpPr/>
          <p:nvPr/>
        </p:nvGrpSpPr>
        <p:grpSpPr>
          <a:xfrm>
            <a:off x="9231247" y="1798286"/>
            <a:ext cx="343583" cy="1994705"/>
            <a:chOff x="1467976" y="1695400"/>
            <a:chExt cx="455095" cy="2642097"/>
          </a:xfrm>
          <a:solidFill>
            <a:schemeClr val="bg1"/>
          </a:solidFill>
        </p:grpSpPr>
        <p:sp>
          <p:nvSpPr>
            <p:cNvPr id="19" name="ïṡľiḓé">
              <a:extLst>
                <a:ext uri="{FF2B5EF4-FFF2-40B4-BE49-F238E27FC236}">
                  <a16:creationId xmlns:a16="http://schemas.microsoft.com/office/drawing/2014/main" id="{C9E37747-354E-416C-B76A-EE59285A2D80}"/>
                </a:ext>
              </a:extLst>
            </p:cNvPr>
            <p:cNvSpPr/>
            <p:nvPr/>
          </p:nvSpPr>
          <p:spPr bwMode="auto">
            <a:xfrm flipH="1" flipV="1">
              <a:off x="1467976" y="1695400"/>
              <a:ext cx="455095" cy="1005646"/>
            </a:xfrm>
            <a:prstGeom prst="line">
              <a:avLst/>
            </a:prstGeom>
            <a:grpFill/>
            <a:ln w="6350">
              <a:solidFill>
                <a:schemeClr val="bg1">
                  <a:lumMod val="85000"/>
                </a:schemeClr>
              </a:solidFill>
              <a:prstDash val="dash"/>
              <a:round/>
              <a:headEnd/>
              <a:tailEn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íśliḋe">
              <a:extLst>
                <a:ext uri="{FF2B5EF4-FFF2-40B4-BE49-F238E27FC236}">
                  <a16:creationId xmlns:a16="http://schemas.microsoft.com/office/drawing/2014/main" id="{C58C6CE6-1C2A-445C-A087-89F4EA8AF5D6}"/>
                </a:ext>
              </a:extLst>
            </p:cNvPr>
            <p:cNvSpPr/>
            <p:nvPr/>
          </p:nvSpPr>
          <p:spPr bwMode="auto">
            <a:xfrm flipH="1">
              <a:off x="1467976" y="3331851"/>
              <a:ext cx="455095" cy="1005646"/>
            </a:xfrm>
            <a:prstGeom prst="line">
              <a:avLst/>
            </a:prstGeom>
            <a:grpFill/>
            <a:ln w="6350">
              <a:solidFill>
                <a:schemeClr val="bg1">
                  <a:lumMod val="85000"/>
                </a:schemeClr>
              </a:solidFill>
              <a:prstDash val="dash"/>
              <a:round/>
              <a:headEnd type="none"/>
              <a:tailEnd type="oval" w="med" len="med"/>
            </a:ln>
            <a:effectLst/>
          </p:spPr>
          <p:txBody>
            <a:bodyP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îṥ1îḍe">
            <a:extLst>
              <a:ext uri="{FF2B5EF4-FFF2-40B4-BE49-F238E27FC236}">
                <a16:creationId xmlns:a16="http://schemas.microsoft.com/office/drawing/2014/main" id="{7AB7F56E-300F-4556-8E25-93F7CE57BE13}"/>
              </a:ext>
            </a:extLst>
          </p:cNvPr>
          <p:cNvSpPr/>
          <p:nvPr/>
        </p:nvSpPr>
        <p:spPr bwMode="auto">
          <a:xfrm>
            <a:off x="9254119" y="2557519"/>
            <a:ext cx="650208" cy="476239"/>
          </a:xfrm>
          <a:prstGeom prst="chevron">
            <a:avLst/>
          </a:prstGeom>
          <a:solidFill>
            <a:schemeClr val="bg1"/>
          </a:solidFill>
          <a:ln w="31750">
            <a:noFill/>
            <a:prstDash val="sysDash"/>
            <a:round/>
            <a:headEnd/>
            <a:tailEnd/>
          </a:ln>
          <a:effectLst/>
        </p:spPr>
        <p:txBody>
          <a:bodyPr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islíḑê">
            <a:extLst>
              <a:ext uri="{FF2B5EF4-FFF2-40B4-BE49-F238E27FC236}">
                <a16:creationId xmlns:a16="http://schemas.microsoft.com/office/drawing/2014/main" id="{BB694BA2-AD25-40B5-BF10-B7AE369F3833}"/>
              </a:ext>
            </a:extLst>
          </p:cNvPr>
          <p:cNvSpPr/>
          <p:nvPr/>
        </p:nvSpPr>
        <p:spPr>
          <a:xfrm>
            <a:off x="9177557" y="1718215"/>
            <a:ext cx="378498" cy="378498"/>
          </a:xfrm>
          <a:prstGeom prst="ellipse">
            <a:avLst/>
          </a:pr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70000" lnSpcReduction="20000"/>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rPr>
              <a:t>5</a:t>
            </a:r>
            <a:endParaRPr kumimoji="0" lang="zh-CN" altLang="en-US" sz="2000" b="1" i="0" u="none" strike="noStrike" kern="1200" cap="none" spc="0" normalizeH="0" baseline="0" noProof="0" dirty="0">
              <a:ln>
                <a:noFill/>
              </a:ln>
              <a:solidFill>
                <a:srgbClr val="16697B"/>
              </a:solidFill>
              <a:effectLst/>
              <a:uLnTx/>
              <a:uFillTx/>
              <a:latin typeface="Calibri"/>
              <a:ea typeface="等线" panose="02010600030101010101" pitchFamily="2" charset="-122"/>
              <a:cs typeface="+mn-cs"/>
            </a:endParaRPr>
          </a:p>
        </p:txBody>
      </p:sp>
      <p:sp>
        <p:nvSpPr>
          <p:cNvPr id="13" name="ïṣľîḍe">
            <a:extLst>
              <a:ext uri="{FF2B5EF4-FFF2-40B4-BE49-F238E27FC236}">
                <a16:creationId xmlns:a16="http://schemas.microsoft.com/office/drawing/2014/main" id="{AACD8537-90A8-4360-8EAE-BC0E4E17DAA6}"/>
              </a:ext>
            </a:extLst>
          </p:cNvPr>
          <p:cNvSpPr/>
          <p:nvPr/>
        </p:nvSpPr>
        <p:spPr>
          <a:xfrm>
            <a:off x="10801445" y="2640566"/>
            <a:ext cx="348022" cy="310145"/>
          </a:xfrm>
          <a:custGeom>
            <a:avLst/>
            <a:gdLst>
              <a:gd name="connsiteX0" fmla="*/ 514822 w 607336"/>
              <a:gd name="connsiteY0" fmla="*/ 287718 h 541236"/>
              <a:gd name="connsiteX1" fmla="*/ 501327 w 607336"/>
              <a:gd name="connsiteY1" fmla="*/ 301190 h 541236"/>
              <a:gd name="connsiteX2" fmla="*/ 501327 w 607336"/>
              <a:gd name="connsiteY2" fmla="*/ 357185 h 541236"/>
              <a:gd name="connsiteX3" fmla="*/ 514822 w 607336"/>
              <a:gd name="connsiteY3" fmla="*/ 370656 h 541236"/>
              <a:gd name="connsiteX4" fmla="*/ 528317 w 607336"/>
              <a:gd name="connsiteY4" fmla="*/ 357185 h 541236"/>
              <a:gd name="connsiteX5" fmla="*/ 528317 w 607336"/>
              <a:gd name="connsiteY5" fmla="*/ 301190 h 541236"/>
              <a:gd name="connsiteX6" fmla="*/ 514822 w 607336"/>
              <a:gd name="connsiteY6" fmla="*/ 287718 h 541236"/>
              <a:gd name="connsiteX7" fmla="*/ 513884 w 607336"/>
              <a:gd name="connsiteY7" fmla="*/ 257846 h 541236"/>
              <a:gd name="connsiteX8" fmla="*/ 524093 w 607336"/>
              <a:gd name="connsiteY8" fmla="*/ 258315 h 541236"/>
              <a:gd name="connsiteX9" fmla="*/ 591098 w 607336"/>
              <a:gd name="connsiteY9" fmla="*/ 286664 h 541236"/>
              <a:gd name="connsiteX10" fmla="*/ 596496 w 607336"/>
              <a:gd name="connsiteY10" fmla="*/ 294630 h 541236"/>
              <a:gd name="connsiteX11" fmla="*/ 605297 w 607336"/>
              <a:gd name="connsiteY11" fmla="*/ 403457 h 541236"/>
              <a:gd name="connsiteX12" fmla="*/ 581123 w 607336"/>
              <a:gd name="connsiteY12" fmla="*/ 508770 h 541236"/>
              <a:gd name="connsiteX13" fmla="*/ 575725 w 607336"/>
              <a:gd name="connsiteY13" fmla="*/ 516736 h 541236"/>
              <a:gd name="connsiteX14" fmla="*/ 514822 w 607336"/>
              <a:gd name="connsiteY14" fmla="*/ 536650 h 541236"/>
              <a:gd name="connsiteX15" fmla="*/ 453919 w 607336"/>
              <a:gd name="connsiteY15" fmla="*/ 516736 h 541236"/>
              <a:gd name="connsiteX16" fmla="*/ 448521 w 607336"/>
              <a:gd name="connsiteY16" fmla="*/ 508770 h 541236"/>
              <a:gd name="connsiteX17" fmla="*/ 424348 w 607336"/>
              <a:gd name="connsiteY17" fmla="*/ 403457 h 541236"/>
              <a:gd name="connsiteX18" fmla="*/ 433149 w 607336"/>
              <a:gd name="connsiteY18" fmla="*/ 294630 h 541236"/>
              <a:gd name="connsiteX19" fmla="*/ 438547 w 607336"/>
              <a:gd name="connsiteY19" fmla="*/ 286664 h 541236"/>
              <a:gd name="connsiteX20" fmla="*/ 502970 w 607336"/>
              <a:gd name="connsiteY20" fmla="*/ 258315 h 541236"/>
              <a:gd name="connsiteX21" fmla="*/ 513884 w 607336"/>
              <a:gd name="connsiteY21" fmla="*/ 257846 h 541236"/>
              <a:gd name="connsiteX22" fmla="*/ 23466 w 607336"/>
              <a:gd name="connsiteY22" fmla="*/ 0 h 541236"/>
              <a:gd name="connsiteX23" fmla="*/ 555312 w 607336"/>
              <a:gd name="connsiteY23" fmla="*/ 0 h 541236"/>
              <a:gd name="connsiteX24" fmla="*/ 578778 w 607336"/>
              <a:gd name="connsiteY24" fmla="*/ 23430 h 541236"/>
              <a:gd name="connsiteX25" fmla="*/ 578778 w 607336"/>
              <a:gd name="connsiteY25" fmla="*/ 253163 h 541236"/>
              <a:gd name="connsiteX26" fmla="*/ 531847 w 607336"/>
              <a:gd name="connsiteY26" fmla="*/ 239339 h 541236"/>
              <a:gd name="connsiteX27" fmla="*/ 531847 w 607336"/>
              <a:gd name="connsiteY27" fmla="*/ 46861 h 541236"/>
              <a:gd name="connsiteX28" fmla="*/ 46931 w 607336"/>
              <a:gd name="connsiteY28" fmla="*/ 46861 h 541236"/>
              <a:gd name="connsiteX29" fmla="*/ 46931 w 607336"/>
              <a:gd name="connsiteY29" fmla="*/ 346766 h 541236"/>
              <a:gd name="connsiteX30" fmla="*/ 404898 w 607336"/>
              <a:gd name="connsiteY30" fmla="*/ 346766 h 541236"/>
              <a:gd name="connsiteX31" fmla="*/ 405837 w 607336"/>
              <a:gd name="connsiteY31" fmla="*/ 410730 h 541236"/>
              <a:gd name="connsiteX32" fmla="*/ 409005 w 607336"/>
              <a:gd name="connsiteY32" fmla="*/ 432638 h 541236"/>
              <a:gd name="connsiteX33" fmla="*/ 368175 w 607336"/>
              <a:gd name="connsiteY33" fmla="*/ 432638 h 541236"/>
              <a:gd name="connsiteX34" fmla="*/ 388120 w 607336"/>
              <a:gd name="connsiteY34" fmla="*/ 500585 h 541236"/>
              <a:gd name="connsiteX35" fmla="*/ 412407 w 607336"/>
              <a:gd name="connsiteY35" fmla="*/ 500585 h 541236"/>
              <a:gd name="connsiteX36" fmla="*/ 423553 w 607336"/>
              <a:gd name="connsiteY36" fmla="*/ 511714 h 541236"/>
              <a:gd name="connsiteX37" fmla="*/ 423553 w 607336"/>
              <a:gd name="connsiteY37" fmla="*/ 530107 h 541236"/>
              <a:gd name="connsiteX38" fmla="*/ 412407 w 607336"/>
              <a:gd name="connsiteY38" fmla="*/ 541236 h 541236"/>
              <a:gd name="connsiteX39" fmla="*/ 166371 w 607336"/>
              <a:gd name="connsiteY39" fmla="*/ 541236 h 541236"/>
              <a:gd name="connsiteX40" fmla="*/ 155225 w 607336"/>
              <a:gd name="connsiteY40" fmla="*/ 530107 h 541236"/>
              <a:gd name="connsiteX41" fmla="*/ 155225 w 607336"/>
              <a:gd name="connsiteY41" fmla="*/ 511714 h 541236"/>
              <a:gd name="connsiteX42" fmla="*/ 166371 w 607336"/>
              <a:gd name="connsiteY42" fmla="*/ 500585 h 541236"/>
              <a:gd name="connsiteX43" fmla="*/ 190658 w 607336"/>
              <a:gd name="connsiteY43" fmla="*/ 500585 h 541236"/>
              <a:gd name="connsiteX44" fmla="*/ 210721 w 607336"/>
              <a:gd name="connsiteY44" fmla="*/ 432638 h 541236"/>
              <a:gd name="connsiteX45" fmla="*/ 23466 w 607336"/>
              <a:gd name="connsiteY45" fmla="*/ 432638 h 541236"/>
              <a:gd name="connsiteX46" fmla="*/ 0 w 607336"/>
              <a:gd name="connsiteY46" fmla="*/ 409207 h 541236"/>
              <a:gd name="connsiteX47" fmla="*/ 0 w 607336"/>
              <a:gd name="connsiteY47" fmla="*/ 23430 h 541236"/>
              <a:gd name="connsiteX48" fmla="*/ 23466 w 607336"/>
              <a:gd name="connsiteY48" fmla="*/ 0 h 54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07336" h="541236">
                <a:moveTo>
                  <a:pt x="514822" y="287718"/>
                </a:moveTo>
                <a:cubicBezTo>
                  <a:pt x="507429" y="287718"/>
                  <a:pt x="501327" y="293810"/>
                  <a:pt x="501327" y="301190"/>
                </a:cubicBezTo>
                <a:lnTo>
                  <a:pt x="501327" y="357185"/>
                </a:lnTo>
                <a:cubicBezTo>
                  <a:pt x="501327" y="364682"/>
                  <a:pt x="507429" y="370656"/>
                  <a:pt x="514822" y="370656"/>
                </a:cubicBezTo>
                <a:cubicBezTo>
                  <a:pt x="522215" y="370656"/>
                  <a:pt x="528317" y="364682"/>
                  <a:pt x="528317" y="357185"/>
                </a:cubicBezTo>
                <a:lnTo>
                  <a:pt x="528317" y="301190"/>
                </a:lnTo>
                <a:cubicBezTo>
                  <a:pt x="528317" y="293810"/>
                  <a:pt x="522215" y="287718"/>
                  <a:pt x="514822" y="287718"/>
                </a:cubicBezTo>
                <a:close/>
                <a:moveTo>
                  <a:pt x="513884" y="257846"/>
                </a:moveTo>
                <a:cubicBezTo>
                  <a:pt x="521042" y="257846"/>
                  <a:pt x="524093" y="258315"/>
                  <a:pt x="524093" y="258315"/>
                </a:cubicBezTo>
                <a:cubicBezTo>
                  <a:pt x="546506" y="260423"/>
                  <a:pt x="569037" y="269795"/>
                  <a:pt x="591098" y="286664"/>
                </a:cubicBezTo>
                <a:cubicBezTo>
                  <a:pt x="593679" y="288655"/>
                  <a:pt x="595557" y="291467"/>
                  <a:pt x="596496" y="294630"/>
                </a:cubicBezTo>
                <a:cubicBezTo>
                  <a:pt x="606940" y="330710"/>
                  <a:pt x="609756" y="365268"/>
                  <a:pt x="605297" y="403457"/>
                </a:cubicBezTo>
                <a:cubicBezTo>
                  <a:pt x="601307" y="437312"/>
                  <a:pt x="592037" y="471166"/>
                  <a:pt x="581123" y="508770"/>
                </a:cubicBezTo>
                <a:cubicBezTo>
                  <a:pt x="580185" y="511933"/>
                  <a:pt x="578307" y="514744"/>
                  <a:pt x="575725" y="516736"/>
                </a:cubicBezTo>
                <a:cubicBezTo>
                  <a:pt x="559062" y="529622"/>
                  <a:pt x="537470" y="536650"/>
                  <a:pt x="514822" y="536650"/>
                </a:cubicBezTo>
                <a:cubicBezTo>
                  <a:pt x="492174" y="536650"/>
                  <a:pt x="470583" y="529622"/>
                  <a:pt x="453919" y="516736"/>
                </a:cubicBezTo>
                <a:cubicBezTo>
                  <a:pt x="451338" y="514744"/>
                  <a:pt x="449460" y="511933"/>
                  <a:pt x="448521" y="508770"/>
                </a:cubicBezTo>
                <a:cubicBezTo>
                  <a:pt x="437608" y="471166"/>
                  <a:pt x="428338" y="437312"/>
                  <a:pt x="424348" y="403457"/>
                </a:cubicBezTo>
                <a:cubicBezTo>
                  <a:pt x="420006" y="365268"/>
                  <a:pt x="422705" y="330710"/>
                  <a:pt x="433149" y="294630"/>
                </a:cubicBezTo>
                <a:cubicBezTo>
                  <a:pt x="434088" y="291467"/>
                  <a:pt x="435965" y="288655"/>
                  <a:pt x="438547" y="286664"/>
                </a:cubicBezTo>
                <a:cubicBezTo>
                  <a:pt x="459787" y="270381"/>
                  <a:pt x="481378" y="260892"/>
                  <a:pt x="502970" y="258315"/>
                </a:cubicBezTo>
                <a:cubicBezTo>
                  <a:pt x="502970" y="258315"/>
                  <a:pt x="506725" y="257846"/>
                  <a:pt x="513884" y="257846"/>
                </a:cubicBezTo>
                <a:close/>
                <a:moveTo>
                  <a:pt x="23466" y="0"/>
                </a:moveTo>
                <a:lnTo>
                  <a:pt x="555312" y="0"/>
                </a:lnTo>
                <a:cubicBezTo>
                  <a:pt x="568336" y="0"/>
                  <a:pt x="578778" y="10544"/>
                  <a:pt x="578778" y="23430"/>
                </a:cubicBezTo>
                <a:lnTo>
                  <a:pt x="578778" y="253163"/>
                </a:lnTo>
                <a:cubicBezTo>
                  <a:pt x="563408" y="245548"/>
                  <a:pt x="547686" y="240979"/>
                  <a:pt x="531847" y="239339"/>
                </a:cubicBezTo>
                <a:lnTo>
                  <a:pt x="531847" y="46861"/>
                </a:lnTo>
                <a:lnTo>
                  <a:pt x="46931" y="46861"/>
                </a:lnTo>
                <a:lnTo>
                  <a:pt x="46931" y="346766"/>
                </a:lnTo>
                <a:lnTo>
                  <a:pt x="404898" y="346766"/>
                </a:lnTo>
                <a:cubicBezTo>
                  <a:pt x="402904" y="367502"/>
                  <a:pt x="403256" y="388589"/>
                  <a:pt x="405837" y="410730"/>
                </a:cubicBezTo>
                <a:cubicBezTo>
                  <a:pt x="406658" y="418111"/>
                  <a:pt x="407714" y="425374"/>
                  <a:pt x="409005" y="432638"/>
                </a:cubicBezTo>
                <a:lnTo>
                  <a:pt x="368175" y="432638"/>
                </a:lnTo>
                <a:lnTo>
                  <a:pt x="388120" y="500585"/>
                </a:lnTo>
                <a:lnTo>
                  <a:pt x="412407" y="500585"/>
                </a:lnTo>
                <a:cubicBezTo>
                  <a:pt x="418626" y="500585"/>
                  <a:pt x="423553" y="505622"/>
                  <a:pt x="423553" y="511714"/>
                </a:cubicBezTo>
                <a:lnTo>
                  <a:pt x="423553" y="530107"/>
                </a:lnTo>
                <a:cubicBezTo>
                  <a:pt x="423553" y="536199"/>
                  <a:pt x="418626" y="541236"/>
                  <a:pt x="412407" y="541236"/>
                </a:cubicBezTo>
                <a:lnTo>
                  <a:pt x="166371" y="541236"/>
                </a:lnTo>
                <a:cubicBezTo>
                  <a:pt x="160270" y="541236"/>
                  <a:pt x="155225" y="536199"/>
                  <a:pt x="155225" y="530107"/>
                </a:cubicBezTo>
                <a:lnTo>
                  <a:pt x="155225" y="511714"/>
                </a:lnTo>
                <a:cubicBezTo>
                  <a:pt x="155225" y="505622"/>
                  <a:pt x="160270" y="500585"/>
                  <a:pt x="166371" y="500585"/>
                </a:cubicBezTo>
                <a:lnTo>
                  <a:pt x="190658" y="500585"/>
                </a:lnTo>
                <a:lnTo>
                  <a:pt x="210721" y="432638"/>
                </a:lnTo>
                <a:lnTo>
                  <a:pt x="23466" y="432638"/>
                </a:lnTo>
                <a:cubicBezTo>
                  <a:pt x="10560" y="432638"/>
                  <a:pt x="0" y="422211"/>
                  <a:pt x="0" y="409207"/>
                </a:cubicBezTo>
                <a:lnTo>
                  <a:pt x="0" y="23430"/>
                </a:lnTo>
                <a:cubicBezTo>
                  <a:pt x="0" y="10544"/>
                  <a:pt x="10560" y="0"/>
                  <a:pt x="23466" y="0"/>
                </a:cubicBezTo>
                <a:close/>
              </a:path>
            </a:pathLst>
          </a:custGeom>
          <a:solidFill>
            <a:schemeClr val="bg1"/>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8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59" name="文本框 58">
            <a:extLst>
              <a:ext uri="{FF2B5EF4-FFF2-40B4-BE49-F238E27FC236}">
                <a16:creationId xmlns:a16="http://schemas.microsoft.com/office/drawing/2014/main" id="{B1C2DF80-1BC1-453B-BEFB-9EE535ED50AB}"/>
              </a:ext>
            </a:extLst>
          </p:cNvPr>
          <p:cNvSpPr txBox="1"/>
          <p:nvPr/>
        </p:nvSpPr>
        <p:spPr>
          <a:xfrm>
            <a:off x="1157253" y="3856867"/>
            <a:ext cx="2297789" cy="255454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Từ ngữ thể hiện cảm xúc của người viết: để lại cho tôi nhiều cảm xúc, thể hiện tình cảm đong đầy yêu thương, tôi cảm nhận được tình cha con thắm thiết….</a:t>
            </a: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0" name="文本框 59">
            <a:extLst>
              <a:ext uri="{FF2B5EF4-FFF2-40B4-BE49-F238E27FC236}">
                <a16:creationId xmlns:a16="http://schemas.microsoft.com/office/drawing/2014/main" id="{BBE470BF-0F8C-45DB-8B75-4B9ABD9EAB7D}"/>
              </a:ext>
            </a:extLst>
          </p:cNvPr>
          <p:cNvSpPr txBox="1"/>
          <p:nvPr/>
        </p:nvSpPr>
        <p:spPr>
          <a:xfrm>
            <a:off x="3417664" y="3447013"/>
            <a:ext cx="1313303" cy="101566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rPr>
              <a:t>Tác giả sử dụng ngôi thứ nhất.</a:t>
            </a:r>
            <a:endParaRPr kumimoji="0" lang="en-US" sz="2400" b="0" i="0"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endParaRPr>
          </a:p>
        </p:txBody>
      </p:sp>
      <p:sp>
        <p:nvSpPr>
          <p:cNvPr id="61" name="文本框 60">
            <a:extLst>
              <a:ext uri="{FF2B5EF4-FFF2-40B4-BE49-F238E27FC236}">
                <a16:creationId xmlns:a16="http://schemas.microsoft.com/office/drawing/2014/main" id="{753F87DF-C1EF-4E5D-BD0B-E7CC0A625EBD}"/>
              </a:ext>
            </a:extLst>
          </p:cNvPr>
          <p:cNvSpPr txBox="1"/>
          <p:nvPr/>
        </p:nvSpPr>
        <p:spPr>
          <a:xfrm>
            <a:off x="4809785" y="3841034"/>
            <a:ext cx="1715968" cy="292028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Mở đoạn: câu 1,2 vì giới thiệu về tác giả, tác phẩm và cảm xúc chung của người viết về bài thơ.</a:t>
            </a: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62" name="文本框 61">
            <a:extLst>
              <a:ext uri="{FF2B5EF4-FFF2-40B4-BE49-F238E27FC236}">
                <a16:creationId xmlns:a16="http://schemas.microsoft.com/office/drawing/2014/main" id="{659ED9AC-BFA1-4FF7-BC06-9A5A88E9898D}"/>
              </a:ext>
            </a:extLst>
          </p:cNvPr>
          <p:cNvSpPr txBox="1"/>
          <p:nvPr/>
        </p:nvSpPr>
        <p:spPr>
          <a:xfrm>
            <a:off x="6708250" y="3521522"/>
            <a:ext cx="1762230"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rPr>
              <a:t>Thân đoạn: các câu 3,4,5,6, các câu này giải thích cho nội dung mà tác đã nêu ra ở mở đoạn.</a:t>
            </a:r>
            <a:endParaRPr kumimoji="0" lang="en-US" sz="2000" b="0" i="0" u="none" strike="noStrike" kern="1200" cap="none" spc="0" normalizeH="0" baseline="0" noProof="0">
              <a:ln>
                <a:noFill/>
              </a:ln>
              <a:solidFill>
                <a:srgbClr val="F79646"/>
              </a:solidFill>
              <a:effectLst/>
              <a:uLnTx/>
              <a:uFillTx/>
              <a:latin typeface="Times New Roman" panose="02020603050405020304" pitchFamily="18" charset="0"/>
              <a:ea typeface="+mn-ea"/>
              <a:cs typeface="Times New Roman" panose="02020603050405020304" pitchFamily="18" charset="0"/>
            </a:endParaRPr>
          </a:p>
        </p:txBody>
      </p:sp>
      <p:sp>
        <p:nvSpPr>
          <p:cNvPr id="63" name="文本框 62">
            <a:extLst>
              <a:ext uri="{FF2B5EF4-FFF2-40B4-BE49-F238E27FC236}">
                <a16:creationId xmlns:a16="http://schemas.microsoft.com/office/drawing/2014/main" id="{7D610F22-C2E1-482A-94A5-74DE5E49E8FA}"/>
              </a:ext>
            </a:extLst>
          </p:cNvPr>
          <p:cNvSpPr txBox="1"/>
          <p:nvPr/>
        </p:nvSpPr>
        <p:spPr>
          <a:xfrm>
            <a:off x="8799977" y="3779693"/>
            <a:ext cx="2191237" cy="2345322"/>
          </a:xfrm>
          <a:prstGeom prst="rect">
            <a:avLst/>
          </a:prstGeom>
          <a:noFill/>
        </p:spPr>
        <p:txBody>
          <a:bodyPr wrap="square"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Kết đoạn: câu 7,8, 9 đã khẳng định lại cảm xúc bài thơ và nêu ý nghĩa đối với bản thân.</a:t>
            </a: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65" name="ïṩľïde">
            <a:extLst>
              <a:ext uri="{FF2B5EF4-FFF2-40B4-BE49-F238E27FC236}">
                <a16:creationId xmlns:a16="http://schemas.microsoft.com/office/drawing/2014/main" id="{22CF836B-E886-44FD-8467-391BF3B6AFC2}"/>
              </a:ext>
            </a:extLst>
          </p:cNvPr>
          <p:cNvSpPr/>
          <p:nvPr/>
        </p:nvSpPr>
        <p:spPr bwMode="auto">
          <a:xfrm>
            <a:off x="1430645" y="105057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文本框 55">
            <a:extLst>
              <a:ext uri="{FF2B5EF4-FFF2-40B4-BE49-F238E27FC236}">
                <a16:creationId xmlns:a16="http://schemas.microsoft.com/office/drawing/2014/main" id="{4EDE61B1-A6E4-4E6C-96BB-A8A65C4CF1D8}"/>
              </a:ext>
            </a:extLst>
          </p:cNvPr>
          <p:cNvSpPr txBox="1"/>
          <p:nvPr/>
        </p:nvSpPr>
        <p:spPr>
          <a:xfrm>
            <a:off x="1948693" y="881313"/>
            <a:ext cx="5291991"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 Phân tích kiểu văn bản</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82980072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0-#ppt_w/2"/>
                                          </p:val>
                                        </p:tav>
                                        <p:tav tm="100000">
                                          <p:val>
                                            <p:strVal val="#ppt_x"/>
                                          </p:val>
                                        </p:tav>
                                      </p:tavLst>
                                    </p:anim>
                                    <p:anim calcmode="lin" valueType="num">
                                      <p:cBhvr additive="base">
                                        <p:cTn id="16" dur="5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0-#ppt_w/2"/>
                                          </p:val>
                                        </p:tav>
                                        <p:tav tm="100000">
                                          <p:val>
                                            <p:strVal val="#ppt_x"/>
                                          </p:val>
                                        </p:tav>
                                      </p:tavLst>
                                    </p:anim>
                                    <p:anim calcmode="lin" valueType="num">
                                      <p:cBhvr additive="base">
                                        <p:cTn id="24" dur="500" fill="hold"/>
                                        <p:tgtEl>
                                          <p:spTgt spid="54"/>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0-#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0-#ppt_w/2"/>
                                          </p:val>
                                        </p:tav>
                                        <p:tav tm="100000">
                                          <p:val>
                                            <p:strVal val="#ppt_x"/>
                                          </p:val>
                                        </p:tav>
                                      </p:tavLst>
                                    </p:anim>
                                    <p:anim calcmode="lin" valueType="num">
                                      <p:cBhvr additive="base">
                                        <p:cTn id="32" dur="500" fill="hold"/>
                                        <p:tgtEl>
                                          <p:spTgt spid="4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500" fill="hold"/>
                                        <p:tgtEl>
                                          <p:spTgt spid="45"/>
                                        </p:tgtEl>
                                        <p:attrNameLst>
                                          <p:attrName>ppt_x</p:attrName>
                                        </p:attrNameLst>
                                      </p:cBhvr>
                                      <p:tavLst>
                                        <p:tav tm="0">
                                          <p:val>
                                            <p:strVal val="0-#ppt_w/2"/>
                                          </p:val>
                                        </p:tav>
                                        <p:tav tm="100000">
                                          <p:val>
                                            <p:strVal val="#ppt_x"/>
                                          </p:val>
                                        </p:tav>
                                      </p:tavLst>
                                    </p:anim>
                                    <p:anim calcmode="lin" valueType="num">
                                      <p:cBhvr additive="base">
                                        <p:cTn id="36" dur="500" fill="hold"/>
                                        <p:tgtEl>
                                          <p:spTgt spid="45"/>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additive="base">
                                        <p:cTn id="47" dur="500" fill="hold"/>
                                        <p:tgtEl>
                                          <p:spTgt spid="36"/>
                                        </p:tgtEl>
                                        <p:attrNameLst>
                                          <p:attrName>ppt_x</p:attrName>
                                        </p:attrNameLst>
                                      </p:cBhvr>
                                      <p:tavLst>
                                        <p:tav tm="0">
                                          <p:val>
                                            <p:strVal val="0-#ppt_w/2"/>
                                          </p:val>
                                        </p:tav>
                                        <p:tav tm="100000">
                                          <p:val>
                                            <p:strVal val="#ppt_x"/>
                                          </p:val>
                                        </p:tav>
                                      </p:tavLst>
                                    </p:anim>
                                    <p:anim calcmode="lin" valueType="num">
                                      <p:cBhvr additive="base">
                                        <p:cTn id="48" dur="500" fill="hold"/>
                                        <p:tgtEl>
                                          <p:spTgt spid="36"/>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0-#ppt_w/2"/>
                                          </p:val>
                                        </p:tav>
                                        <p:tav tm="100000">
                                          <p:val>
                                            <p:strVal val="#ppt_x"/>
                                          </p:val>
                                        </p:tav>
                                      </p:tavLst>
                                    </p:anim>
                                    <p:anim calcmode="lin" valueType="num">
                                      <p:cBhvr additive="base">
                                        <p:cTn id="60" dur="500" fill="hold"/>
                                        <p:tgtEl>
                                          <p:spTgt spid="27"/>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500" fill="hold"/>
                                        <p:tgtEl>
                                          <p:spTgt spid="13"/>
                                        </p:tgtEl>
                                        <p:attrNameLst>
                                          <p:attrName>ppt_x</p:attrName>
                                        </p:attrNameLst>
                                      </p:cBhvr>
                                      <p:tavLst>
                                        <p:tav tm="0">
                                          <p:val>
                                            <p:strVal val="0-#ppt_w/2"/>
                                          </p:val>
                                        </p:tav>
                                        <p:tav tm="100000">
                                          <p:val>
                                            <p:strVal val="#ppt_x"/>
                                          </p:val>
                                        </p:tav>
                                      </p:tavLst>
                                    </p:anim>
                                    <p:anim calcmode="lin" valueType="num">
                                      <p:cBhvr additive="base">
                                        <p:cTn id="7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additive="base">
                                        <p:cTn id="81" dur="500" fill="hold"/>
                                        <p:tgtEl>
                                          <p:spTgt spid="59"/>
                                        </p:tgtEl>
                                        <p:attrNameLst>
                                          <p:attrName>ppt_x</p:attrName>
                                        </p:attrNameLst>
                                      </p:cBhvr>
                                      <p:tavLst>
                                        <p:tav tm="0">
                                          <p:val>
                                            <p:strVal val="#ppt_x"/>
                                          </p:val>
                                        </p:tav>
                                        <p:tav tm="100000">
                                          <p:val>
                                            <p:strVal val="#ppt_x"/>
                                          </p:val>
                                        </p:tav>
                                      </p:tavLst>
                                    </p:anim>
                                    <p:anim calcmode="lin" valueType="num">
                                      <p:cBhvr additive="base">
                                        <p:cTn id="8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1000"/>
                                        <p:tgtEl>
                                          <p:spTgt spid="60"/>
                                        </p:tgtEl>
                                      </p:cBhvr>
                                    </p:animEffect>
                                    <p:anim calcmode="lin" valueType="num">
                                      <p:cBhvr>
                                        <p:cTn id="88" dur="1000" fill="hold"/>
                                        <p:tgtEl>
                                          <p:spTgt spid="60"/>
                                        </p:tgtEl>
                                        <p:attrNameLst>
                                          <p:attrName>ppt_x</p:attrName>
                                        </p:attrNameLst>
                                      </p:cBhvr>
                                      <p:tavLst>
                                        <p:tav tm="0">
                                          <p:val>
                                            <p:strVal val="#ppt_x"/>
                                          </p:val>
                                        </p:tav>
                                        <p:tav tm="100000">
                                          <p:val>
                                            <p:strVal val="#ppt_x"/>
                                          </p:val>
                                        </p:tav>
                                      </p:tavLst>
                                    </p:anim>
                                    <p:anim calcmode="lin" valueType="num">
                                      <p:cBhvr>
                                        <p:cTn id="8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additive="base">
                                        <p:cTn id="107" dur="500" fill="hold"/>
                                        <p:tgtEl>
                                          <p:spTgt spid="63"/>
                                        </p:tgtEl>
                                        <p:attrNameLst>
                                          <p:attrName>ppt_x</p:attrName>
                                        </p:attrNameLst>
                                      </p:cBhvr>
                                      <p:tavLst>
                                        <p:tav tm="0">
                                          <p:val>
                                            <p:strVal val="#ppt_x"/>
                                          </p:val>
                                        </p:tav>
                                        <p:tav tm="100000">
                                          <p:val>
                                            <p:strVal val="#ppt_x"/>
                                          </p:val>
                                        </p:tav>
                                      </p:tavLst>
                                    </p:anim>
                                    <p:anim calcmode="lin" valueType="num">
                                      <p:cBhvr additive="base">
                                        <p:cTn id="10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3" grpId="0" animBg="1"/>
      <p:bldP spid="54" grpId="0" animBg="1"/>
      <p:bldP spid="44" grpId="0" animBg="1"/>
      <p:bldP spid="45" grpId="0" animBg="1"/>
      <p:bldP spid="35" grpId="0" animBg="1"/>
      <p:bldP spid="36" grpId="0" animBg="1"/>
      <p:bldP spid="26" grpId="0" animBg="1"/>
      <p:bldP spid="27" grpId="0" animBg="1"/>
      <p:bldP spid="17" grpId="0" animBg="1"/>
      <p:bldP spid="18" grpId="0" animBg="1"/>
      <p:bldP spid="13" grpId="0" animBg="1"/>
      <p:bldP spid="59" grpId="0"/>
      <p:bldP spid="60" grpId="0"/>
      <p:bldP spid="61" grpId="0"/>
      <p:bldP spid="62"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0" y="0"/>
            <a:ext cx="12192000" cy="6858000"/>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2317853" y="984210"/>
            <a:ext cx="37781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a:t>
            </a:r>
            <a:r>
              <a:rPr lang="vi-VN" altLang="zh-CN" sz="3600" b="1" dirty="0">
                <a:solidFill>
                  <a:srgbClr val="FFC000"/>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QUI TRÌNH VIẾT</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16" name="图片 24">
            <a:extLst>
              <a:ext uri="{FF2B5EF4-FFF2-40B4-BE49-F238E27FC236}">
                <a16:creationId xmlns:a16="http://schemas.microsoft.com/office/drawing/2014/main" id="{CF6B4397-4410-4349-AB91-983ABF834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962" y="2044120"/>
            <a:ext cx="4012017" cy="4012017"/>
          </a:xfrm>
          <a:prstGeom prst="rect">
            <a:avLst/>
          </a:prstGeom>
        </p:spPr>
      </p:pic>
      <p:pic>
        <p:nvPicPr>
          <p:cNvPr id="19"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5300866" y="1987869"/>
            <a:ext cx="5537238" cy="3764347"/>
          </a:xfrm>
          <a:prstGeom prst="rect">
            <a:avLst/>
          </a:prstGeom>
        </p:spPr>
      </p:pic>
      <p:sp>
        <p:nvSpPr>
          <p:cNvPr id="20" name="文本框 1">
            <a:extLst>
              <a:ext uri="{FF2B5EF4-FFF2-40B4-BE49-F238E27FC236}">
                <a16:creationId xmlns:a16="http://schemas.microsoft.com/office/drawing/2014/main" id="{3873D833-B739-4533-976A-CEA1B608DCAC}"/>
              </a:ext>
            </a:extLst>
          </p:cNvPr>
          <p:cNvSpPr txBox="1"/>
          <p:nvPr/>
        </p:nvSpPr>
        <p:spPr>
          <a:xfrm>
            <a:off x="6212331" y="2895485"/>
            <a:ext cx="3431033" cy="1815882"/>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Đề</a:t>
            </a:r>
            <a:r>
              <a:rPr kumimoji="0" lang="vi-VN" sz="28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bài:</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Viết đoạn văn khoảng 200 chữ ghi cảm xúc về một bài thơ. </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009704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0" y="0"/>
            <a:ext cx="12192000" cy="6858000"/>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5" name="íṩ1ïḓê">
            <a:extLst>
              <a:ext uri="{FF2B5EF4-FFF2-40B4-BE49-F238E27FC236}">
                <a16:creationId xmlns:a16="http://schemas.microsoft.com/office/drawing/2014/main" id="{F40BE0B4-9C70-4686-A79B-B9328CD828DD}"/>
              </a:ext>
            </a:extLst>
          </p:cNvPr>
          <p:cNvSpPr/>
          <p:nvPr/>
        </p:nvSpPr>
        <p:spPr>
          <a:xfrm>
            <a:off x="4466420" y="2782091"/>
            <a:ext cx="2072481" cy="492756"/>
          </a:xfrm>
          <a:prstGeom prst="roundRect">
            <a:avLst>
              <a:gd name="adj" fmla="val 50000"/>
            </a:avLst>
          </a:prstGeom>
          <a:solidFill>
            <a:schemeClr val="bg1"/>
          </a:solidFill>
          <a:ln w="3175" cap="flat" cmpd="sng" algn="ctr">
            <a:solidFill>
              <a:schemeClr val="bg1">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12" name="ïşļîďe">
            <a:extLst>
              <a:ext uri="{FF2B5EF4-FFF2-40B4-BE49-F238E27FC236}">
                <a16:creationId xmlns:a16="http://schemas.microsoft.com/office/drawing/2014/main" id="{31FEEA70-31EF-4352-88FF-E3C79754080E}"/>
              </a:ext>
            </a:extLst>
          </p:cNvPr>
          <p:cNvSpPr/>
          <p:nvPr/>
        </p:nvSpPr>
        <p:spPr>
          <a:xfrm>
            <a:off x="4466420" y="4839491"/>
            <a:ext cx="2072481" cy="492756"/>
          </a:xfrm>
          <a:prstGeom prst="roundRect">
            <a:avLst>
              <a:gd name="adj" fmla="val 50000"/>
            </a:avLst>
          </a:prstGeom>
          <a:solidFill>
            <a:schemeClr val="bg1"/>
          </a:solidFill>
          <a:ln w="31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51" name="文本框 50">
            <a:extLst>
              <a:ext uri="{FF2B5EF4-FFF2-40B4-BE49-F238E27FC236}">
                <a16:creationId xmlns:a16="http://schemas.microsoft.com/office/drawing/2014/main" id="{7490C0DC-FD22-4422-8F84-D8B867125ADC}"/>
              </a:ext>
            </a:extLst>
          </p:cNvPr>
          <p:cNvSpPr txBox="1"/>
          <p:nvPr/>
        </p:nvSpPr>
        <p:spPr>
          <a:xfrm>
            <a:off x="4747258" y="2625295"/>
            <a:ext cx="151080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Bước 1</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2" name="文本框 51">
            <a:extLst>
              <a:ext uri="{FF2B5EF4-FFF2-40B4-BE49-F238E27FC236}">
                <a16:creationId xmlns:a16="http://schemas.microsoft.com/office/drawing/2014/main" id="{5A7D6783-2986-463D-AD5D-C338BB60BD16}"/>
              </a:ext>
            </a:extLst>
          </p:cNvPr>
          <p:cNvSpPr txBox="1"/>
          <p:nvPr/>
        </p:nvSpPr>
        <p:spPr>
          <a:xfrm>
            <a:off x="3896817" y="3266655"/>
            <a:ext cx="3424673" cy="878895"/>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Chuẩn bị trước khi viết (Xác định đề tài, mục đích, thu thập tư liệu). </a:t>
            </a:r>
            <a:endParaRPr kumimoji="0" lang="zh-CN" altLang="en-US" sz="2800" b="0" i="0" u="none" strike="noStrike" kern="1200" cap="none" spc="0" normalizeH="0" baseline="0" noProof="0" dirty="0">
              <a:ln>
                <a:noFill/>
              </a:ln>
              <a:solidFill>
                <a:prstClr val="white"/>
              </a:solidFill>
              <a:effectLst/>
              <a:uLnTx/>
              <a:uFillTx/>
              <a:latin typeface="Calibri Light"/>
              <a:ea typeface="仓耳青禾体-谷力 W05" panose="02020400000000000000" pitchFamily="18" charset="-122"/>
              <a:cs typeface="Times New Roman" panose="02020603050405020304" pitchFamily="18" charset="0"/>
            </a:endParaRPr>
          </a:p>
        </p:txBody>
      </p:sp>
      <p:sp>
        <p:nvSpPr>
          <p:cNvPr id="53" name="文本框 52">
            <a:extLst>
              <a:ext uri="{FF2B5EF4-FFF2-40B4-BE49-F238E27FC236}">
                <a16:creationId xmlns:a16="http://schemas.microsoft.com/office/drawing/2014/main" id="{897A19D1-5183-4BA4-BBBC-8AAE7C47A892}"/>
              </a:ext>
            </a:extLst>
          </p:cNvPr>
          <p:cNvSpPr txBox="1"/>
          <p:nvPr/>
        </p:nvSpPr>
        <p:spPr>
          <a:xfrm>
            <a:off x="4736393" y="4660692"/>
            <a:ext cx="151080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Bước 2</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4" name="文本框 53">
            <a:extLst>
              <a:ext uri="{FF2B5EF4-FFF2-40B4-BE49-F238E27FC236}">
                <a16:creationId xmlns:a16="http://schemas.microsoft.com/office/drawing/2014/main" id="{1EE60622-9BE7-4CAB-9D98-4C5BC40C0199}"/>
              </a:ext>
            </a:extLst>
          </p:cNvPr>
          <p:cNvSpPr txBox="1"/>
          <p:nvPr/>
        </p:nvSpPr>
        <p:spPr>
          <a:xfrm>
            <a:off x="3851272" y="5370035"/>
            <a:ext cx="4559625" cy="9488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Tìm ý, lập dàn ý theo phiếu học tập</a:t>
            </a: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Calibri Light"/>
              <a:ea typeface="仓耳青禾体-谷力 W05" panose="02020400000000000000" pitchFamily="18" charset="-122"/>
              <a:cs typeface="Times New Roman" panose="02020603050405020304" pitchFamily="18" charset="0"/>
            </a:endParaRPr>
          </a:p>
        </p:txBody>
      </p:sp>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81">
            <a:extLst>
              <a:ext uri="{FF2B5EF4-FFF2-40B4-BE49-F238E27FC236}">
                <a16:creationId xmlns:a16="http://schemas.microsoft.com/office/drawing/2014/main" id="{878026C8-C9F6-4F41-8B5B-7B260C7EE75B}"/>
              </a:ext>
            </a:extLst>
          </p:cNvPr>
          <p:cNvSpPr>
            <a:spLocks noEditPoints="1"/>
          </p:cNvSpPr>
          <p:nvPr/>
        </p:nvSpPr>
        <p:spPr bwMode="auto">
          <a:xfrm>
            <a:off x="5264534" y="2186613"/>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sp>
        <p:nvSpPr>
          <p:cNvPr id="18" name="Freeform 81">
            <a:extLst>
              <a:ext uri="{FF2B5EF4-FFF2-40B4-BE49-F238E27FC236}">
                <a16:creationId xmlns:a16="http://schemas.microsoft.com/office/drawing/2014/main" id="{24C74D44-EA53-48A2-A473-8ADB8AE39E28}"/>
              </a:ext>
            </a:extLst>
          </p:cNvPr>
          <p:cNvSpPr>
            <a:spLocks noEditPoints="1"/>
          </p:cNvSpPr>
          <p:nvPr/>
        </p:nvSpPr>
        <p:spPr bwMode="auto">
          <a:xfrm>
            <a:off x="5287443" y="4191907"/>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pic>
        <p:nvPicPr>
          <p:cNvPr id="16" name="图片 24">
            <a:extLst>
              <a:ext uri="{FF2B5EF4-FFF2-40B4-BE49-F238E27FC236}">
                <a16:creationId xmlns:a16="http://schemas.microsoft.com/office/drawing/2014/main" id="{CF6B4397-4410-4349-AB91-983ABF834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76" y="2006017"/>
            <a:ext cx="4012017" cy="4012017"/>
          </a:xfrm>
          <a:prstGeom prst="rect">
            <a:avLst/>
          </a:prstGeom>
        </p:spPr>
      </p:pic>
      <p:sp>
        <p:nvSpPr>
          <p:cNvPr id="19" name="íṩ1ïḓê">
            <a:extLst>
              <a:ext uri="{FF2B5EF4-FFF2-40B4-BE49-F238E27FC236}">
                <a16:creationId xmlns:a16="http://schemas.microsoft.com/office/drawing/2014/main" id="{61E0C13B-F905-41CA-84AC-E88923D26E7F}"/>
              </a:ext>
            </a:extLst>
          </p:cNvPr>
          <p:cNvSpPr/>
          <p:nvPr/>
        </p:nvSpPr>
        <p:spPr>
          <a:xfrm>
            <a:off x="8338536" y="2120884"/>
            <a:ext cx="2072481" cy="492756"/>
          </a:xfrm>
          <a:prstGeom prst="roundRect">
            <a:avLst>
              <a:gd name="adj" fmla="val 50000"/>
            </a:avLst>
          </a:prstGeom>
          <a:solidFill>
            <a:schemeClr val="bg1"/>
          </a:solidFill>
          <a:ln w="3175" cap="flat" cmpd="sng" algn="ctr">
            <a:solidFill>
              <a:schemeClr val="bg1">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20" name="ïşļîďe">
            <a:extLst>
              <a:ext uri="{FF2B5EF4-FFF2-40B4-BE49-F238E27FC236}">
                <a16:creationId xmlns:a16="http://schemas.microsoft.com/office/drawing/2014/main" id="{2259EA9F-5AEC-4EA2-81D5-51AC9FEEC3BB}"/>
              </a:ext>
            </a:extLst>
          </p:cNvPr>
          <p:cNvSpPr/>
          <p:nvPr/>
        </p:nvSpPr>
        <p:spPr>
          <a:xfrm>
            <a:off x="8338536" y="4178284"/>
            <a:ext cx="2072481" cy="492756"/>
          </a:xfrm>
          <a:prstGeom prst="roundRect">
            <a:avLst>
              <a:gd name="adj" fmla="val 50000"/>
            </a:avLst>
          </a:prstGeom>
          <a:solidFill>
            <a:schemeClr val="bg1"/>
          </a:solidFill>
          <a:ln w="31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21" name="文本框 50">
            <a:extLst>
              <a:ext uri="{FF2B5EF4-FFF2-40B4-BE49-F238E27FC236}">
                <a16:creationId xmlns:a16="http://schemas.microsoft.com/office/drawing/2014/main" id="{656D5770-E4AE-4228-805E-09817485CEA7}"/>
              </a:ext>
            </a:extLst>
          </p:cNvPr>
          <p:cNvSpPr txBox="1"/>
          <p:nvPr/>
        </p:nvSpPr>
        <p:spPr>
          <a:xfrm>
            <a:off x="8619374" y="1964088"/>
            <a:ext cx="151080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Bước 3</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22" name="文本框 51">
            <a:extLst>
              <a:ext uri="{FF2B5EF4-FFF2-40B4-BE49-F238E27FC236}">
                <a16:creationId xmlns:a16="http://schemas.microsoft.com/office/drawing/2014/main" id="{CC994D9D-C73C-4D76-9EC9-0350E379A5CB}"/>
              </a:ext>
            </a:extLst>
          </p:cNvPr>
          <p:cNvSpPr txBox="1"/>
          <p:nvPr/>
        </p:nvSpPr>
        <p:spPr>
          <a:xfrm>
            <a:off x="8835376" y="2800317"/>
            <a:ext cx="34246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Viết đoạn. </a:t>
            </a: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3" name="文本框 52">
            <a:extLst>
              <a:ext uri="{FF2B5EF4-FFF2-40B4-BE49-F238E27FC236}">
                <a16:creationId xmlns:a16="http://schemas.microsoft.com/office/drawing/2014/main" id="{ABFFF011-11B5-4619-B9EF-2A8530BE4500}"/>
              </a:ext>
            </a:extLst>
          </p:cNvPr>
          <p:cNvSpPr txBox="1"/>
          <p:nvPr/>
        </p:nvSpPr>
        <p:spPr>
          <a:xfrm>
            <a:off x="8608509" y="3999485"/>
            <a:ext cx="151080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Bước 4</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24" name="Freeform 81">
            <a:extLst>
              <a:ext uri="{FF2B5EF4-FFF2-40B4-BE49-F238E27FC236}">
                <a16:creationId xmlns:a16="http://schemas.microsoft.com/office/drawing/2014/main" id="{75BD129E-992E-47BF-AF53-7C1E53C7C583}"/>
              </a:ext>
            </a:extLst>
          </p:cNvPr>
          <p:cNvSpPr>
            <a:spLocks noEditPoints="1"/>
          </p:cNvSpPr>
          <p:nvPr/>
        </p:nvSpPr>
        <p:spPr bwMode="auto">
          <a:xfrm>
            <a:off x="9136650" y="1525406"/>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sp>
        <p:nvSpPr>
          <p:cNvPr id="25" name="Freeform 81">
            <a:extLst>
              <a:ext uri="{FF2B5EF4-FFF2-40B4-BE49-F238E27FC236}">
                <a16:creationId xmlns:a16="http://schemas.microsoft.com/office/drawing/2014/main" id="{AE3F94F6-6454-485E-818F-02712635DE56}"/>
              </a:ext>
            </a:extLst>
          </p:cNvPr>
          <p:cNvSpPr>
            <a:spLocks noEditPoints="1"/>
          </p:cNvSpPr>
          <p:nvPr/>
        </p:nvSpPr>
        <p:spPr bwMode="auto">
          <a:xfrm>
            <a:off x="9159559" y="3530700"/>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sp>
        <p:nvSpPr>
          <p:cNvPr id="26" name="文本框 51">
            <a:extLst>
              <a:ext uri="{FF2B5EF4-FFF2-40B4-BE49-F238E27FC236}">
                <a16:creationId xmlns:a16="http://schemas.microsoft.com/office/drawing/2014/main" id="{833605A3-157D-4052-BCBD-98DC5DA6C4C1}"/>
              </a:ext>
            </a:extLst>
          </p:cNvPr>
          <p:cNvSpPr txBox="1"/>
          <p:nvPr/>
        </p:nvSpPr>
        <p:spPr>
          <a:xfrm>
            <a:off x="8547511" y="4832047"/>
            <a:ext cx="24197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Xem lại và chỉnh sửa, rút kinh nghiệm.</a:t>
            </a: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5" name="文本框 55">
            <a:extLst>
              <a:ext uri="{FF2B5EF4-FFF2-40B4-BE49-F238E27FC236}">
                <a16:creationId xmlns:a16="http://schemas.microsoft.com/office/drawing/2014/main" id="{764277E8-36AF-D0D1-4767-1F294604A67C}"/>
              </a:ext>
            </a:extLst>
          </p:cNvPr>
          <p:cNvSpPr txBox="1"/>
          <p:nvPr/>
        </p:nvSpPr>
        <p:spPr>
          <a:xfrm>
            <a:off x="2317853" y="984210"/>
            <a:ext cx="37781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a:t>
            </a:r>
            <a:r>
              <a:rPr lang="vi-VN" altLang="zh-CN" sz="3600" b="1" dirty="0">
                <a:solidFill>
                  <a:srgbClr val="FFC000"/>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QUI TRÌNH VIẾT</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3188015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 calcmode="lin" valueType="num">
                                      <p:cBhvr additive="base">
                                        <p:cTn id="10" dur="500" fill="hold"/>
                                        <p:tgtEl>
                                          <p:spTgt spid="51"/>
                                        </p:tgtEl>
                                        <p:attrNameLst>
                                          <p:attrName>ppt_x</p:attrName>
                                        </p:attrNameLst>
                                      </p:cBhvr>
                                      <p:tavLst>
                                        <p:tav tm="0">
                                          <p:val>
                                            <p:strVal val="#ppt_x"/>
                                          </p:val>
                                        </p:tav>
                                        <p:tav tm="100000">
                                          <p:val>
                                            <p:strVal val="#ppt_x"/>
                                          </p:val>
                                        </p:tav>
                                      </p:tavLst>
                                    </p:anim>
                                    <p:anim calcmode="lin" valueType="num">
                                      <p:cBhvr additive="base">
                                        <p:cTn id="11" dur="500" fill="hold"/>
                                        <p:tgtEl>
                                          <p:spTgt spid="51"/>
                                        </p:tgtEl>
                                        <p:attrNameLst>
                                          <p:attrName>ppt_y</p:attrName>
                                        </p:attrNameLst>
                                      </p:cBhvr>
                                      <p:tavLst>
                                        <p:tav tm="0">
                                          <p:val>
                                            <p:strVal val="1+#ppt_h/2"/>
                                          </p:val>
                                        </p:tav>
                                        <p:tav tm="100000">
                                          <p:val>
                                            <p:strVal val="#ppt_y"/>
                                          </p:val>
                                        </p:tav>
                                      </p:tavLst>
                                    </p:anim>
                                  </p:childTnLst>
                                </p:cTn>
                              </p:par>
                              <p:par>
                                <p:cTn id="12" presetID="14" presetClass="entr" presetSubtype="1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par>
                                <p:cTn id="15" presetID="2" presetClass="entr" presetSubtype="4"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ppt_x"/>
                                          </p:val>
                                        </p:tav>
                                        <p:tav tm="100000">
                                          <p:val>
                                            <p:strVal val="#ppt_x"/>
                                          </p:val>
                                        </p:tav>
                                      </p:tavLst>
                                    </p:anim>
                                    <p:anim calcmode="lin" valueType="num">
                                      <p:cBhvr additive="base">
                                        <p:cTn id="1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par>
                                <p:cTn id="28" presetID="14"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randombar(horizontal)">
                                      <p:cBhvr>
                                        <p:cTn id="30" dur="500"/>
                                        <p:tgtEl>
                                          <p:spTgt spid="20"/>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500" fill="hold"/>
                                        <p:tgtEl>
                                          <p:spTgt spid="54"/>
                                        </p:tgtEl>
                                        <p:attrNameLst>
                                          <p:attrName>ppt_x</p:attrName>
                                        </p:attrNameLst>
                                      </p:cBhvr>
                                      <p:tavLst>
                                        <p:tav tm="0">
                                          <p:val>
                                            <p:strVal val="#ppt_x"/>
                                          </p:val>
                                        </p:tav>
                                        <p:tav tm="100000">
                                          <p:val>
                                            <p:strVal val="#ppt_x"/>
                                          </p:val>
                                        </p:tav>
                                      </p:tavLst>
                                    </p:anim>
                                    <p:anim calcmode="lin" valueType="num">
                                      <p:cBhvr additive="base">
                                        <p:cTn id="4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51" grpId="0"/>
      <p:bldP spid="52" grpId="0"/>
      <p:bldP spid="53" grpId="0"/>
      <p:bldP spid="54" grpId="0"/>
      <p:bldP spid="19" grpId="0" animBg="1"/>
      <p:bldP spid="20" grpId="0" animBg="1"/>
      <p:bldP spid="21" grpId="0"/>
      <p:bldP spid="22" grpId="0"/>
      <p:bldP spid="23"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566928" y="-950976"/>
            <a:ext cx="13240512" cy="8814816"/>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5" name="íṩ1ïḓê">
            <a:extLst>
              <a:ext uri="{FF2B5EF4-FFF2-40B4-BE49-F238E27FC236}">
                <a16:creationId xmlns:a16="http://schemas.microsoft.com/office/drawing/2014/main" id="{F40BE0B4-9C70-4686-A79B-B9328CD828DD}"/>
              </a:ext>
            </a:extLst>
          </p:cNvPr>
          <p:cNvSpPr/>
          <p:nvPr/>
        </p:nvSpPr>
        <p:spPr>
          <a:xfrm>
            <a:off x="5300461" y="1549363"/>
            <a:ext cx="2072481" cy="492756"/>
          </a:xfrm>
          <a:prstGeom prst="roundRect">
            <a:avLst>
              <a:gd name="adj" fmla="val 50000"/>
            </a:avLst>
          </a:prstGeom>
          <a:solidFill>
            <a:schemeClr val="bg1"/>
          </a:solidFill>
          <a:ln w="3175" cap="flat" cmpd="sng" algn="ctr">
            <a:solidFill>
              <a:schemeClr val="bg1">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51" name="文本框 50">
            <a:extLst>
              <a:ext uri="{FF2B5EF4-FFF2-40B4-BE49-F238E27FC236}">
                <a16:creationId xmlns:a16="http://schemas.microsoft.com/office/drawing/2014/main" id="{7490C0DC-FD22-4422-8F84-D8B867125ADC}"/>
              </a:ext>
            </a:extLst>
          </p:cNvPr>
          <p:cNvSpPr txBox="1"/>
          <p:nvPr/>
        </p:nvSpPr>
        <p:spPr>
          <a:xfrm>
            <a:off x="5581299" y="1392567"/>
            <a:ext cx="151080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Bước 1</a:t>
            </a:r>
            <a:endParaRPr kumimoji="0" lang="zh-CN" altLang="en-US" sz="28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2" name="文本框 51">
            <a:extLst>
              <a:ext uri="{FF2B5EF4-FFF2-40B4-BE49-F238E27FC236}">
                <a16:creationId xmlns:a16="http://schemas.microsoft.com/office/drawing/2014/main" id="{5A7D6783-2986-463D-AD5D-C338BB60BD16}"/>
              </a:ext>
            </a:extLst>
          </p:cNvPr>
          <p:cNvSpPr txBox="1"/>
          <p:nvPr/>
        </p:nvSpPr>
        <p:spPr>
          <a:xfrm>
            <a:off x="4730858" y="2033927"/>
            <a:ext cx="3424673" cy="878895"/>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Chuẩn bị trước khi viết (Xác định đề tài, mục đích, thu thập tư liệu). </a:t>
            </a:r>
            <a:endParaRPr kumimoji="0" lang="zh-CN" altLang="en-US" sz="2800" b="0" i="0" u="none" strike="noStrike" kern="1200" cap="none" spc="0" normalizeH="0" baseline="0" noProof="0" dirty="0">
              <a:ln>
                <a:noFill/>
              </a:ln>
              <a:solidFill>
                <a:prstClr val="white"/>
              </a:solidFill>
              <a:effectLst/>
              <a:uLnTx/>
              <a:uFillTx/>
              <a:latin typeface="Calibri Light"/>
              <a:ea typeface="仓耳青禾体-谷力 W05" panose="02020400000000000000" pitchFamily="18" charset="-122"/>
              <a:cs typeface="Times New Roman" panose="02020603050405020304" pitchFamily="18" charset="0"/>
            </a:endParaRPr>
          </a:p>
        </p:txBody>
      </p:sp>
      <p:sp>
        <p:nvSpPr>
          <p:cNvPr id="55" name="ïṩľïde">
            <a:extLst>
              <a:ext uri="{FF2B5EF4-FFF2-40B4-BE49-F238E27FC236}">
                <a16:creationId xmlns:a16="http://schemas.microsoft.com/office/drawing/2014/main" id="{BF4C597F-BADE-4432-8C31-EAAC7E3AD6B1}"/>
              </a:ext>
            </a:extLst>
          </p:cNvPr>
          <p:cNvSpPr/>
          <p:nvPr/>
        </p:nvSpPr>
        <p:spPr bwMode="auto">
          <a:xfrm>
            <a:off x="1912718" y="540785"/>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81">
            <a:extLst>
              <a:ext uri="{FF2B5EF4-FFF2-40B4-BE49-F238E27FC236}">
                <a16:creationId xmlns:a16="http://schemas.microsoft.com/office/drawing/2014/main" id="{878026C8-C9F6-4F41-8B5B-7B260C7EE75B}"/>
              </a:ext>
            </a:extLst>
          </p:cNvPr>
          <p:cNvSpPr>
            <a:spLocks noEditPoints="1"/>
          </p:cNvSpPr>
          <p:nvPr/>
        </p:nvSpPr>
        <p:spPr bwMode="auto">
          <a:xfrm>
            <a:off x="6098575" y="953885"/>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grpSp>
        <p:nvGrpSpPr>
          <p:cNvPr id="27" name="组合 5">
            <a:extLst>
              <a:ext uri="{FF2B5EF4-FFF2-40B4-BE49-F238E27FC236}">
                <a16:creationId xmlns:a16="http://schemas.microsoft.com/office/drawing/2014/main" id="{D959DF32-0168-427A-9297-866C3751C71E}"/>
              </a:ext>
            </a:extLst>
          </p:cNvPr>
          <p:cNvGrpSpPr/>
          <p:nvPr/>
        </p:nvGrpSpPr>
        <p:grpSpPr>
          <a:xfrm>
            <a:off x="1734717" y="2740706"/>
            <a:ext cx="3565744" cy="3576509"/>
            <a:chOff x="1106292" y="1892263"/>
            <a:chExt cx="3024280" cy="2582423"/>
          </a:xfrm>
        </p:grpSpPr>
        <p:pic>
          <p:nvPicPr>
            <p:cNvPr id="28" name="图片 8">
              <a:extLst>
                <a:ext uri="{FF2B5EF4-FFF2-40B4-BE49-F238E27FC236}">
                  <a16:creationId xmlns:a16="http://schemas.microsoft.com/office/drawing/2014/main" id="{EAFDCD79-B575-43B9-9D23-70B6A8F4A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292" y="1892263"/>
              <a:ext cx="3024280" cy="2582423"/>
            </a:xfrm>
            <a:prstGeom prst="rect">
              <a:avLst/>
            </a:prstGeom>
          </p:spPr>
        </p:pic>
        <p:sp>
          <p:nvSpPr>
            <p:cNvPr id="29" name="文本框 12">
              <a:extLst>
                <a:ext uri="{FF2B5EF4-FFF2-40B4-BE49-F238E27FC236}">
                  <a16:creationId xmlns:a16="http://schemas.microsoft.com/office/drawing/2014/main" id="{F675AFA3-DF73-4E74-8B5D-B4A2B29421AE}"/>
                </a:ext>
              </a:extLst>
            </p:cNvPr>
            <p:cNvSpPr txBox="1"/>
            <p:nvPr/>
          </p:nvSpPr>
          <p:spPr>
            <a:xfrm rot="21221573">
              <a:off x="1340084" y="2671582"/>
              <a:ext cx="2455775" cy="1044483"/>
            </a:xfrm>
            <a:prstGeom prst="rect">
              <a:avLst/>
            </a:prstGeom>
            <a:noFill/>
          </p:spPr>
          <p:txBody>
            <a:bodyPr wrap="square" rtlCol="0">
              <a:spAutoFit/>
            </a:bodyPr>
            <a:lstStyle/>
            <a:p>
              <a:r>
                <a:rPr lang="en-US" sz="2200">
                  <a:solidFill>
                    <a:schemeClr val="bg1"/>
                  </a:solidFill>
                  <a:latin typeface="Times New Roman" panose="02020603050405020304" pitchFamily="18" charset="0"/>
                  <a:cs typeface="Times New Roman" panose="02020603050405020304" pitchFamily="18" charset="0"/>
                </a:rPr>
                <a:t>Ghi lại cảm xúc của em về một bài thơ - Độ dài của đoạn văn khoảng 200 chữ.</a:t>
              </a:r>
            </a:p>
          </p:txBody>
        </p:sp>
      </p:grpSp>
      <p:grpSp>
        <p:nvGrpSpPr>
          <p:cNvPr id="30" name="组合 6">
            <a:extLst>
              <a:ext uri="{FF2B5EF4-FFF2-40B4-BE49-F238E27FC236}">
                <a16:creationId xmlns:a16="http://schemas.microsoft.com/office/drawing/2014/main" id="{9D9A75B2-FE51-4F5A-A0C8-36C4525842B9}"/>
              </a:ext>
            </a:extLst>
          </p:cNvPr>
          <p:cNvGrpSpPr/>
          <p:nvPr/>
        </p:nvGrpSpPr>
        <p:grpSpPr>
          <a:xfrm>
            <a:off x="7718711" y="2885360"/>
            <a:ext cx="3429783" cy="2927901"/>
            <a:chOff x="3478591" y="3933468"/>
            <a:chExt cx="2860812" cy="2084000"/>
          </a:xfrm>
        </p:grpSpPr>
        <p:pic>
          <p:nvPicPr>
            <p:cNvPr id="31" name="图片 9">
              <a:extLst>
                <a:ext uri="{FF2B5EF4-FFF2-40B4-BE49-F238E27FC236}">
                  <a16:creationId xmlns:a16="http://schemas.microsoft.com/office/drawing/2014/main" id="{338E4412-FAD4-4963-A021-5FD9B6898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591" y="3933468"/>
              <a:ext cx="2860812" cy="2084000"/>
            </a:xfrm>
            <a:prstGeom prst="rect">
              <a:avLst/>
            </a:prstGeom>
          </p:spPr>
        </p:pic>
        <p:sp>
          <p:nvSpPr>
            <p:cNvPr id="32" name="文本框 14">
              <a:extLst>
                <a:ext uri="{FF2B5EF4-FFF2-40B4-BE49-F238E27FC236}">
                  <a16:creationId xmlns:a16="http://schemas.microsoft.com/office/drawing/2014/main" id="{0081F963-E5D8-42BA-AFFE-B9A12AF471B6}"/>
                </a:ext>
              </a:extLst>
            </p:cNvPr>
            <p:cNvSpPr txBox="1"/>
            <p:nvPr/>
          </p:nvSpPr>
          <p:spPr>
            <a:xfrm rot="21221573">
              <a:off x="3723961" y="4482449"/>
              <a:ext cx="2392360" cy="1029615"/>
            </a:xfrm>
            <a:prstGeom prst="rect">
              <a:avLst/>
            </a:prstGeom>
            <a:noFill/>
          </p:spPr>
          <p:txBody>
            <a:bodyPr wrap="square" rtlCol="0">
              <a:spAutoFit/>
            </a:bodyPr>
            <a:lstStyle/>
            <a:p>
              <a:r>
                <a:rPr lang="en-US" sz="2200">
                  <a:solidFill>
                    <a:schemeClr val="bg1"/>
                  </a:solidFill>
                  <a:latin typeface="Times New Roman" panose="02020603050405020304" pitchFamily="18" charset="0"/>
                  <a:cs typeface="Times New Roman" panose="02020603050405020304" pitchFamily="18" charset="0"/>
                </a:rPr>
                <a:t>Em có thể tìm và chọn một bài thơ mà em yêu thích hoặc có cảm xúc đặc biệt để viết. </a:t>
              </a:r>
            </a:p>
          </p:txBody>
        </p:sp>
      </p:grpSp>
      <p:sp>
        <p:nvSpPr>
          <p:cNvPr id="33" name="文本框 16">
            <a:extLst>
              <a:ext uri="{FF2B5EF4-FFF2-40B4-BE49-F238E27FC236}">
                <a16:creationId xmlns:a16="http://schemas.microsoft.com/office/drawing/2014/main" id="{1622C205-1389-45F4-8D49-E2A7E04C57B7}"/>
              </a:ext>
            </a:extLst>
          </p:cNvPr>
          <p:cNvSpPr txBox="1"/>
          <p:nvPr/>
        </p:nvSpPr>
        <p:spPr>
          <a:xfrm>
            <a:off x="1727099" y="1974875"/>
            <a:ext cx="1466757" cy="830997"/>
          </a:xfrm>
          <a:prstGeom prst="rect">
            <a:avLst/>
          </a:prstGeom>
          <a:noFill/>
        </p:spPr>
        <p:txBody>
          <a:bodyPr wrap="square" rtlCol="0">
            <a:spAutoFit/>
          </a:bodyPr>
          <a:lstStyle/>
          <a:p>
            <a:pPr algn="ctr" defTabSz="457189"/>
            <a:r>
              <a:rPr lang="vi-VN" sz="2400" b="1">
                <a:solidFill>
                  <a:srgbClr val="FFC000"/>
                </a:solidFill>
                <a:latin typeface="Times New Roman" panose="02020603050405020304" pitchFamily="18" charset="0"/>
              </a:rPr>
              <a:t>Xác định đề tài</a:t>
            </a:r>
            <a:endParaRPr lang="zh-CN" altLang="en-US" sz="2400" b="1" dirty="0">
              <a:solidFill>
                <a:srgbClr val="FFC000"/>
              </a:solidFill>
              <a:latin typeface="微软雅黑" panose="020B0503020204020204" pitchFamily="34" charset="-122"/>
              <a:ea typeface="微软雅黑" panose="020B0503020204020204" pitchFamily="34" charset="-122"/>
              <a:cs typeface="Arial"/>
              <a:sym typeface="Arial"/>
            </a:endParaRPr>
          </a:p>
        </p:txBody>
      </p:sp>
      <p:sp>
        <p:nvSpPr>
          <p:cNvPr id="34" name="文本框 17">
            <a:extLst>
              <a:ext uri="{FF2B5EF4-FFF2-40B4-BE49-F238E27FC236}">
                <a16:creationId xmlns:a16="http://schemas.microsoft.com/office/drawing/2014/main" id="{7489644A-8A29-4ABB-BAE1-6072EABF668B}"/>
              </a:ext>
            </a:extLst>
          </p:cNvPr>
          <p:cNvSpPr txBox="1"/>
          <p:nvPr/>
        </p:nvSpPr>
        <p:spPr>
          <a:xfrm>
            <a:off x="9357579" y="2244609"/>
            <a:ext cx="1506468" cy="830997"/>
          </a:xfrm>
          <a:prstGeom prst="rect">
            <a:avLst/>
          </a:prstGeom>
          <a:noFill/>
        </p:spPr>
        <p:txBody>
          <a:bodyPr wrap="square" rtlCol="0">
            <a:spAutoFit/>
          </a:bodyPr>
          <a:lstStyle/>
          <a:p>
            <a:pPr algn="ctr" defTabSz="457189"/>
            <a:r>
              <a:rPr lang="vi-VN" sz="2400" b="1">
                <a:solidFill>
                  <a:srgbClr val="FFC000"/>
                </a:solidFill>
                <a:latin typeface="Times New Roman" panose="02020603050405020304" pitchFamily="18" charset="0"/>
              </a:rPr>
              <a:t> </a:t>
            </a:r>
            <a:r>
              <a:rPr lang="en-US" sz="2400" b="1">
                <a:solidFill>
                  <a:srgbClr val="FFC000"/>
                </a:solidFill>
                <a:latin typeface="Times New Roman" panose="02020603050405020304" pitchFamily="18" charset="0"/>
              </a:rPr>
              <a:t>T</a:t>
            </a:r>
            <a:r>
              <a:rPr lang="vi-VN" sz="2400" b="1">
                <a:solidFill>
                  <a:srgbClr val="FFC000"/>
                </a:solidFill>
                <a:latin typeface="Times New Roman" panose="02020603050405020304" pitchFamily="18" charset="0"/>
              </a:rPr>
              <a:t>hu thập tư liệu</a:t>
            </a:r>
            <a:endParaRPr lang="zh-CN" altLang="en-US" sz="2400" b="1" dirty="0">
              <a:solidFill>
                <a:srgbClr val="FFC000"/>
              </a:solidFill>
              <a:latin typeface="Calibri"/>
              <a:ea typeface="微软雅黑" panose="020B0503020204020204" pitchFamily="34" charset="-122"/>
              <a:cs typeface="Arial"/>
              <a:sym typeface="Arial"/>
            </a:endParaRPr>
          </a:p>
        </p:txBody>
      </p:sp>
      <p:sp>
        <p:nvSpPr>
          <p:cNvPr id="5" name="文本框 55">
            <a:extLst>
              <a:ext uri="{FF2B5EF4-FFF2-40B4-BE49-F238E27FC236}">
                <a16:creationId xmlns:a16="http://schemas.microsoft.com/office/drawing/2014/main" id="{1625CA91-B5C8-0CDA-6902-5B8F7095C950}"/>
              </a:ext>
            </a:extLst>
          </p:cNvPr>
          <p:cNvSpPr txBox="1"/>
          <p:nvPr/>
        </p:nvSpPr>
        <p:spPr>
          <a:xfrm>
            <a:off x="2211630" y="369971"/>
            <a:ext cx="750853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a:t>
            </a:r>
            <a:r>
              <a:rPr lang="vi-VN" altLang="zh-CN" sz="3600" b="1" dirty="0">
                <a:solidFill>
                  <a:srgbClr val="FFC000"/>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QUI TRÌNH VIẾT</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41218114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 calcmode="lin" valueType="num">
                                      <p:cBhvr additive="base">
                                        <p:cTn id="10" dur="500" fill="hold"/>
                                        <p:tgtEl>
                                          <p:spTgt spid="51"/>
                                        </p:tgtEl>
                                        <p:attrNameLst>
                                          <p:attrName>ppt_x</p:attrName>
                                        </p:attrNameLst>
                                      </p:cBhvr>
                                      <p:tavLst>
                                        <p:tav tm="0">
                                          <p:val>
                                            <p:strVal val="#ppt_x"/>
                                          </p:val>
                                        </p:tav>
                                        <p:tav tm="100000">
                                          <p:val>
                                            <p:strVal val="#ppt_x"/>
                                          </p:val>
                                        </p:tav>
                                      </p:tavLst>
                                    </p:anim>
                                    <p:anim calcmode="lin" valueType="num">
                                      <p:cBhvr additive="base">
                                        <p:cTn id="11"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500" fill="hold"/>
                                        <p:tgtEl>
                                          <p:spTgt spid="52"/>
                                        </p:tgtEl>
                                        <p:attrNameLst>
                                          <p:attrName>ppt_x</p:attrName>
                                        </p:attrNameLst>
                                      </p:cBhvr>
                                      <p:tavLst>
                                        <p:tav tm="0">
                                          <p:val>
                                            <p:strVal val="#ppt_x"/>
                                          </p:val>
                                        </p:tav>
                                        <p:tav tm="100000">
                                          <p:val>
                                            <p:strVal val="#ppt_x"/>
                                          </p:val>
                                        </p:tav>
                                      </p:tavLst>
                                    </p:anim>
                                    <p:anim calcmode="lin" valueType="num">
                                      <p:cBhvr additive="base">
                                        <p:cTn id="17" dur="50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1" grpId="0"/>
      <p:bldP spid="5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1207008" y="-859536"/>
            <a:ext cx="14246352" cy="8833104"/>
            <a:chOff x="351853" y="-457200"/>
            <a:chExt cx="12192000" cy="81788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853" y="-457200"/>
              <a:ext cx="12192000" cy="81788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034976" y="559426"/>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椭圆 14">
            <a:extLst>
              <a:ext uri="{FF2B5EF4-FFF2-40B4-BE49-F238E27FC236}">
                <a16:creationId xmlns:a16="http://schemas.microsoft.com/office/drawing/2014/main" id="{0CDCB562-BE0D-4D82-83BE-7CB95AA4AA6D}"/>
              </a:ext>
            </a:extLst>
          </p:cNvPr>
          <p:cNvSpPr/>
          <p:nvPr/>
        </p:nvSpPr>
        <p:spPr>
          <a:xfrm>
            <a:off x="4724434" y="2512626"/>
            <a:ext cx="3169852" cy="31698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20F0502020204030204"/>
              <a:ea typeface="等线" panose="02010600030101010101" pitchFamily="2" charset="-122"/>
              <a:cs typeface="+mn-ea"/>
              <a:sym typeface="+mn-lt"/>
            </a:endParaRPr>
          </a:p>
        </p:txBody>
      </p:sp>
      <p:pic>
        <p:nvPicPr>
          <p:cNvPr id="11" name="图片 1">
            <a:extLst>
              <a:ext uri="{FF2B5EF4-FFF2-40B4-BE49-F238E27FC236}">
                <a16:creationId xmlns:a16="http://schemas.microsoft.com/office/drawing/2014/main" id="{7072CCC3-C671-4F07-B09A-10563D3863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979655" y="2767847"/>
            <a:ext cx="2659409" cy="2659409"/>
          </a:xfrm>
          <a:prstGeom prst="ellipse">
            <a:avLst/>
          </a:prstGeom>
        </p:spPr>
      </p:pic>
      <p:sp>
        <p:nvSpPr>
          <p:cNvPr id="12" name="矩形 4">
            <a:extLst>
              <a:ext uri="{FF2B5EF4-FFF2-40B4-BE49-F238E27FC236}">
                <a16:creationId xmlns:a16="http://schemas.microsoft.com/office/drawing/2014/main" id="{E105D7EB-B424-4767-8859-13EA2640276A}"/>
              </a:ext>
            </a:extLst>
          </p:cNvPr>
          <p:cNvSpPr/>
          <p:nvPr/>
        </p:nvSpPr>
        <p:spPr>
          <a:xfrm>
            <a:off x="8012648" y="2226701"/>
            <a:ext cx="3352108" cy="1555041"/>
          </a:xfrm>
          <a:prstGeom prst="rect">
            <a:avLst/>
          </a:prstGeom>
        </p:spPr>
        <p:txBody>
          <a:bodyPr wrap="square">
            <a:spAutoFit/>
          </a:bodyPr>
          <a:lstStyle/>
          <a:p>
            <a:pPr lvl="0" algn="just">
              <a:lnSpc>
                <a:spcPct val="150000"/>
              </a:lnSpc>
              <a:defRPr/>
            </a:pPr>
            <a:r>
              <a:rPr lang="en-US" sz="2200" i="1">
                <a:solidFill>
                  <a:schemeClr val="bg1"/>
                </a:solidFill>
                <a:latin typeface="Times New Roman" panose="02020603050405020304" pitchFamily="18" charset="0"/>
                <a:cs typeface="Times New Roman" panose="02020603050405020304" pitchFamily="18" charset="0"/>
              </a:rPr>
              <a:t>Tìm và xác định ý nghĩa của những từ ngữ, hình ảnh độc đáo, những biện pháp tu từ </a:t>
            </a:r>
            <a:endParaRPr kumimoji="0" lang="en-US" altLang="zh-CN" sz="2200" b="0"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13" name="矩形 7">
            <a:extLst>
              <a:ext uri="{FF2B5EF4-FFF2-40B4-BE49-F238E27FC236}">
                <a16:creationId xmlns:a16="http://schemas.microsoft.com/office/drawing/2014/main" id="{B4070AD4-9D9A-4E92-87CC-B3643C9D1302}"/>
              </a:ext>
            </a:extLst>
          </p:cNvPr>
          <p:cNvSpPr/>
          <p:nvPr/>
        </p:nvSpPr>
        <p:spPr>
          <a:xfrm>
            <a:off x="8129000" y="5033493"/>
            <a:ext cx="3169852" cy="769441"/>
          </a:xfrm>
          <a:prstGeom prst="rect">
            <a:avLst/>
          </a:prstGeom>
        </p:spPr>
        <p:txBody>
          <a:bodyPr wrap="square">
            <a:spAutoFit/>
          </a:bodyPr>
          <a:lstStyle/>
          <a:p>
            <a:pPr algn="just"/>
            <a:r>
              <a:rPr lang="en-US" sz="2200" i="1">
                <a:solidFill>
                  <a:schemeClr val="bg1"/>
                </a:solidFill>
                <a:latin typeface="Times New Roman" panose="02020603050405020304" pitchFamily="18" charset="0"/>
                <a:cs typeface="Times New Roman" panose="02020603050405020304" pitchFamily="18" charset="0"/>
              </a:rPr>
              <a:t>Lí giải vì sao em có cảm xúc đặc biệt với bài thơ.</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4" name="矩形 10">
            <a:extLst>
              <a:ext uri="{FF2B5EF4-FFF2-40B4-BE49-F238E27FC236}">
                <a16:creationId xmlns:a16="http://schemas.microsoft.com/office/drawing/2014/main" id="{51425B5E-9E95-445A-8097-6B26D01C0799}"/>
              </a:ext>
            </a:extLst>
          </p:cNvPr>
          <p:cNvSpPr/>
          <p:nvPr/>
        </p:nvSpPr>
        <p:spPr>
          <a:xfrm flipH="1">
            <a:off x="654642" y="2425985"/>
            <a:ext cx="4010610" cy="1047210"/>
          </a:xfrm>
          <a:prstGeom prst="rect">
            <a:avLst/>
          </a:prstGeom>
        </p:spPr>
        <p:txBody>
          <a:bodyPr wrap="square">
            <a:spAutoFit/>
          </a:bodyPr>
          <a:lstStyle/>
          <a:p>
            <a:pPr lvl="0" algn="just">
              <a:lnSpc>
                <a:spcPct val="150000"/>
              </a:lnSpc>
              <a:defRPr/>
            </a:pPr>
            <a:r>
              <a:rPr lang="en-US" sz="2200" i="1">
                <a:solidFill>
                  <a:schemeClr val="bg1"/>
                </a:solidFill>
                <a:latin typeface="Times New Roman" panose="02020603050405020304" pitchFamily="18" charset="0"/>
                <a:cs typeface="Times New Roman" panose="02020603050405020304" pitchFamily="18" charset="0"/>
              </a:rPr>
              <a:t>Đọc diễn cảm bài thơ vài lần để cảm nhận nhịp điệu, hình ảnh…</a:t>
            </a:r>
            <a:endParaRPr kumimoji="0" lang="en-US" altLang="zh-CN" sz="2200" b="0" i="0" u="none" strike="noStrike" kern="1200" cap="none" spc="0" normalizeH="0" baseline="0" noProof="0" dirty="0">
              <a:ln>
                <a:noFill/>
              </a:ln>
              <a:solidFill>
                <a:schemeClr val="bg1"/>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15" name="矩形 13">
            <a:extLst>
              <a:ext uri="{FF2B5EF4-FFF2-40B4-BE49-F238E27FC236}">
                <a16:creationId xmlns:a16="http://schemas.microsoft.com/office/drawing/2014/main" id="{B68F89F7-3E81-49AA-98C0-C664CA7BB819}"/>
              </a:ext>
            </a:extLst>
          </p:cNvPr>
          <p:cNvSpPr/>
          <p:nvPr/>
        </p:nvSpPr>
        <p:spPr>
          <a:xfrm flipH="1">
            <a:off x="615244" y="4705190"/>
            <a:ext cx="3744686" cy="769441"/>
          </a:xfrm>
          <a:prstGeom prst="rect">
            <a:avLst/>
          </a:prstGeom>
        </p:spPr>
        <p:txBody>
          <a:bodyPr wrap="square">
            <a:spAutoFit/>
          </a:bodyPr>
          <a:lstStyle/>
          <a:p>
            <a:pPr algn="just"/>
            <a:r>
              <a:rPr lang="en-US" sz="2200" i="1">
                <a:solidFill>
                  <a:schemeClr val="bg1"/>
                </a:solidFill>
                <a:latin typeface="Times New Roman" panose="02020603050405020304" pitchFamily="18" charset="0"/>
                <a:cs typeface="Times New Roman" panose="02020603050405020304" pitchFamily="18" charset="0"/>
              </a:rPr>
              <a:t>Viết nhanh dưới dạng cụm từ thể hiện những ý tưởng trên.</a:t>
            </a:r>
            <a:endParaRPr lang="en-US" sz="2200">
              <a:solidFill>
                <a:schemeClr val="bg1"/>
              </a:solidFill>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07844510-C164-4904-BA96-D40FCC2C4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33" y="2426706"/>
            <a:ext cx="1066800" cy="1066800"/>
          </a:xfrm>
          <a:prstGeom prst="rect">
            <a:avLst/>
          </a:prstGeom>
        </p:spPr>
      </p:pic>
      <p:pic>
        <p:nvPicPr>
          <p:cNvPr id="18" name="图片 17">
            <a:extLst>
              <a:ext uri="{FF2B5EF4-FFF2-40B4-BE49-F238E27FC236}">
                <a16:creationId xmlns:a16="http://schemas.microsoft.com/office/drawing/2014/main" id="{6B96846B-F40C-439F-AA05-3153952704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6255" y="4500093"/>
            <a:ext cx="1066800" cy="1066800"/>
          </a:xfrm>
          <a:prstGeom prst="rect">
            <a:avLst/>
          </a:prstGeom>
        </p:spPr>
      </p:pic>
      <p:pic>
        <p:nvPicPr>
          <p:cNvPr id="21" name="图片 18">
            <a:extLst>
              <a:ext uri="{FF2B5EF4-FFF2-40B4-BE49-F238E27FC236}">
                <a16:creationId xmlns:a16="http://schemas.microsoft.com/office/drawing/2014/main" id="{512B9B1F-18BB-4720-B308-2D62172E3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487" y="2426706"/>
            <a:ext cx="1066800" cy="1066800"/>
          </a:xfrm>
          <a:prstGeom prst="rect">
            <a:avLst/>
          </a:prstGeom>
        </p:spPr>
      </p:pic>
      <p:pic>
        <p:nvPicPr>
          <p:cNvPr id="22" name="图片 19">
            <a:extLst>
              <a:ext uri="{FF2B5EF4-FFF2-40B4-BE49-F238E27FC236}">
                <a16:creationId xmlns:a16="http://schemas.microsoft.com/office/drawing/2014/main" id="{D083D679-5B49-4877-BF3F-3C8641E016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3411" y="4528590"/>
            <a:ext cx="1066800" cy="1066800"/>
          </a:xfrm>
          <a:prstGeom prst="rect">
            <a:avLst/>
          </a:prstGeom>
        </p:spPr>
      </p:pic>
      <p:sp>
        <p:nvSpPr>
          <p:cNvPr id="23" name="文本框 55">
            <a:extLst>
              <a:ext uri="{FF2B5EF4-FFF2-40B4-BE49-F238E27FC236}">
                <a16:creationId xmlns:a16="http://schemas.microsoft.com/office/drawing/2014/main" id="{5731DE2C-156C-4407-BF09-C7970B6A297A}"/>
              </a:ext>
            </a:extLst>
          </p:cNvPr>
          <p:cNvSpPr txBox="1"/>
          <p:nvPr/>
        </p:nvSpPr>
        <p:spPr>
          <a:xfrm>
            <a:off x="2194004" y="1225212"/>
            <a:ext cx="5166883"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Bước</a:t>
            </a:r>
            <a:r>
              <a:rPr kumimoji="0" lang="en-US" altLang="zh-CN" sz="3200" b="1" i="0" u="none" strike="noStrike" kern="1200" cap="none" spc="0" normalizeH="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2.</a:t>
            </a: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Tìm ý, lập dàn ý</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cxnSp>
        <p:nvCxnSpPr>
          <p:cNvPr id="6" name="Straight Connector 5">
            <a:extLst>
              <a:ext uri="{FF2B5EF4-FFF2-40B4-BE49-F238E27FC236}">
                <a16:creationId xmlns:a16="http://schemas.microsoft.com/office/drawing/2014/main" id="{08DF270B-B16E-422B-A651-99D30554D392}"/>
              </a:ext>
            </a:extLst>
          </p:cNvPr>
          <p:cNvCxnSpPr>
            <a:cxnSpLocks/>
          </p:cNvCxnSpPr>
          <p:nvPr/>
        </p:nvCxnSpPr>
        <p:spPr>
          <a:xfrm>
            <a:off x="2187506" y="887241"/>
            <a:ext cx="5862036" cy="10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55">
            <a:extLst>
              <a:ext uri="{FF2B5EF4-FFF2-40B4-BE49-F238E27FC236}">
                <a16:creationId xmlns:a16="http://schemas.microsoft.com/office/drawing/2014/main" id="{9313080B-1EE2-C94D-2B65-869407C1DC15}"/>
              </a:ext>
            </a:extLst>
          </p:cNvPr>
          <p:cNvSpPr txBox="1"/>
          <p:nvPr/>
        </p:nvSpPr>
        <p:spPr>
          <a:xfrm>
            <a:off x="2372936" y="352250"/>
            <a:ext cx="628023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a:t>
            </a:r>
            <a:r>
              <a:rPr lang="vi-VN" altLang="zh-CN" sz="3600" b="1" dirty="0">
                <a:solidFill>
                  <a:srgbClr val="FFC000"/>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QUI TRÌNH VIẾT</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68988833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图片 24">
            <a:extLst>
              <a:ext uri="{FF2B5EF4-FFF2-40B4-BE49-F238E27FC236}">
                <a16:creationId xmlns:a16="http://schemas.microsoft.com/office/drawing/2014/main" id="{CF6B4397-4410-4349-AB91-983ABF834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7071" y="1971948"/>
            <a:ext cx="2542228" cy="2542228"/>
          </a:xfrm>
          <a:prstGeom prst="rect">
            <a:avLst/>
          </a:prstGeom>
        </p:spPr>
      </p:pic>
      <p:pic>
        <p:nvPicPr>
          <p:cNvPr id="19"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6029781" y="43085"/>
            <a:ext cx="4641095" cy="3450260"/>
          </a:xfrm>
          <a:prstGeom prst="rect">
            <a:avLst/>
          </a:prstGeom>
        </p:spPr>
      </p:pic>
      <p:sp>
        <p:nvSpPr>
          <p:cNvPr id="20" name="文本框 1">
            <a:extLst>
              <a:ext uri="{FF2B5EF4-FFF2-40B4-BE49-F238E27FC236}">
                <a16:creationId xmlns:a16="http://schemas.microsoft.com/office/drawing/2014/main" id="{3873D833-B739-4533-976A-CEA1B608DCAC}"/>
              </a:ext>
            </a:extLst>
          </p:cNvPr>
          <p:cNvSpPr txBox="1"/>
          <p:nvPr/>
        </p:nvSpPr>
        <p:spPr>
          <a:xfrm>
            <a:off x="6642787" y="740427"/>
            <a:ext cx="3132610" cy="1569660"/>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a:solidFill>
                  <a:srgbClr val="C00000"/>
                </a:solidFill>
                <a:latin typeface="Times New Roman" panose="02020603050405020304" pitchFamily="18" charset="0"/>
                <a:cs typeface="Times New Roman" panose="02020603050405020304" pitchFamily="18" charset="0"/>
              </a:rPr>
              <a:t>Âm thanh, vần, nhịp điệu của bài thơ và những cảm xúc mà bài thơ đã gợi cho em.</a:t>
            </a:r>
            <a:endParaRPr kumimoji="0" lang="vi-VN"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rot="17128100">
            <a:off x="-66391" y="418660"/>
            <a:ext cx="5918599" cy="4858804"/>
          </a:xfrm>
          <a:prstGeom prst="rect">
            <a:avLst/>
          </a:prstGeom>
        </p:spPr>
      </p:pic>
      <p:sp>
        <p:nvSpPr>
          <p:cNvPr id="11" name="文本框 1">
            <a:extLst>
              <a:ext uri="{FF2B5EF4-FFF2-40B4-BE49-F238E27FC236}">
                <a16:creationId xmlns:a16="http://schemas.microsoft.com/office/drawing/2014/main" id="{3873D833-B739-4533-976A-CEA1B608DCAC}"/>
              </a:ext>
            </a:extLst>
          </p:cNvPr>
          <p:cNvSpPr txBox="1"/>
          <p:nvPr/>
        </p:nvSpPr>
        <p:spPr>
          <a:xfrm rot="17404370">
            <a:off x="611028" y="1898721"/>
            <a:ext cx="3945141" cy="1569660"/>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a:solidFill>
                  <a:srgbClr val="C00000"/>
                </a:solidFill>
                <a:latin typeface="Times New Roman" panose="02020603050405020304" pitchFamily="18" charset="0"/>
                <a:cs typeface="Times New Roman" panose="02020603050405020304" pitchFamily="18" charset="0"/>
              </a:rPr>
              <a:t>Ý nghĩa của những từ ngữ, hình ảnh độc đáo, những biện pháp tu từ mà tác giả bài thơ sử dụng.</a:t>
            </a:r>
            <a:endParaRPr kumimoji="0" lang="vi-VN" sz="2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8"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rot="3082855">
            <a:off x="6517330" y="3247097"/>
            <a:ext cx="5007988" cy="3723013"/>
          </a:xfrm>
          <a:prstGeom prst="rect">
            <a:avLst/>
          </a:prstGeom>
        </p:spPr>
      </p:pic>
      <p:sp>
        <p:nvSpPr>
          <p:cNvPr id="21" name="文本框 1">
            <a:extLst>
              <a:ext uri="{FF2B5EF4-FFF2-40B4-BE49-F238E27FC236}">
                <a16:creationId xmlns:a16="http://schemas.microsoft.com/office/drawing/2014/main" id="{3873D833-B739-4533-976A-CEA1B608DCAC}"/>
              </a:ext>
            </a:extLst>
          </p:cNvPr>
          <p:cNvSpPr txBox="1"/>
          <p:nvPr/>
        </p:nvSpPr>
        <p:spPr>
          <a:xfrm rot="3471150">
            <a:off x="7632359" y="4375129"/>
            <a:ext cx="3132610" cy="1200329"/>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a:solidFill>
                  <a:srgbClr val="C00000"/>
                </a:solidFill>
                <a:latin typeface="Times New Roman" panose="02020603050405020304" pitchFamily="18" charset="0"/>
                <a:cs typeface="Times New Roman" panose="02020603050405020304" pitchFamily="18" charset="0"/>
              </a:rPr>
              <a:t>Lí giải vì sao em có cảm xúc đặc biệt với bài thơ.</a:t>
            </a:r>
            <a:endParaRPr kumimoji="0" lang="vi-VN" sz="2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
          <p:cNvSpPr/>
          <p:nvPr/>
        </p:nvSpPr>
        <p:spPr>
          <a:xfrm>
            <a:off x="4842282" y="4652127"/>
            <a:ext cx="2098048" cy="646331"/>
          </a:xfrm>
          <a:prstGeom prst="rect">
            <a:avLst/>
          </a:prstGeom>
          <a:ln w="76200">
            <a:solidFill>
              <a:srgbClr val="0070C0"/>
            </a:solidFill>
            <a:prstDash val="sysDash"/>
          </a:ln>
        </p:spPr>
        <p:txBody>
          <a:bodyPr wrap="square">
            <a:spAutoFit/>
          </a:bodyPr>
          <a:lstStyle/>
          <a:p>
            <a:pPr lvl="1" algn="ctr" defTabSz="457200">
              <a:defRPr/>
            </a:pPr>
            <a:r>
              <a:rPr lang="vi-VN" sz="3600" b="1">
                <a:solidFill>
                  <a:srgbClr val="0070C0"/>
                </a:solidFill>
                <a:latin typeface="Times New Roman" panose="02020603050405020304" pitchFamily="18" charset="0"/>
              </a:rPr>
              <a:t>Tìm ý</a:t>
            </a:r>
          </a:p>
        </p:txBody>
      </p:sp>
    </p:spTree>
    <p:extLst>
      <p:ext uri="{BB962C8B-B14F-4D97-AF65-F5344CB8AC3E}">
        <p14:creationId xmlns:p14="http://schemas.microsoft.com/office/powerpoint/2010/main" val="2444657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21"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1207008" y="-859536"/>
            <a:ext cx="14246352" cy="8833104"/>
            <a:chOff x="351853" y="-457200"/>
            <a:chExt cx="12192000" cy="81788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853" y="-457200"/>
              <a:ext cx="12192000" cy="81788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034976" y="559426"/>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文本框 55">
            <a:extLst>
              <a:ext uri="{FF2B5EF4-FFF2-40B4-BE49-F238E27FC236}">
                <a16:creationId xmlns:a16="http://schemas.microsoft.com/office/drawing/2014/main" id="{5731DE2C-156C-4407-BF09-C7970B6A297A}"/>
              </a:ext>
            </a:extLst>
          </p:cNvPr>
          <p:cNvSpPr txBox="1"/>
          <p:nvPr/>
        </p:nvSpPr>
        <p:spPr>
          <a:xfrm>
            <a:off x="2285854" y="1068123"/>
            <a:ext cx="2475934"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Lập dàn ý</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cxnSp>
        <p:nvCxnSpPr>
          <p:cNvPr id="6" name="Straight Connector 5">
            <a:extLst>
              <a:ext uri="{FF2B5EF4-FFF2-40B4-BE49-F238E27FC236}">
                <a16:creationId xmlns:a16="http://schemas.microsoft.com/office/drawing/2014/main" id="{08DF270B-B16E-422B-A651-99D30554D392}"/>
              </a:ext>
            </a:extLst>
          </p:cNvPr>
          <p:cNvCxnSpPr>
            <a:cxnSpLocks/>
          </p:cNvCxnSpPr>
          <p:nvPr/>
        </p:nvCxnSpPr>
        <p:spPr>
          <a:xfrm>
            <a:off x="2187506" y="887241"/>
            <a:ext cx="5862036" cy="10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00C7564-F147-4C15-B00D-31D81C4DE343}"/>
              </a:ext>
            </a:extLst>
          </p:cNvPr>
          <p:cNvGrpSpPr/>
          <p:nvPr/>
        </p:nvGrpSpPr>
        <p:grpSpPr>
          <a:xfrm>
            <a:off x="815723" y="1729590"/>
            <a:ext cx="10334499" cy="4745355"/>
            <a:chOff x="1152" y="1700"/>
            <a:chExt cx="9208" cy="7473"/>
          </a:xfrm>
        </p:grpSpPr>
        <p:sp>
          <p:nvSpPr>
            <p:cNvPr id="11" name="Rectangle 10">
              <a:extLst>
                <a:ext uri="{FF2B5EF4-FFF2-40B4-BE49-F238E27FC236}">
                  <a16:creationId xmlns:a16="http://schemas.microsoft.com/office/drawing/2014/main" id="{A9721B87-12E0-4BFF-A163-F58905F46281}"/>
                </a:ext>
              </a:extLst>
            </p:cNvPr>
            <p:cNvSpPr>
              <a:spLocks noChangeArrowheads="1"/>
            </p:cNvSpPr>
            <p:nvPr/>
          </p:nvSpPr>
          <p:spPr bwMode="auto">
            <a:xfrm>
              <a:off x="1152" y="1700"/>
              <a:ext cx="9208" cy="7473"/>
            </a:xfrm>
            <a:prstGeom prst="rect">
              <a:avLst/>
            </a:prstGeom>
            <a:solidFill>
              <a:srgbClr val="FFFFFF"/>
            </a:solidFill>
            <a:ln w="9525">
              <a:solidFill>
                <a:srgbClr val="000000"/>
              </a:solidFill>
              <a:miter lim="800000"/>
            </a:ln>
          </p:spPr>
          <p:txBody>
            <a:bodyPr rot="0" vert="horz" wrap="square" lIns="91440" tIns="45720" rIns="91440" bIns="45720" anchor="t" anchorCtr="0" upright="1">
              <a:noAutofit/>
            </a:bodyPr>
            <a:lstStyle/>
            <a:p>
              <a:pPr>
                <a:spcAft>
                  <a:spcPts val="0"/>
                </a:spcAft>
              </a:pPr>
              <a:r>
                <a:rPr lang="en-US" sz="1200">
                  <a:effectLst/>
                  <a:latin typeface=".VnTime"/>
                  <a:ea typeface="Times New Roman" panose="02020603050405020304" pitchFamily="18" charset="0"/>
                  <a:cs typeface="Times New Roman" panose="02020603050405020304" pitchFamily="18" charset="0"/>
                </a:rPr>
                <a:t> </a:t>
              </a:r>
            </a:p>
          </p:txBody>
        </p:sp>
        <p:sp>
          <p:nvSpPr>
            <p:cNvPr id="12" name="Oval 11">
              <a:extLst>
                <a:ext uri="{FF2B5EF4-FFF2-40B4-BE49-F238E27FC236}">
                  <a16:creationId xmlns:a16="http://schemas.microsoft.com/office/drawing/2014/main" id="{52BF8366-C74D-4BE3-871E-AD60AC9A3CA7}"/>
                </a:ext>
              </a:extLst>
            </p:cNvPr>
            <p:cNvSpPr>
              <a:spLocks noChangeArrowheads="1"/>
            </p:cNvSpPr>
            <p:nvPr/>
          </p:nvSpPr>
          <p:spPr bwMode="auto">
            <a:xfrm>
              <a:off x="1308" y="4830"/>
              <a:ext cx="1240" cy="1035"/>
            </a:xfrm>
            <a:prstGeom prst="ellipse">
              <a:avLst/>
            </a:prstGeom>
            <a:solidFill>
              <a:srgbClr val="F7CAAC"/>
            </a:solidFill>
            <a:ln w="9525">
              <a:solidFill>
                <a:srgbClr val="FFFFFF"/>
              </a:solidFill>
              <a:round/>
            </a:ln>
          </p:spPr>
          <p:txBody>
            <a:bodyPr rot="0" vert="horz" wrap="square" lIns="91440" tIns="45720" rIns="91440" bIns="45720" anchor="ctr" anchorCtr="0" upright="1">
              <a:noAutofit/>
            </a:bodyPr>
            <a:lstStyle/>
            <a:p>
              <a:pPr algn="ctr">
                <a:spcAft>
                  <a:spcPts val="0"/>
                </a:spcAft>
              </a:pPr>
              <a:r>
                <a:rPr lang="en-US" b="1">
                  <a:effectLst/>
                  <a:latin typeface="Times New Roman" panose="02020603050405020304" pitchFamily="18" charset="0"/>
                  <a:ea typeface="Times New Roman" panose="02020603050405020304" pitchFamily="18" charset="0"/>
                  <a:cs typeface="Times New Roman" panose="02020603050405020304" pitchFamily="18" charset="0"/>
                </a:rPr>
                <a:t>Thân đoạn</a:t>
              </a:r>
              <a:endParaRPr lang="en-US" b="1">
                <a:effectLst/>
                <a:latin typeface=".VnTime"/>
                <a:ea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6F32A9CF-558C-4658-BB19-736530EBFAD5}"/>
                </a:ext>
              </a:extLst>
            </p:cNvPr>
            <p:cNvSpPr>
              <a:spLocks noChangeArrowheads="1"/>
            </p:cNvSpPr>
            <p:nvPr/>
          </p:nvSpPr>
          <p:spPr bwMode="auto">
            <a:xfrm>
              <a:off x="1327" y="2270"/>
              <a:ext cx="1240" cy="1035"/>
            </a:xfrm>
            <a:prstGeom prst="ellipse">
              <a:avLst/>
            </a:prstGeom>
            <a:solidFill>
              <a:srgbClr val="C5E0B3"/>
            </a:solidFill>
            <a:ln w="9525">
              <a:solidFill>
                <a:srgbClr val="C5E0B3"/>
              </a:solidFill>
              <a:round/>
            </a:ln>
          </p:spPr>
          <p:txBody>
            <a:bodyPr rot="0" vert="horz" wrap="square" lIns="91440" tIns="45720" rIns="91440" bIns="45720" anchor="ctr" anchorCtr="0" upright="1">
              <a:noAutofit/>
            </a:bodyPr>
            <a:lstStyle/>
            <a:p>
              <a:pPr algn="ctr">
                <a:spcAft>
                  <a:spcPts val="0"/>
                </a:spcAft>
              </a:pPr>
              <a:r>
                <a:rPr lang="en-US" b="1">
                  <a:effectLst/>
                  <a:latin typeface="Times New Roman" panose="02020603050405020304" pitchFamily="18" charset="0"/>
                  <a:ea typeface="Times New Roman" panose="02020603050405020304" pitchFamily="18" charset="0"/>
                  <a:cs typeface="Times New Roman" panose="02020603050405020304" pitchFamily="18" charset="0"/>
                </a:rPr>
                <a:t>Mở đoạn</a:t>
              </a:r>
              <a:endParaRPr lang="en-US" b="1">
                <a:effectLst/>
                <a:latin typeface=".VnTime"/>
                <a:ea typeface="Times New Roman" panose="02020603050405020304" pitchFamily="18" charset="0"/>
                <a:cs typeface="Times New Roman" panose="02020603050405020304" pitchFamily="18" charset="0"/>
              </a:endParaRPr>
            </a:p>
          </p:txBody>
        </p:sp>
        <p:sp>
          <p:nvSpPr>
            <p:cNvPr id="14" name="AutoShape 26">
              <a:extLst>
                <a:ext uri="{FF2B5EF4-FFF2-40B4-BE49-F238E27FC236}">
                  <a16:creationId xmlns:a16="http://schemas.microsoft.com/office/drawing/2014/main" id="{D28F9180-F2C9-47AF-B472-291B62B9707D}"/>
                </a:ext>
              </a:extLst>
            </p:cNvPr>
            <p:cNvSpPr>
              <a:spLocks noChangeArrowheads="1"/>
            </p:cNvSpPr>
            <p:nvPr/>
          </p:nvSpPr>
          <p:spPr bwMode="auto">
            <a:xfrm>
              <a:off x="3040" y="2070"/>
              <a:ext cx="7010" cy="790"/>
            </a:xfrm>
            <a:prstGeom prst="roundRect">
              <a:avLst>
                <a:gd name="adj" fmla="val 16667"/>
              </a:avLst>
            </a:prstGeom>
            <a:solidFill>
              <a:srgbClr val="C5E0B3"/>
            </a:solidFill>
            <a:ln w="9525">
              <a:solidFill>
                <a:srgbClr val="FFFFFF"/>
              </a:solidFill>
              <a:round/>
            </a:ln>
          </p:spPr>
          <p:txBody>
            <a:bodyPr rot="0" vert="horz" wrap="square" lIns="91440" tIns="45720" rIns="91440" bIns="45720" anchor="t" anchorCtr="0" upright="1">
              <a:noAutofit/>
            </a:bodyPr>
            <a:lstStyle/>
            <a:p>
              <a:pPr>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Tên bài thơ, tên tác giả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a:p>
              <a:pPr>
                <a:spcAft>
                  <a:spcPts val="0"/>
                </a:spcAft>
              </a:pPr>
              <a:r>
                <a:rPr lang="en-US" sz="1200">
                  <a:effectLst/>
                  <a:latin typeface=".VnTime"/>
                  <a:ea typeface="Times New Roman" panose="02020603050405020304" pitchFamily="18" charset="0"/>
                  <a:cs typeface="Times New Roman" panose="02020603050405020304" pitchFamily="18" charset="0"/>
                </a:rPr>
                <a:t>                                          ………………………………………………………………………………………………………..</a:t>
              </a:r>
            </a:p>
          </p:txBody>
        </p:sp>
        <p:sp>
          <p:nvSpPr>
            <p:cNvPr id="15" name="AutoShape 27">
              <a:extLst>
                <a:ext uri="{FF2B5EF4-FFF2-40B4-BE49-F238E27FC236}">
                  <a16:creationId xmlns:a16="http://schemas.microsoft.com/office/drawing/2014/main" id="{529ADFFB-6614-4F55-AFAB-D264FC02C4A1}"/>
                </a:ext>
              </a:extLst>
            </p:cNvPr>
            <p:cNvSpPr>
              <a:spLocks noChangeArrowheads="1"/>
            </p:cNvSpPr>
            <p:nvPr/>
          </p:nvSpPr>
          <p:spPr bwMode="auto">
            <a:xfrm>
              <a:off x="3087" y="3069"/>
              <a:ext cx="7010" cy="771"/>
            </a:xfrm>
            <a:prstGeom prst="roundRect">
              <a:avLst>
                <a:gd name="adj" fmla="val 16667"/>
              </a:avLst>
            </a:prstGeom>
            <a:solidFill>
              <a:srgbClr val="C5E0B3"/>
            </a:solidFill>
            <a:ln w="9525">
              <a:solidFill>
                <a:srgbClr val="FFFFFF"/>
              </a:solidFill>
              <a:round/>
            </a:ln>
          </p:spPr>
          <p:txBody>
            <a:bodyPr rot="0" vert="horz" wrap="square" lIns="91440" tIns="45720" rIns="91440" bIns="45720" anchor="t" anchorCtr="0" upright="1">
              <a:noAutofit/>
            </a:bodyPr>
            <a:lstStyle/>
            <a:p>
              <a:pPr>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Cảm xúc chung về bài thơ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a:p>
              <a:pPr>
                <a:spcAft>
                  <a:spcPts val="0"/>
                </a:spcAft>
              </a:pPr>
              <a:r>
                <a:rPr lang="en-US" sz="1200">
                  <a:effectLst/>
                  <a:latin typeface=".VnTime"/>
                  <a:ea typeface="Times New Roman" panose="02020603050405020304" pitchFamily="18" charset="0"/>
                  <a:cs typeface="Times New Roman" panose="02020603050405020304" pitchFamily="18" charset="0"/>
                </a:rPr>
                <a:t>………………………………………………………………………………………………………..………………………</a:t>
              </a:r>
            </a:p>
          </p:txBody>
        </p:sp>
        <p:cxnSp>
          <p:nvCxnSpPr>
            <p:cNvPr id="16" name="AutoShape 28">
              <a:extLst>
                <a:ext uri="{FF2B5EF4-FFF2-40B4-BE49-F238E27FC236}">
                  <a16:creationId xmlns:a16="http://schemas.microsoft.com/office/drawing/2014/main" id="{7988FFF8-28A8-4F8F-AF83-C545F3005641}"/>
                </a:ext>
              </a:extLst>
            </p:cNvPr>
            <p:cNvCxnSpPr>
              <a:cxnSpLocks noChangeShapeType="1"/>
            </p:cNvCxnSpPr>
            <p:nvPr/>
          </p:nvCxnSpPr>
          <p:spPr bwMode="auto">
            <a:xfrm flipV="1">
              <a:off x="2567" y="2415"/>
              <a:ext cx="473" cy="445"/>
            </a:xfrm>
            <a:prstGeom prst="straightConnector1">
              <a:avLst/>
            </a:prstGeom>
            <a:noFill/>
            <a:ln w="9525">
              <a:solidFill>
                <a:srgbClr val="538135"/>
              </a:solidFill>
              <a:round/>
            </a:ln>
          </p:spPr>
        </p:cxnSp>
        <p:cxnSp>
          <p:nvCxnSpPr>
            <p:cNvPr id="17" name="AutoShape 29">
              <a:extLst>
                <a:ext uri="{FF2B5EF4-FFF2-40B4-BE49-F238E27FC236}">
                  <a16:creationId xmlns:a16="http://schemas.microsoft.com/office/drawing/2014/main" id="{922C2487-3952-40BB-A651-B8A73569AE4B}"/>
                </a:ext>
              </a:extLst>
            </p:cNvPr>
            <p:cNvCxnSpPr>
              <a:cxnSpLocks noChangeShapeType="1"/>
            </p:cNvCxnSpPr>
            <p:nvPr/>
          </p:nvCxnSpPr>
          <p:spPr bwMode="auto">
            <a:xfrm>
              <a:off x="2587" y="2860"/>
              <a:ext cx="500" cy="575"/>
            </a:xfrm>
            <a:prstGeom prst="straightConnector1">
              <a:avLst/>
            </a:prstGeom>
            <a:noFill/>
            <a:ln w="9525">
              <a:solidFill>
                <a:srgbClr val="538135"/>
              </a:solidFill>
              <a:round/>
            </a:ln>
          </p:spPr>
        </p:cxnSp>
        <p:sp>
          <p:nvSpPr>
            <p:cNvPr id="18" name="AutoShape 30">
              <a:extLst>
                <a:ext uri="{FF2B5EF4-FFF2-40B4-BE49-F238E27FC236}">
                  <a16:creationId xmlns:a16="http://schemas.microsoft.com/office/drawing/2014/main" id="{4AF1E608-DC71-4047-875E-0D80CB68BAE5}"/>
                </a:ext>
              </a:extLst>
            </p:cNvPr>
            <p:cNvSpPr>
              <a:spLocks noChangeArrowheads="1"/>
            </p:cNvSpPr>
            <p:nvPr/>
          </p:nvSpPr>
          <p:spPr bwMode="auto">
            <a:xfrm>
              <a:off x="3040" y="4176"/>
              <a:ext cx="7010" cy="1175"/>
            </a:xfrm>
            <a:prstGeom prst="roundRect">
              <a:avLst>
                <a:gd name="adj" fmla="val 16667"/>
              </a:avLst>
            </a:prstGeom>
            <a:solidFill>
              <a:srgbClr val="F7CAAC"/>
            </a:solidFill>
            <a:ln w="9525">
              <a:solidFill>
                <a:srgbClr val="FFFFFF"/>
              </a:solidFill>
              <a:round/>
            </a:ln>
          </p:spPr>
          <p:txBody>
            <a:bodyPr rot="0" vert="horz" wrap="square" lIns="91440" tIns="45720" rIns="91440" bIns="45720" anchor="t" anchorCtr="0" upright="1">
              <a:noAutofit/>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Cảm xúc thứ nhất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a:p>
              <a:pPr>
                <a:lnSpc>
                  <a:spcPct val="115000"/>
                </a:lnSpc>
                <a:spcAft>
                  <a:spcPts val="0"/>
                </a:spcAft>
              </a:pPr>
              <a:endParaRPr lang="en-US" sz="1200">
                <a:effectLst/>
                <a:latin typeface=".VnTime"/>
                <a:ea typeface="Times New Roman" panose="02020603050405020304" pitchFamily="18" charset="0"/>
                <a:cs typeface="Times New Roman" panose="02020603050405020304" pitchFamily="18" charset="0"/>
              </a:endParaRPr>
            </a:p>
          </p:txBody>
        </p:sp>
        <p:sp>
          <p:nvSpPr>
            <p:cNvPr id="19" name="AutoShape 31">
              <a:extLst>
                <a:ext uri="{FF2B5EF4-FFF2-40B4-BE49-F238E27FC236}">
                  <a16:creationId xmlns:a16="http://schemas.microsoft.com/office/drawing/2014/main" id="{6D1573E7-2368-4011-BE99-CDC2B66A16A4}"/>
                </a:ext>
              </a:extLst>
            </p:cNvPr>
            <p:cNvSpPr>
              <a:spLocks noChangeArrowheads="1"/>
            </p:cNvSpPr>
            <p:nvPr/>
          </p:nvSpPr>
          <p:spPr bwMode="auto">
            <a:xfrm>
              <a:off x="3077" y="5579"/>
              <a:ext cx="7010" cy="1175"/>
            </a:xfrm>
            <a:prstGeom prst="roundRect">
              <a:avLst>
                <a:gd name="adj" fmla="val 16667"/>
              </a:avLst>
            </a:prstGeom>
            <a:solidFill>
              <a:srgbClr val="F7CAAC"/>
            </a:solidFill>
            <a:ln w="9525">
              <a:solidFill>
                <a:srgbClr val="FFFFFF"/>
              </a:solidFill>
              <a:round/>
            </a:ln>
          </p:spPr>
          <p:txBody>
            <a:bodyPr rot="0" vert="horz" wrap="square" lIns="91440" tIns="45720" rIns="91440" bIns="45720" anchor="t" anchorCtr="0" upright="1">
              <a:noAutofit/>
            </a:bodyPr>
            <a:lstStyle/>
            <a:p>
              <a:pPr>
                <a:lnSpc>
                  <a:spcPct val="115000"/>
                </a:lnSpc>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Cảm xúc thứ hai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p:txBody>
        </p:sp>
        <p:cxnSp>
          <p:nvCxnSpPr>
            <p:cNvPr id="20" name="AutoShape 32">
              <a:extLst>
                <a:ext uri="{FF2B5EF4-FFF2-40B4-BE49-F238E27FC236}">
                  <a16:creationId xmlns:a16="http://schemas.microsoft.com/office/drawing/2014/main" id="{B47477A7-61CA-4E89-BB36-4748AA8812D2}"/>
                </a:ext>
              </a:extLst>
            </p:cNvPr>
            <p:cNvCxnSpPr>
              <a:cxnSpLocks noChangeShapeType="1"/>
            </p:cNvCxnSpPr>
            <p:nvPr/>
          </p:nvCxnSpPr>
          <p:spPr bwMode="auto">
            <a:xfrm flipV="1">
              <a:off x="2538" y="4787"/>
              <a:ext cx="502" cy="679"/>
            </a:xfrm>
            <a:prstGeom prst="straightConnector1">
              <a:avLst/>
            </a:prstGeom>
            <a:noFill/>
            <a:ln w="9525">
              <a:solidFill>
                <a:srgbClr val="C45911"/>
              </a:solidFill>
              <a:round/>
            </a:ln>
          </p:spPr>
        </p:cxnSp>
        <p:cxnSp>
          <p:nvCxnSpPr>
            <p:cNvPr id="21" name="AutoShape 33">
              <a:extLst>
                <a:ext uri="{FF2B5EF4-FFF2-40B4-BE49-F238E27FC236}">
                  <a16:creationId xmlns:a16="http://schemas.microsoft.com/office/drawing/2014/main" id="{D025BE2F-ACBC-46F1-A516-7427C24334C2}"/>
                </a:ext>
              </a:extLst>
            </p:cNvPr>
            <p:cNvCxnSpPr>
              <a:cxnSpLocks noChangeShapeType="1"/>
            </p:cNvCxnSpPr>
            <p:nvPr/>
          </p:nvCxnSpPr>
          <p:spPr bwMode="auto">
            <a:xfrm>
              <a:off x="2558" y="5466"/>
              <a:ext cx="489" cy="699"/>
            </a:xfrm>
            <a:prstGeom prst="straightConnector1">
              <a:avLst/>
            </a:prstGeom>
            <a:noFill/>
            <a:ln w="9525">
              <a:solidFill>
                <a:srgbClr val="C45911"/>
              </a:solidFill>
              <a:round/>
            </a:ln>
          </p:spPr>
        </p:cxnSp>
        <p:sp>
          <p:nvSpPr>
            <p:cNvPr id="22" name="Oval 21">
              <a:extLst>
                <a:ext uri="{FF2B5EF4-FFF2-40B4-BE49-F238E27FC236}">
                  <a16:creationId xmlns:a16="http://schemas.microsoft.com/office/drawing/2014/main" id="{7A00F06C-FE8F-4259-BAAF-340BA023C92D}"/>
                </a:ext>
              </a:extLst>
            </p:cNvPr>
            <p:cNvSpPr>
              <a:spLocks noChangeArrowheads="1"/>
            </p:cNvSpPr>
            <p:nvPr/>
          </p:nvSpPr>
          <p:spPr bwMode="auto">
            <a:xfrm>
              <a:off x="1334" y="7375"/>
              <a:ext cx="1240" cy="1035"/>
            </a:xfrm>
            <a:prstGeom prst="ellipse">
              <a:avLst/>
            </a:prstGeom>
            <a:solidFill>
              <a:srgbClr val="EDF0A8"/>
            </a:solidFill>
            <a:ln>
              <a:noFill/>
            </a:ln>
          </p:spPr>
          <p:txBody>
            <a:bodyPr rot="0" vert="horz" wrap="square" lIns="91440" tIns="45720" rIns="91440" bIns="45720" anchor="ctr" anchorCtr="0" upright="1">
              <a:noAutofit/>
            </a:bodyPr>
            <a:lstStyle/>
            <a:p>
              <a:pPr algn="ctr">
                <a:spcAft>
                  <a:spcPts val="0"/>
                </a:spcAft>
              </a:pPr>
              <a:r>
                <a:rPr lang="en-US" b="1">
                  <a:effectLst/>
                  <a:latin typeface="Times New Roman" panose="02020603050405020304" pitchFamily="18" charset="0"/>
                  <a:ea typeface="Times New Roman" panose="02020603050405020304" pitchFamily="18" charset="0"/>
                  <a:cs typeface="Times New Roman" panose="02020603050405020304" pitchFamily="18" charset="0"/>
                </a:rPr>
                <a:t>Kết đoạn</a:t>
              </a:r>
              <a:endParaRPr lang="en-US" b="1">
                <a:effectLst/>
                <a:latin typeface=".VnTime"/>
                <a:ea typeface="Times New Roman" panose="02020603050405020304" pitchFamily="18" charset="0"/>
                <a:cs typeface="Times New Roman" panose="02020603050405020304" pitchFamily="18" charset="0"/>
              </a:endParaRPr>
            </a:p>
          </p:txBody>
        </p:sp>
        <p:sp>
          <p:nvSpPr>
            <p:cNvPr id="25" name="AutoShape 35">
              <a:extLst>
                <a:ext uri="{FF2B5EF4-FFF2-40B4-BE49-F238E27FC236}">
                  <a16:creationId xmlns:a16="http://schemas.microsoft.com/office/drawing/2014/main" id="{7018AC30-6069-4A75-AA02-80180809C113}"/>
                </a:ext>
              </a:extLst>
            </p:cNvPr>
            <p:cNvSpPr>
              <a:spLocks noChangeArrowheads="1"/>
            </p:cNvSpPr>
            <p:nvPr/>
          </p:nvSpPr>
          <p:spPr bwMode="auto">
            <a:xfrm>
              <a:off x="3047" y="7085"/>
              <a:ext cx="7010" cy="790"/>
            </a:xfrm>
            <a:prstGeom prst="roundRect">
              <a:avLst>
                <a:gd name="adj" fmla="val 16667"/>
              </a:avLst>
            </a:prstGeom>
            <a:solidFill>
              <a:srgbClr val="EDF0A8"/>
            </a:solidFill>
            <a:ln>
              <a:noFill/>
            </a:ln>
          </p:spPr>
          <p:txBody>
            <a:bodyPr rot="0" vert="horz" wrap="square" lIns="91440" tIns="45720" rIns="91440" bIns="45720" anchor="t" anchorCtr="0" upright="1">
              <a:noAutofit/>
            </a:bodyPr>
            <a:lstStyle/>
            <a:p>
              <a:pPr>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Khẳng định lại cảm xúc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a:p>
              <a:pPr>
                <a:spcAft>
                  <a:spcPts val="0"/>
                </a:spcAft>
              </a:pPr>
              <a:r>
                <a:rPr lang="en-US" sz="1200">
                  <a:effectLst/>
                  <a:latin typeface=".VnTime"/>
                  <a:ea typeface="Times New Roman" panose="02020603050405020304" pitchFamily="18" charset="0"/>
                  <a:cs typeface="Times New Roman" panose="02020603050405020304" pitchFamily="18" charset="0"/>
                </a:rPr>
                <a:t>………………………………………………………………………………………………………………………………….</a:t>
              </a:r>
            </a:p>
          </p:txBody>
        </p:sp>
        <p:sp>
          <p:nvSpPr>
            <p:cNvPr id="26" name="AutoShape 36">
              <a:extLst>
                <a:ext uri="{FF2B5EF4-FFF2-40B4-BE49-F238E27FC236}">
                  <a16:creationId xmlns:a16="http://schemas.microsoft.com/office/drawing/2014/main" id="{1F4FFA79-4B4B-414C-A752-D6654492372B}"/>
                </a:ext>
              </a:extLst>
            </p:cNvPr>
            <p:cNvSpPr>
              <a:spLocks noChangeArrowheads="1"/>
            </p:cNvSpPr>
            <p:nvPr/>
          </p:nvSpPr>
          <p:spPr bwMode="auto">
            <a:xfrm>
              <a:off x="3094" y="8099"/>
              <a:ext cx="7010" cy="781"/>
            </a:xfrm>
            <a:prstGeom prst="roundRect">
              <a:avLst>
                <a:gd name="adj" fmla="val 16667"/>
              </a:avLst>
            </a:prstGeom>
            <a:solidFill>
              <a:srgbClr val="EDF0A8"/>
            </a:solidFill>
            <a:ln>
              <a:noFill/>
            </a:ln>
          </p:spPr>
          <p:txBody>
            <a:bodyPr rot="0" vert="horz" wrap="square" lIns="91440" tIns="45720" rIns="91440" bIns="45720" anchor="t" anchorCtr="0" upright="1">
              <a:noAutofit/>
            </a:bodyPr>
            <a:lstStyle/>
            <a:p>
              <a:pPr>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Ý nghĩa của bài thơ đối với bản thân </a:t>
              </a: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a:p>
              <a:pPr>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VnTime"/>
                <a:ea typeface="Times New Roman" panose="02020603050405020304" pitchFamily="18" charset="0"/>
                <a:cs typeface="Times New Roman" panose="02020603050405020304" pitchFamily="18" charset="0"/>
              </a:endParaRPr>
            </a:p>
          </p:txBody>
        </p:sp>
        <p:cxnSp>
          <p:nvCxnSpPr>
            <p:cNvPr id="27" name="AutoShape 37">
              <a:extLst>
                <a:ext uri="{FF2B5EF4-FFF2-40B4-BE49-F238E27FC236}">
                  <a16:creationId xmlns:a16="http://schemas.microsoft.com/office/drawing/2014/main" id="{8F47BCA9-FA8A-4D32-AFB2-2FA1AB073F36}"/>
                </a:ext>
              </a:extLst>
            </p:cNvPr>
            <p:cNvCxnSpPr>
              <a:cxnSpLocks noChangeShapeType="1"/>
            </p:cNvCxnSpPr>
            <p:nvPr/>
          </p:nvCxnSpPr>
          <p:spPr bwMode="auto">
            <a:xfrm flipV="1">
              <a:off x="2574" y="7375"/>
              <a:ext cx="473" cy="590"/>
            </a:xfrm>
            <a:prstGeom prst="straightConnector1">
              <a:avLst/>
            </a:prstGeom>
            <a:noFill/>
            <a:ln w="9525">
              <a:solidFill>
                <a:srgbClr val="FFFF00"/>
              </a:solidFill>
              <a:round/>
            </a:ln>
          </p:spPr>
        </p:cxnSp>
        <p:cxnSp>
          <p:nvCxnSpPr>
            <p:cNvPr id="28" name="AutoShape 38">
              <a:extLst>
                <a:ext uri="{FF2B5EF4-FFF2-40B4-BE49-F238E27FC236}">
                  <a16:creationId xmlns:a16="http://schemas.microsoft.com/office/drawing/2014/main" id="{16B36843-A304-4DE9-8324-F9E4E53CAC00}"/>
                </a:ext>
              </a:extLst>
            </p:cNvPr>
            <p:cNvCxnSpPr>
              <a:cxnSpLocks noChangeShapeType="1"/>
            </p:cNvCxnSpPr>
            <p:nvPr/>
          </p:nvCxnSpPr>
          <p:spPr bwMode="auto">
            <a:xfrm>
              <a:off x="2594" y="7965"/>
              <a:ext cx="500" cy="540"/>
            </a:xfrm>
            <a:prstGeom prst="straightConnector1">
              <a:avLst/>
            </a:prstGeom>
            <a:noFill/>
            <a:ln w="9525">
              <a:solidFill>
                <a:srgbClr val="FFFF00"/>
              </a:solidFill>
              <a:round/>
            </a:ln>
          </p:spPr>
        </p:cxnSp>
      </p:grpSp>
      <p:sp>
        <p:nvSpPr>
          <p:cNvPr id="5" name="文本框 55">
            <a:extLst>
              <a:ext uri="{FF2B5EF4-FFF2-40B4-BE49-F238E27FC236}">
                <a16:creationId xmlns:a16="http://schemas.microsoft.com/office/drawing/2014/main" id="{184E8E7B-9F00-AB6F-93E8-178A13787D67}"/>
              </a:ext>
            </a:extLst>
          </p:cNvPr>
          <p:cNvSpPr txBox="1"/>
          <p:nvPr/>
        </p:nvSpPr>
        <p:spPr>
          <a:xfrm>
            <a:off x="1837865" y="301092"/>
            <a:ext cx="737205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a:t>
            </a:r>
            <a:r>
              <a:rPr lang="vi-VN" altLang="zh-CN" sz="3600" b="1" dirty="0">
                <a:solidFill>
                  <a:srgbClr val="FFC000"/>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QUI TRÌNH VIẾT</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274442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1207008" y="-859536"/>
            <a:ext cx="14246352" cy="8833104"/>
            <a:chOff x="351853" y="-457200"/>
            <a:chExt cx="12192000" cy="81788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853" y="-457200"/>
              <a:ext cx="12192000" cy="81788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034976" y="559426"/>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文本框 55">
            <a:extLst>
              <a:ext uri="{FF2B5EF4-FFF2-40B4-BE49-F238E27FC236}">
                <a16:creationId xmlns:a16="http://schemas.microsoft.com/office/drawing/2014/main" id="{5731DE2C-156C-4407-BF09-C7970B6A297A}"/>
              </a:ext>
            </a:extLst>
          </p:cNvPr>
          <p:cNvSpPr txBox="1"/>
          <p:nvPr/>
        </p:nvSpPr>
        <p:spPr>
          <a:xfrm>
            <a:off x="2187505" y="911780"/>
            <a:ext cx="3246643" cy="584775"/>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Bước: Viết đoạn</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cxnSp>
        <p:nvCxnSpPr>
          <p:cNvPr id="6" name="Straight Connector 5">
            <a:extLst>
              <a:ext uri="{FF2B5EF4-FFF2-40B4-BE49-F238E27FC236}">
                <a16:creationId xmlns:a16="http://schemas.microsoft.com/office/drawing/2014/main" id="{08DF270B-B16E-422B-A651-99D30554D392}"/>
              </a:ext>
            </a:extLst>
          </p:cNvPr>
          <p:cNvCxnSpPr>
            <a:cxnSpLocks/>
          </p:cNvCxnSpPr>
          <p:nvPr/>
        </p:nvCxnSpPr>
        <p:spPr>
          <a:xfrm>
            <a:off x="2187506" y="887241"/>
            <a:ext cx="5862036" cy="10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图片 8">
            <a:extLst>
              <a:ext uri="{FF2B5EF4-FFF2-40B4-BE49-F238E27FC236}">
                <a16:creationId xmlns:a16="http://schemas.microsoft.com/office/drawing/2014/main" id="{50D28735-E362-4BF2-9433-B73230997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780" y="2311515"/>
            <a:ext cx="3987059" cy="3987059"/>
          </a:xfrm>
          <a:prstGeom prst="rect">
            <a:avLst/>
          </a:prstGeom>
        </p:spPr>
      </p:pic>
      <p:pic>
        <p:nvPicPr>
          <p:cNvPr id="30" name="图片 7">
            <a:extLst>
              <a:ext uri="{FF2B5EF4-FFF2-40B4-BE49-F238E27FC236}">
                <a16:creationId xmlns:a16="http://schemas.microsoft.com/office/drawing/2014/main" id="{6649B5AF-A38F-499D-AFFD-EC193EC0341A}"/>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4314542" y="125393"/>
            <a:ext cx="7352727" cy="6607213"/>
          </a:xfrm>
          <a:prstGeom prst="rect">
            <a:avLst/>
          </a:prstGeom>
          <a:effectLst>
            <a:outerShdw blurRad="127000" dist="50800" dir="8100000" sx="102000" sy="102000" algn="tr" rotWithShape="0">
              <a:prstClr val="black">
                <a:alpha val="20000"/>
              </a:prstClr>
            </a:outerShdw>
          </a:effectLst>
        </p:spPr>
      </p:pic>
      <p:sp>
        <p:nvSpPr>
          <p:cNvPr id="31" name="矩形 9">
            <a:extLst>
              <a:ext uri="{FF2B5EF4-FFF2-40B4-BE49-F238E27FC236}">
                <a16:creationId xmlns:a16="http://schemas.microsoft.com/office/drawing/2014/main" id="{C56E1751-23C6-4C7B-BA0B-59154D15A9E3}"/>
              </a:ext>
            </a:extLst>
          </p:cNvPr>
          <p:cNvSpPr/>
          <p:nvPr/>
        </p:nvSpPr>
        <p:spPr>
          <a:xfrm flipH="1">
            <a:off x="6240749" y="2459503"/>
            <a:ext cx="3500311" cy="1938992"/>
          </a:xfrm>
          <a:prstGeom prst="rect">
            <a:avLst/>
          </a:prstGeom>
        </p:spPr>
        <p:txBody>
          <a:bodyPr wrap="square">
            <a:spAutoFit/>
          </a:bodyPr>
          <a:lstStyle/>
          <a:p>
            <a:pPr algn="ctr" defTabSz="1219170">
              <a:buClr>
                <a:srgbClr val="000000"/>
              </a:buClr>
            </a:pPr>
            <a:r>
              <a:rPr lang="en-US" sz="2400">
                <a:latin typeface="Times New Roman" panose="02020603050405020304" pitchFamily="18" charset="0"/>
                <a:cs typeface="Times New Roman" panose="02020603050405020304" pitchFamily="18" charset="0"/>
              </a:rPr>
              <a:t>Dựa vào dàn ý, viết một đoạn văn hoàn chỉnh. Khi viết, cần đảm bảo các yêu cầu đối với đoạn văn ghi lại cảm xúc về một bài thơ </a:t>
            </a:r>
            <a:endParaRPr lang="en-US" sz="3200" b="1" kern="0">
              <a:solidFill>
                <a:srgbClr val="000000"/>
              </a:solidFill>
              <a:latin typeface="Times New Roman" panose="02020603050405020304" pitchFamily="18" charset="0"/>
              <a:cs typeface="Times New Roman" panose="02020603050405020304" pitchFamily="18" charset="0"/>
              <a:sym typeface="Arial"/>
            </a:endParaRPr>
          </a:p>
        </p:txBody>
      </p:sp>
      <p:sp>
        <p:nvSpPr>
          <p:cNvPr id="5" name="文本框 55">
            <a:extLst>
              <a:ext uri="{FF2B5EF4-FFF2-40B4-BE49-F238E27FC236}">
                <a16:creationId xmlns:a16="http://schemas.microsoft.com/office/drawing/2014/main" id="{808FB3B5-7C50-93A6-F36B-8634CFDC3331}"/>
              </a:ext>
            </a:extLst>
          </p:cNvPr>
          <p:cNvSpPr txBox="1"/>
          <p:nvPr/>
        </p:nvSpPr>
        <p:spPr>
          <a:xfrm>
            <a:off x="1416669" y="377172"/>
            <a:ext cx="795891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a:t>
            </a:r>
            <a:r>
              <a:rPr lang="vi-VN" altLang="zh-CN" sz="3600" b="1" dirty="0">
                <a:solidFill>
                  <a:srgbClr val="FFC000"/>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QUI TRÌNH VIẾT</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3564495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1207008" y="-859536"/>
            <a:ext cx="14246352" cy="8833104"/>
            <a:chOff x="351853" y="-457200"/>
            <a:chExt cx="12192000" cy="81788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853" y="-457200"/>
              <a:ext cx="12192000" cy="81788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034976" y="559426"/>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文本框 55">
            <a:extLst>
              <a:ext uri="{FF2B5EF4-FFF2-40B4-BE49-F238E27FC236}">
                <a16:creationId xmlns:a16="http://schemas.microsoft.com/office/drawing/2014/main" id="{5731DE2C-156C-4407-BF09-C7970B6A297A}"/>
              </a:ext>
            </a:extLst>
          </p:cNvPr>
          <p:cNvSpPr txBox="1"/>
          <p:nvPr/>
        </p:nvSpPr>
        <p:spPr>
          <a:xfrm>
            <a:off x="2187506" y="911780"/>
            <a:ext cx="7420320" cy="1077218"/>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Bước</a:t>
            </a:r>
            <a:r>
              <a:rPr kumimoji="0" lang="en-US" altLang="zh-CN" sz="3200" b="1" i="0" u="none" strike="noStrike" kern="1200" cap="none" spc="0" normalizeH="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4.</a:t>
            </a:r>
            <a:r>
              <a:rPr kumimoji="0" lang="en-US" altLang="zh-CN" sz="320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Xem lại và chỉnh s</a:t>
            </a:r>
            <a:r>
              <a:rPr lang="en-US" altLang="zh-CN" sz="3200" b="1">
                <a:solidFill>
                  <a:schemeClr val="bg1"/>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ửa, rút kinh nghiệm</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cxnSp>
        <p:nvCxnSpPr>
          <p:cNvPr id="6" name="Straight Connector 5">
            <a:extLst>
              <a:ext uri="{FF2B5EF4-FFF2-40B4-BE49-F238E27FC236}">
                <a16:creationId xmlns:a16="http://schemas.microsoft.com/office/drawing/2014/main" id="{08DF270B-B16E-422B-A651-99D30554D392}"/>
              </a:ext>
            </a:extLst>
          </p:cNvPr>
          <p:cNvCxnSpPr>
            <a:cxnSpLocks/>
          </p:cNvCxnSpPr>
          <p:nvPr/>
        </p:nvCxnSpPr>
        <p:spPr>
          <a:xfrm>
            <a:off x="2187506" y="887241"/>
            <a:ext cx="5862036" cy="10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2E0DC60D-4C83-4D42-9E83-64D3B415DAA0}"/>
              </a:ext>
            </a:extLst>
          </p:cNvPr>
          <p:cNvGraphicFramePr>
            <a:graphicFrameLocks noGrp="1"/>
          </p:cNvGraphicFramePr>
          <p:nvPr>
            <p:extLst>
              <p:ext uri="{D42A27DB-BD31-4B8C-83A1-F6EECF244321}">
                <p14:modId xmlns:p14="http://schemas.microsoft.com/office/powerpoint/2010/main" val="1859281848"/>
              </p:ext>
            </p:extLst>
          </p:nvPr>
        </p:nvGraphicFramePr>
        <p:xfrm>
          <a:off x="760537" y="1753011"/>
          <a:ext cx="10670926" cy="4767718"/>
        </p:xfrm>
        <a:graphic>
          <a:graphicData uri="http://schemas.openxmlformats.org/drawingml/2006/table">
            <a:tbl>
              <a:tblPr>
                <a:tableStyleId>{16D9F66E-5EB9-4882-86FB-DCBF35E3C3E4}</a:tableStyleId>
              </a:tblPr>
              <a:tblGrid>
                <a:gridCol w="1904614">
                  <a:extLst>
                    <a:ext uri="{9D8B030D-6E8A-4147-A177-3AD203B41FA5}">
                      <a16:colId xmlns:a16="http://schemas.microsoft.com/office/drawing/2014/main" val="2330875224"/>
                    </a:ext>
                  </a:extLst>
                </a:gridCol>
                <a:gridCol w="7555136">
                  <a:extLst>
                    <a:ext uri="{9D8B030D-6E8A-4147-A177-3AD203B41FA5}">
                      <a16:colId xmlns:a16="http://schemas.microsoft.com/office/drawing/2014/main" val="679470655"/>
                    </a:ext>
                  </a:extLst>
                </a:gridCol>
                <a:gridCol w="1211176">
                  <a:extLst>
                    <a:ext uri="{9D8B030D-6E8A-4147-A177-3AD203B41FA5}">
                      <a16:colId xmlns:a16="http://schemas.microsoft.com/office/drawing/2014/main" val="3489678914"/>
                    </a:ext>
                  </a:extLst>
                </a:gridCol>
              </a:tblGrid>
              <a:tr h="905873">
                <a:tc>
                  <a:txBody>
                    <a:bodyPr/>
                    <a:lstStyle/>
                    <a:p>
                      <a:pPr algn="ctr">
                        <a:lnSpc>
                          <a:spcPct val="150000"/>
                        </a:lnSpc>
                        <a:spcAft>
                          <a:spcPts val="0"/>
                        </a:spcAft>
                      </a:pPr>
                      <a:r>
                        <a:rPr lang="vi-VN" sz="2000" b="1">
                          <a:solidFill>
                            <a:srgbClr val="C00000"/>
                          </a:solidFill>
                          <a:effectLst/>
                          <a:latin typeface="+mj-lt"/>
                        </a:rPr>
                        <a:t>Các phần của đoạn văn</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vi-VN" sz="2000">
                          <a:solidFill>
                            <a:srgbClr val="C00000"/>
                          </a:solidFill>
                          <a:effectLst/>
                          <a:latin typeface="+mj-lt"/>
                        </a:rPr>
                        <a:t>Nội dung kiểm tra</a:t>
                      </a:r>
                      <a:endParaRPr lang="en-US" sz="2000">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ctr">
                        <a:lnSpc>
                          <a:spcPct val="150000"/>
                        </a:lnSpc>
                        <a:spcAft>
                          <a:spcPts val="0"/>
                        </a:spcAft>
                      </a:pPr>
                      <a:r>
                        <a:rPr lang="vi-VN" sz="2000">
                          <a:solidFill>
                            <a:srgbClr val="C00000"/>
                          </a:solidFill>
                          <a:effectLst/>
                          <a:latin typeface="+mj-lt"/>
                        </a:rPr>
                        <a:t>Đạt/ Chưa đạt</a:t>
                      </a:r>
                      <a:endParaRPr lang="en-US" sz="2000">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06889644"/>
                  </a:ext>
                </a:extLst>
              </a:tr>
              <a:tr h="452550">
                <a:tc rowSpan="4">
                  <a:txBody>
                    <a:bodyPr/>
                    <a:lstStyle/>
                    <a:p>
                      <a:pPr algn="ctr">
                        <a:lnSpc>
                          <a:spcPct val="150000"/>
                        </a:lnSpc>
                        <a:spcAft>
                          <a:spcPts val="0"/>
                        </a:spcAft>
                      </a:pPr>
                      <a:r>
                        <a:rPr lang="vi-VN" sz="2000" b="1">
                          <a:solidFill>
                            <a:srgbClr val="C00000"/>
                          </a:solidFill>
                          <a:effectLst/>
                          <a:latin typeface="+mj-lt"/>
                        </a:rPr>
                        <a:t>Mở đoạn</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p>
                      <a:pPr algn="ctr">
                        <a:lnSpc>
                          <a:spcPct val="150000"/>
                        </a:lnSpc>
                        <a:spcAft>
                          <a:spcPts val="0"/>
                        </a:spcAft>
                      </a:pPr>
                      <a:r>
                        <a:rPr lang="vi-VN" sz="2000" b="1">
                          <a:solidFill>
                            <a:srgbClr val="C00000"/>
                          </a:solidFill>
                          <a:effectLst/>
                          <a:latin typeface="+mj-lt"/>
                        </a:rPr>
                        <a:t> </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p>
                      <a:pPr algn="ctr">
                        <a:lnSpc>
                          <a:spcPct val="150000"/>
                        </a:lnSpc>
                        <a:spcAft>
                          <a:spcPts val="0"/>
                        </a:spcAft>
                      </a:pPr>
                      <a:r>
                        <a:rPr lang="vi-VN" sz="2000" b="1">
                          <a:solidFill>
                            <a:srgbClr val="C00000"/>
                          </a:solidFill>
                          <a:effectLst/>
                          <a:latin typeface="+mj-lt"/>
                        </a:rPr>
                        <a:t> </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p>
                      <a:pPr algn="ctr">
                        <a:lnSpc>
                          <a:spcPct val="150000"/>
                        </a:lnSpc>
                        <a:spcAft>
                          <a:spcPts val="0"/>
                        </a:spcAft>
                      </a:pPr>
                      <a:r>
                        <a:rPr lang="vi-VN" sz="2000" b="1">
                          <a:solidFill>
                            <a:srgbClr val="C00000"/>
                          </a:solidFill>
                          <a:effectLst/>
                          <a:latin typeface="+mj-lt"/>
                        </a:rPr>
                        <a:t> </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Mở đoạn bằng chữ viết hoa lùi vào đầu dòng.</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579166308"/>
                  </a:ext>
                </a:extLst>
              </a:tr>
              <a:tr h="452550">
                <a:tc vMerge="1">
                  <a:txBody>
                    <a:bodyPr/>
                    <a:lstStyle/>
                    <a:p>
                      <a:pPr algn="ctr">
                        <a:lnSpc>
                          <a:spcPct val="150000"/>
                        </a:lnSpc>
                        <a:spcAft>
                          <a:spcPts val="0"/>
                        </a:spcAft>
                      </a:pP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Dùng ngôi thứ nhất để ghi lại cảm xúc về bài thơ.</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985823708"/>
                  </a:ext>
                </a:extLst>
              </a:tr>
              <a:tr h="452550">
                <a:tc vMerge="1">
                  <a:txBody>
                    <a:bodyPr/>
                    <a:lstStyle/>
                    <a:p>
                      <a:pPr algn="ctr">
                        <a:lnSpc>
                          <a:spcPct val="150000"/>
                        </a:lnSpc>
                        <a:spcAft>
                          <a:spcPts val="0"/>
                        </a:spcAft>
                      </a:pP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Nêu nhan đề, tên tác giả và cảm xúc khái quát về bài thơ.</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863290124"/>
                  </a:ext>
                </a:extLst>
              </a:tr>
              <a:tr h="693222">
                <a:tc vMerge="1">
                  <a:txBody>
                    <a:bodyPr/>
                    <a:lstStyle/>
                    <a:p>
                      <a:pPr algn="ctr">
                        <a:lnSpc>
                          <a:spcPct val="150000"/>
                        </a:lnSpc>
                        <a:spcAft>
                          <a:spcPts val="0"/>
                        </a:spcAft>
                      </a:pP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Trình bày cảm xúc về bài thơ theo một trình tự hợp lí bằng một số câu.</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641437050"/>
                  </a:ext>
                </a:extLst>
              </a:tr>
              <a:tr h="452550">
                <a:tc rowSpan="2">
                  <a:txBody>
                    <a:bodyPr/>
                    <a:lstStyle/>
                    <a:p>
                      <a:pPr algn="ctr">
                        <a:lnSpc>
                          <a:spcPct val="150000"/>
                        </a:lnSpc>
                        <a:spcAft>
                          <a:spcPts val="0"/>
                        </a:spcAft>
                      </a:pPr>
                      <a:r>
                        <a:rPr lang="vi-VN" sz="2000" b="1">
                          <a:solidFill>
                            <a:srgbClr val="C00000"/>
                          </a:solidFill>
                          <a:effectLst/>
                          <a:latin typeface="+mj-lt"/>
                        </a:rPr>
                        <a:t>Thân đoạn</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p>
                      <a:pPr algn="ctr">
                        <a:lnSpc>
                          <a:spcPct val="150000"/>
                        </a:lnSpc>
                        <a:spcAft>
                          <a:spcPts val="0"/>
                        </a:spcAft>
                      </a:pPr>
                      <a:r>
                        <a:rPr lang="vi-VN" sz="2000" b="1">
                          <a:solidFill>
                            <a:srgbClr val="C00000"/>
                          </a:solidFill>
                          <a:effectLst/>
                          <a:latin typeface="+mj-lt"/>
                        </a:rPr>
                        <a:t> </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Dẫn chứng bằng một số từ ngữ, hình ảnh gợi câm xúc trong bài thơ.</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01563405"/>
                  </a:ext>
                </a:extLst>
              </a:tr>
              <a:tr h="453323">
                <a:tc vMerge="1">
                  <a:txBody>
                    <a:bodyPr/>
                    <a:lstStyle/>
                    <a:p>
                      <a:pPr algn="ctr">
                        <a:lnSpc>
                          <a:spcPct val="150000"/>
                        </a:lnSpc>
                        <a:spcAft>
                          <a:spcPts val="0"/>
                        </a:spcAft>
                      </a:pP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Sừ dụng một số từ ngữ để tạo sự liên kết chặt chẽ giữa các câu.</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83273282"/>
                  </a:ext>
                </a:extLst>
              </a:tr>
              <a:tr h="452550">
                <a:tc rowSpan="2">
                  <a:txBody>
                    <a:bodyPr/>
                    <a:lstStyle/>
                    <a:p>
                      <a:pPr algn="ctr">
                        <a:lnSpc>
                          <a:spcPct val="150000"/>
                        </a:lnSpc>
                        <a:spcAft>
                          <a:spcPts val="0"/>
                        </a:spcAft>
                      </a:pPr>
                      <a:r>
                        <a:rPr lang="vi-VN" sz="2000" b="1">
                          <a:solidFill>
                            <a:srgbClr val="C00000"/>
                          </a:solidFill>
                          <a:effectLst/>
                          <a:latin typeface="+mj-lt"/>
                        </a:rPr>
                        <a:t>Kết đoạn</a:t>
                      </a:r>
                      <a:endParaRPr lang="en-US" sz="2000" b="1">
                        <a:solidFill>
                          <a:srgbClr val="C00000"/>
                        </a:solidFill>
                        <a:effectLst/>
                        <a:latin typeface="+mj-lt"/>
                        <a:ea typeface="Times New Roman" panose="02020603050405020304" pitchFamily="18" charset="0"/>
                        <a:cs typeface="Times New Roman" panose="02020603050405020304" pitchFamily="18" charset="0"/>
                      </a:endParaRPr>
                    </a:p>
                  </a:txBody>
                  <a:tcPr marL="49274" marR="49274" marT="0" marB="0" anchor="ctr">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Khẳng định lại cảm xúc vá ý nghĩa của bài thơ với bản thân.</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51638668"/>
                  </a:ext>
                </a:extLst>
              </a:tr>
              <a:tr h="452550">
                <a:tc vMerge="1">
                  <a:txBody>
                    <a:bodyPr/>
                    <a:lstStyle/>
                    <a:p>
                      <a:endParaRPr lang="en-US"/>
                    </a:p>
                  </a:txBody>
                  <a:tcPr/>
                </a:tc>
                <a:tc>
                  <a:txBody>
                    <a:bodyPr/>
                    <a:lstStyle/>
                    <a:p>
                      <a:pPr>
                        <a:lnSpc>
                          <a:spcPct val="150000"/>
                        </a:lnSpc>
                        <a:spcAft>
                          <a:spcPts val="0"/>
                        </a:spcAft>
                      </a:pPr>
                      <a:r>
                        <a:rPr lang="vi-VN" sz="2000">
                          <a:effectLst/>
                          <a:latin typeface="+mj-lt"/>
                        </a:rPr>
                        <a:t>Kết đoạn bằng dấu câu dùng để ngắt đoạn.</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nSpc>
                          <a:spcPct val="150000"/>
                        </a:lnSpc>
                        <a:spcAft>
                          <a:spcPts val="0"/>
                        </a:spcAft>
                      </a:pPr>
                      <a:r>
                        <a:rPr lang="vi-VN" sz="2000">
                          <a:effectLst/>
                          <a:latin typeface="+mj-lt"/>
                        </a:rPr>
                        <a:t> </a:t>
                      </a:r>
                      <a:endParaRPr lang="en-US" sz="2000">
                        <a:effectLst/>
                        <a:latin typeface="+mj-lt"/>
                        <a:ea typeface="Times New Roman" panose="02020603050405020304" pitchFamily="18" charset="0"/>
                        <a:cs typeface="Times New Roman" panose="02020603050405020304" pitchFamily="18" charset="0"/>
                      </a:endParaRPr>
                    </a:p>
                  </a:txBody>
                  <a:tcPr marL="49274" marR="49274" marT="0" marB="0">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70108928"/>
                  </a:ext>
                </a:extLst>
              </a:tr>
            </a:tbl>
          </a:graphicData>
        </a:graphic>
      </p:graphicFrame>
      <p:sp>
        <p:nvSpPr>
          <p:cNvPr id="5" name="文本框 55">
            <a:extLst>
              <a:ext uri="{FF2B5EF4-FFF2-40B4-BE49-F238E27FC236}">
                <a16:creationId xmlns:a16="http://schemas.microsoft.com/office/drawing/2014/main" id="{6F475D07-EB14-7705-660B-6FFA008C7F34}"/>
              </a:ext>
            </a:extLst>
          </p:cNvPr>
          <p:cNvSpPr txBox="1"/>
          <p:nvPr/>
        </p:nvSpPr>
        <p:spPr>
          <a:xfrm>
            <a:off x="2072193" y="390168"/>
            <a:ext cx="743673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III. </a:t>
            </a:r>
            <a:r>
              <a:rPr lang="vi-VN" altLang="zh-CN" sz="3600" b="1" dirty="0">
                <a:solidFill>
                  <a:srgbClr val="FFC000"/>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QUI TRÌNH VIẾT</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2953360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云形 4">
            <a:extLst>
              <a:ext uri="{FF2B5EF4-FFF2-40B4-BE49-F238E27FC236}">
                <a16:creationId xmlns:a16="http://schemas.microsoft.com/office/drawing/2014/main" id="{24F27E44-369B-4CD4-BBB0-11BB0089E325}"/>
              </a:ext>
            </a:extLst>
          </p:cNvPr>
          <p:cNvSpPr/>
          <p:nvPr/>
        </p:nvSpPr>
        <p:spPr>
          <a:xfrm>
            <a:off x="1951460" y="2083738"/>
            <a:ext cx="4995922" cy="269052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文本框 5">
            <a:extLst>
              <a:ext uri="{FF2B5EF4-FFF2-40B4-BE49-F238E27FC236}">
                <a16:creationId xmlns:a16="http://schemas.microsoft.com/office/drawing/2014/main" id="{92E500F2-5A2D-4798-A532-53755A8F86D4}"/>
              </a:ext>
            </a:extLst>
          </p:cNvPr>
          <p:cNvSpPr txBox="1"/>
          <p:nvPr/>
        </p:nvSpPr>
        <p:spPr>
          <a:xfrm>
            <a:off x="2961715" y="2822435"/>
            <a:ext cx="3212456" cy="76944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Khởi động</a:t>
            </a:r>
            <a:endParaRPr kumimoji="0" lang="zh-CN" altLang="en-US"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F94167FB-EB29-454F-A59B-478A6655D1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01" t="8741" r="69431" b="69607"/>
          <a:stretch/>
        </p:blipFill>
        <p:spPr>
          <a:xfrm>
            <a:off x="2767315" y="3737614"/>
            <a:ext cx="1139682" cy="850588"/>
          </a:xfrm>
          <a:prstGeom prst="rect">
            <a:avLst/>
          </a:prstGeom>
        </p:spPr>
      </p:pic>
      <p:sp>
        <p:nvSpPr>
          <p:cNvPr id="8" name="任意多边形: 形状 7">
            <a:extLst>
              <a:ext uri="{FF2B5EF4-FFF2-40B4-BE49-F238E27FC236}">
                <a16:creationId xmlns:a16="http://schemas.microsoft.com/office/drawing/2014/main" id="{28AB3962-6F0A-446F-838C-1D9BE6DEBC7A}"/>
              </a:ext>
            </a:extLst>
          </p:cNvPr>
          <p:cNvSpPr/>
          <p:nvPr/>
        </p:nvSpPr>
        <p:spPr>
          <a:xfrm>
            <a:off x="3001219" y="2696640"/>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70845A0C-149B-4B62-890D-46D6D3C3E635}"/>
              </a:ext>
            </a:extLst>
          </p:cNvPr>
          <p:cNvSpPr/>
          <p:nvPr/>
        </p:nvSpPr>
        <p:spPr>
          <a:xfrm flipV="1">
            <a:off x="3906997" y="399792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F64DB5BD-D30A-4676-8B78-A1B124749DF3}"/>
              </a:ext>
            </a:extLst>
          </p:cNvPr>
          <p:cNvSpPr/>
          <p:nvPr/>
        </p:nvSpPr>
        <p:spPr>
          <a:xfrm>
            <a:off x="2127794" y="1792262"/>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1" name="图片 7">
            <a:extLst>
              <a:ext uri="{FF2B5EF4-FFF2-40B4-BE49-F238E27FC236}">
                <a16:creationId xmlns:a16="http://schemas.microsoft.com/office/drawing/2014/main" id="{EAC04D95-23DF-408D-ADE4-3F91858883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7638" y="1140541"/>
            <a:ext cx="7355076" cy="5194146"/>
          </a:xfrm>
          <a:prstGeom prst="rect">
            <a:avLst/>
          </a:prstGeom>
        </p:spPr>
      </p:pic>
    </p:spTree>
    <p:extLst>
      <p:ext uri="{BB962C8B-B14F-4D97-AF65-F5344CB8AC3E}">
        <p14:creationId xmlns:p14="http://schemas.microsoft.com/office/powerpoint/2010/main" val="7709585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0" y="0"/>
            <a:ext cx="12192000" cy="6858000"/>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2317853" y="984210"/>
            <a:ext cx="377814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altLang="zh-CN" sz="3600" b="1" dirty="0">
                <a:solidFill>
                  <a:srgbClr val="FFC000"/>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IV- LUYỆN TẬP</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16" name="图片 24">
            <a:extLst>
              <a:ext uri="{FF2B5EF4-FFF2-40B4-BE49-F238E27FC236}">
                <a16:creationId xmlns:a16="http://schemas.microsoft.com/office/drawing/2014/main" id="{CF6B4397-4410-4349-AB91-983ABF8349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962" y="2044120"/>
            <a:ext cx="4012017" cy="4012017"/>
          </a:xfrm>
          <a:prstGeom prst="rect">
            <a:avLst/>
          </a:prstGeom>
        </p:spPr>
      </p:pic>
      <p:pic>
        <p:nvPicPr>
          <p:cNvPr id="19"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3977032" y="1117601"/>
            <a:ext cx="7130005" cy="4502190"/>
          </a:xfrm>
          <a:prstGeom prst="rect">
            <a:avLst/>
          </a:prstGeom>
        </p:spPr>
      </p:pic>
      <p:sp>
        <p:nvSpPr>
          <p:cNvPr id="20" name="文本框 1">
            <a:extLst>
              <a:ext uri="{FF2B5EF4-FFF2-40B4-BE49-F238E27FC236}">
                <a16:creationId xmlns:a16="http://schemas.microsoft.com/office/drawing/2014/main" id="{3873D833-B739-4533-976A-CEA1B608DCAC}"/>
              </a:ext>
            </a:extLst>
          </p:cNvPr>
          <p:cNvSpPr txBox="1"/>
          <p:nvPr/>
        </p:nvSpPr>
        <p:spPr>
          <a:xfrm>
            <a:off x="5096979" y="2379581"/>
            <a:ext cx="4616733" cy="1384995"/>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Đề</a:t>
            </a:r>
            <a:r>
              <a:rPr kumimoji="0" lang="vi-VN" sz="28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bài:</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Viết đoạn văn khoảng 200 chữ ghi cảm xúc về bài thơ</a:t>
            </a:r>
            <a:r>
              <a:rPr lang="vi-VN" sz="2800" b="1" dirty="0">
                <a:solidFill>
                  <a:srgbClr val="C00000"/>
                </a:solidFill>
                <a:latin typeface="Times New Roman" panose="02020603050405020304" pitchFamily="18" charset="0"/>
                <a:cs typeface="Times New Roman" panose="02020603050405020304" pitchFamily="18" charset="0"/>
              </a:rPr>
              <a:t> “Mây và sóng”</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280652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云形 4">
            <a:extLst>
              <a:ext uri="{FF2B5EF4-FFF2-40B4-BE49-F238E27FC236}">
                <a16:creationId xmlns:a16="http://schemas.microsoft.com/office/drawing/2014/main" id="{24F27E44-369B-4CD4-BBB0-11BB0089E325}"/>
              </a:ext>
            </a:extLst>
          </p:cNvPr>
          <p:cNvSpPr/>
          <p:nvPr/>
        </p:nvSpPr>
        <p:spPr>
          <a:xfrm>
            <a:off x="2033871" y="2032871"/>
            <a:ext cx="4995922" cy="269052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图片 3">
            <a:extLst>
              <a:ext uri="{FF2B5EF4-FFF2-40B4-BE49-F238E27FC236}">
                <a16:creationId xmlns:a16="http://schemas.microsoft.com/office/drawing/2014/main" id="{294F8293-7A43-4652-88D8-821FB96125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05" t="7933" r="10031" b="8017"/>
          <a:stretch/>
        </p:blipFill>
        <p:spPr>
          <a:xfrm>
            <a:off x="5691368" y="1463188"/>
            <a:ext cx="5599288" cy="4548851"/>
          </a:xfrm>
          <a:prstGeom prst="rect">
            <a:avLst/>
          </a:prstGeom>
        </p:spPr>
      </p:pic>
      <p:sp>
        <p:nvSpPr>
          <p:cNvPr id="6" name="文本框 5">
            <a:extLst>
              <a:ext uri="{FF2B5EF4-FFF2-40B4-BE49-F238E27FC236}">
                <a16:creationId xmlns:a16="http://schemas.microsoft.com/office/drawing/2014/main" id="{92E500F2-5A2D-4798-A532-53755A8F86D4}"/>
              </a:ext>
            </a:extLst>
          </p:cNvPr>
          <p:cNvSpPr txBox="1"/>
          <p:nvPr/>
        </p:nvSpPr>
        <p:spPr>
          <a:xfrm>
            <a:off x="2961715" y="2736464"/>
            <a:ext cx="3134285" cy="830997"/>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Luyện tập</a:t>
            </a:r>
            <a:endParaRPr kumimoji="0" lang="zh-CN" altLang="en-US"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F94167FB-EB29-454F-A59B-478A6655D1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01" t="8741" r="69431" b="69607"/>
          <a:stretch/>
        </p:blipFill>
        <p:spPr>
          <a:xfrm>
            <a:off x="2767315" y="3737614"/>
            <a:ext cx="1139682" cy="850588"/>
          </a:xfrm>
          <a:prstGeom prst="rect">
            <a:avLst/>
          </a:prstGeom>
        </p:spPr>
      </p:pic>
      <p:sp>
        <p:nvSpPr>
          <p:cNvPr id="8" name="任意多边形: 形状 7">
            <a:extLst>
              <a:ext uri="{FF2B5EF4-FFF2-40B4-BE49-F238E27FC236}">
                <a16:creationId xmlns:a16="http://schemas.microsoft.com/office/drawing/2014/main" id="{28AB3962-6F0A-446F-838C-1D9BE6DEBC7A}"/>
              </a:ext>
            </a:extLst>
          </p:cNvPr>
          <p:cNvSpPr/>
          <p:nvPr/>
        </p:nvSpPr>
        <p:spPr>
          <a:xfrm>
            <a:off x="2874075" y="2467243"/>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70845A0C-149B-4B62-890D-46D6D3C3E635}"/>
              </a:ext>
            </a:extLst>
          </p:cNvPr>
          <p:cNvSpPr/>
          <p:nvPr/>
        </p:nvSpPr>
        <p:spPr>
          <a:xfrm flipV="1">
            <a:off x="3906997" y="399792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F64DB5BD-D30A-4676-8B78-A1B124749DF3}"/>
              </a:ext>
            </a:extLst>
          </p:cNvPr>
          <p:cNvSpPr/>
          <p:nvPr/>
        </p:nvSpPr>
        <p:spPr>
          <a:xfrm>
            <a:off x="2127794" y="1792262"/>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73514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0" y="0"/>
            <a:ext cx="12192000" cy="6858000"/>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910080" y="1014167"/>
            <a:ext cx="766112" cy="604453"/>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2676192" y="1014167"/>
            <a:ext cx="2779126" cy="707886"/>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Luyện tập</a:t>
            </a:r>
            <a:endParaRPr kumimoji="0" lang="zh-CN" alt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19"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5300866" y="1987869"/>
            <a:ext cx="5537238" cy="3764347"/>
          </a:xfrm>
          <a:prstGeom prst="rect">
            <a:avLst/>
          </a:prstGeom>
        </p:spPr>
      </p:pic>
      <p:sp>
        <p:nvSpPr>
          <p:cNvPr id="20" name="文本框 1">
            <a:extLst>
              <a:ext uri="{FF2B5EF4-FFF2-40B4-BE49-F238E27FC236}">
                <a16:creationId xmlns:a16="http://schemas.microsoft.com/office/drawing/2014/main" id="{3873D833-B739-4533-976A-CEA1B608DCAC}"/>
              </a:ext>
            </a:extLst>
          </p:cNvPr>
          <p:cNvSpPr txBox="1"/>
          <p:nvPr/>
        </p:nvSpPr>
        <p:spPr>
          <a:xfrm>
            <a:off x="6212331" y="3094267"/>
            <a:ext cx="3431033" cy="1200329"/>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HS thực hành viết</a:t>
            </a:r>
            <a:r>
              <a:rPr kumimoji="0" lang="vi-VN" sz="36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 bài</a:t>
            </a:r>
            <a:endParaRPr kumimoji="0" lang="en-US" sz="48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45">
            <a:extLst>
              <a:ext uri="{FF2B5EF4-FFF2-40B4-BE49-F238E27FC236}">
                <a16:creationId xmlns:a16="http://schemas.microsoft.com/office/drawing/2014/main" id="{D41A7059-8D8D-467D-9488-81373A51E704}"/>
              </a:ext>
            </a:extLst>
          </p:cNvPr>
          <p:cNvPicPr>
            <a:picLocks noChangeAspect="1"/>
          </p:cNvPicPr>
          <p:nvPr/>
        </p:nvPicPr>
        <p:blipFill rotWithShape="1">
          <a:blip r:embed="rId4">
            <a:extLst>
              <a:ext uri="{28A0092B-C50C-407E-A947-70E740481C1C}">
                <a14:useLocalDpi xmlns:a14="http://schemas.microsoft.com/office/drawing/2010/main" val="0"/>
              </a:ext>
            </a:extLst>
          </a:blip>
          <a:srcRect r="54560" b="48861"/>
          <a:stretch/>
        </p:blipFill>
        <p:spPr>
          <a:xfrm>
            <a:off x="1048333" y="1852930"/>
            <a:ext cx="4406985" cy="3507117"/>
          </a:xfrm>
          <a:prstGeom prst="rect">
            <a:avLst/>
          </a:prstGeom>
        </p:spPr>
      </p:pic>
    </p:spTree>
    <p:extLst>
      <p:ext uri="{BB962C8B-B14F-4D97-AF65-F5344CB8AC3E}">
        <p14:creationId xmlns:p14="http://schemas.microsoft.com/office/powerpoint/2010/main" val="1512686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8000" r="-8000"/>
          </a:stretch>
        </a:blipFill>
        <a:effectLst/>
      </p:bgPr>
    </p:bg>
    <p:spTree>
      <p:nvGrpSpPr>
        <p:cNvPr id="1" name=""/>
        <p:cNvGrpSpPr/>
        <p:nvPr/>
      </p:nvGrpSpPr>
      <p:grpSpPr>
        <a:xfrm>
          <a:off x="0" y="0"/>
          <a:ext cx="0" cy="0"/>
          <a:chOff x="0" y="0"/>
          <a:chExt cx="0" cy="0"/>
        </a:xfrm>
      </p:grpSpPr>
      <p:sp>
        <p:nvSpPr>
          <p:cNvPr id="3" name="Wave 2"/>
          <p:cNvSpPr/>
          <p:nvPr/>
        </p:nvSpPr>
        <p:spPr>
          <a:xfrm>
            <a:off x="1530928" y="0"/>
            <a:ext cx="2736273" cy="1981200"/>
          </a:xfrm>
          <a:prstGeom prst="wav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prstClr val="black"/>
              </a:solidFill>
              <a:latin typeface="Calibri"/>
            </a:endParaRPr>
          </a:p>
        </p:txBody>
      </p:sp>
      <p:sp>
        <p:nvSpPr>
          <p:cNvPr id="4" name="TextBox 3"/>
          <p:cNvSpPr txBox="1"/>
          <p:nvPr/>
        </p:nvSpPr>
        <p:spPr>
          <a:xfrm>
            <a:off x="1108363" y="451991"/>
            <a:ext cx="35814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      </a:t>
            </a:r>
            <a:r>
              <a:rPr lang="en-US" sz="3200" b="1">
                <a:solidFill>
                  <a:srgbClr val="0070C0"/>
                </a:solidFill>
                <a:latin typeface="Times New Roman" pitchFamily="18" charset="0"/>
                <a:cs typeface="Times New Roman" pitchFamily="18" charset="0"/>
              </a:rPr>
              <a:t>ONG NHỎ </a:t>
            </a:r>
          </a:p>
          <a:p>
            <a:r>
              <a:rPr lang="en-US" sz="3200" b="1">
                <a:solidFill>
                  <a:srgbClr val="0070C0"/>
                </a:solidFill>
                <a:latin typeface="Times New Roman" pitchFamily="18" charset="0"/>
                <a:cs typeface="Times New Roman" pitchFamily="18" charset="0"/>
              </a:rPr>
              <a:t>   VÀ MẬT HOA</a:t>
            </a:r>
          </a:p>
        </p:txBody>
      </p:sp>
      <p:pic>
        <p:nvPicPr>
          <p:cNvPr id="5" name="Picture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8534" y="3429000"/>
            <a:ext cx="2643187" cy="3338512"/>
          </a:xfrm>
          <a:prstGeom prst="rect">
            <a:avLst/>
          </a:prstGeom>
        </p:spPr>
      </p:pic>
      <p:pic>
        <p:nvPicPr>
          <p:cNvPr id="6" name="Picture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0" y="3969268"/>
            <a:ext cx="2209800" cy="2714742"/>
          </a:xfrm>
          <a:prstGeom prst="rect">
            <a:avLst/>
          </a:prstGeom>
        </p:spPr>
      </p:pic>
      <p:pic>
        <p:nvPicPr>
          <p:cNvPr id="7" name="Picture 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3986" y="152401"/>
            <a:ext cx="1952408" cy="1938337"/>
          </a:xfrm>
          <a:prstGeom prst="rect">
            <a:avLst/>
          </a:prstGeom>
        </p:spPr>
      </p:pic>
      <p:pic>
        <p:nvPicPr>
          <p:cNvPr id="9" name="Picture 8"/>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8806" y="1132454"/>
            <a:ext cx="4743450" cy="4743450"/>
          </a:xfrm>
          <a:prstGeom prst="rect">
            <a:avLst/>
          </a:prstGeom>
        </p:spPr>
      </p:pic>
      <p:sp>
        <p:nvSpPr>
          <p:cNvPr id="10" name="Right Arrow 9">
            <a:hlinkClick r:id="rId9" action="ppaction://hlinksldjump"/>
          </p:cNvPr>
          <p:cNvSpPr/>
          <p:nvPr/>
        </p:nvSpPr>
        <p:spPr>
          <a:xfrm>
            <a:off x="9144000" y="5486400"/>
            <a:ext cx="1524000" cy="1197610"/>
          </a:xfrm>
          <a:prstGeom prst="rightArrow">
            <a:avLst/>
          </a:prstGeom>
          <a:solidFill>
            <a:schemeClr val="accent6">
              <a:alpha val="50000"/>
            </a:schemeClr>
          </a:soli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prstClr val="white"/>
              </a:solidFill>
              <a:latin typeface="Calibri"/>
            </a:endParaRPr>
          </a:p>
        </p:txBody>
      </p:sp>
      <p:sp>
        <p:nvSpPr>
          <p:cNvPr id="11" name="TextBox 10">
            <a:hlinkClick r:id="rId9" action="ppaction://hlinksldjump"/>
          </p:cNvPr>
          <p:cNvSpPr txBox="1"/>
          <p:nvPr/>
        </p:nvSpPr>
        <p:spPr>
          <a:xfrm>
            <a:off x="9234055" y="5875904"/>
            <a:ext cx="1343891" cy="369332"/>
          </a:xfrm>
          <a:prstGeom prst="rect">
            <a:avLst/>
          </a:prstGeom>
          <a:noFill/>
        </p:spPr>
        <p:txBody>
          <a:bodyPr wrap="square" rtlCol="0">
            <a:spAutoFit/>
          </a:bodyPr>
          <a:lstStyle/>
          <a:p>
            <a:r>
              <a:rPr lang="en-US" b="1">
                <a:solidFill>
                  <a:prstClr val="black"/>
                </a:solidFill>
                <a:latin typeface="Times New Roman" pitchFamily="18" charset="0"/>
                <a:cs typeface="Times New Roman" pitchFamily="18" charset="0"/>
              </a:rPr>
              <a:t>BẮT ĐẦU</a:t>
            </a:r>
          </a:p>
        </p:txBody>
      </p:sp>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68000" y="0"/>
            <a:ext cx="609600" cy="609600"/>
          </a:xfrm>
          <a:prstGeom prst="rect">
            <a:avLst/>
          </a:prstGeom>
        </p:spPr>
      </p:pic>
    </p:spTree>
    <p:extLst>
      <p:ext uri="{BB962C8B-B14F-4D97-AF65-F5344CB8AC3E}">
        <p14:creationId xmlns:p14="http://schemas.microsoft.com/office/powerpoint/2010/main" val="127506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7" y="2308092"/>
            <a:ext cx="2376055"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A</a:t>
            </a:r>
            <a:r>
              <a:rPr lang="en-US" sz="2800" b="1">
                <a:solidFill>
                  <a:schemeClr val="bg1"/>
                </a:solidFill>
                <a:latin typeface="Times New Roman" pitchFamily="18" charset="0"/>
                <a:cs typeface="Times New Roman" pitchFamily="18" charset="0"/>
              </a:rPr>
              <a:t>. 3</a:t>
            </a:r>
            <a:endParaRPr lang="en-US" sz="2800" b="1" dirty="0">
              <a:solidFill>
                <a:schemeClr val="bg1"/>
              </a:solidFill>
              <a:latin typeface="Times New Roman" pitchFamily="18" charset="0"/>
              <a:cs typeface="Times New Roman" pitchFamily="18" charset="0"/>
            </a:endParaRPr>
          </a:p>
        </p:txBody>
      </p:sp>
      <p:sp>
        <p:nvSpPr>
          <p:cNvPr id="17" name="dapanb"/>
          <p:cNvSpPr txBox="1"/>
          <p:nvPr/>
        </p:nvSpPr>
        <p:spPr>
          <a:xfrm>
            <a:off x="3809996" y="3452776"/>
            <a:ext cx="2376054"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B</a:t>
            </a:r>
            <a:r>
              <a:rPr lang="en-US" sz="2800" b="1">
                <a:solidFill>
                  <a:schemeClr val="bg1"/>
                </a:solidFill>
                <a:latin typeface="Times New Roman" pitchFamily="18" charset="0"/>
                <a:cs typeface="Times New Roman" pitchFamily="18" charset="0"/>
              </a:rPr>
              <a:t>: 2</a:t>
            </a:r>
            <a:endParaRPr lang="en-US" sz="2800" b="1" dirty="0">
              <a:solidFill>
                <a:schemeClr val="bg1"/>
              </a:solidFill>
              <a:latin typeface="Times New Roman" pitchFamily="18" charset="0"/>
              <a:cs typeface="Times New Roman" pitchFamily="18" charset="0"/>
            </a:endParaRPr>
          </a:p>
        </p:txBody>
      </p:sp>
      <p:sp>
        <p:nvSpPr>
          <p:cNvPr id="18" name="dapanc"/>
          <p:cNvSpPr txBox="1"/>
          <p:nvPr/>
        </p:nvSpPr>
        <p:spPr>
          <a:xfrm>
            <a:off x="3900053" y="4547863"/>
            <a:ext cx="2285999"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C</a:t>
            </a:r>
            <a:r>
              <a:rPr lang="en-US" sz="2800" b="1">
                <a:solidFill>
                  <a:schemeClr val="bg1"/>
                </a:solidFill>
                <a:latin typeface="Times New Roman" pitchFamily="18" charset="0"/>
                <a:cs typeface="Times New Roman" pitchFamily="18" charset="0"/>
              </a:rPr>
              <a:t>: 1</a:t>
            </a:r>
            <a:endParaRPr lang="en-US" sz="2800" b="1" dirty="0">
              <a:solidFill>
                <a:schemeClr val="bg1"/>
              </a:solidFill>
              <a:latin typeface="Times New Roman" pitchFamily="18" charset="0"/>
              <a:cs typeface="Times New Roman" pitchFamily="18" charset="0"/>
            </a:endParaRPr>
          </a:p>
        </p:txBody>
      </p:sp>
      <p:sp>
        <p:nvSpPr>
          <p:cNvPr id="19" name="dapand"/>
          <p:cNvSpPr txBox="1"/>
          <p:nvPr/>
        </p:nvSpPr>
        <p:spPr>
          <a:xfrm>
            <a:off x="3900052" y="5513453"/>
            <a:ext cx="2285999" cy="95410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D</a:t>
            </a:r>
            <a:r>
              <a:rPr lang="en-US" sz="2800" b="1">
                <a:solidFill>
                  <a:schemeClr val="bg1"/>
                </a:solidFill>
                <a:latin typeface="Times New Roman" pitchFamily="18" charset="0"/>
                <a:cs typeface="Times New Roman" pitchFamily="18" charset="0"/>
              </a:rPr>
              <a:t>: Tất cả đều sai.</a:t>
            </a:r>
            <a:endParaRPr lang="en-US" sz="2800" b="1" dirty="0">
              <a:solidFill>
                <a:schemeClr val="bg1"/>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64772" y="317542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27759" y="546636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775987"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42159" y="457200"/>
            <a:ext cx="4724400" cy="954107"/>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1. Cấu trúc đoạn văn gồm mấy phần?</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3" name="Picture 2">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Tree>
    <p:extLst>
      <p:ext uri="{BB962C8B-B14F-4D97-AF65-F5344CB8AC3E}">
        <p14:creationId xmlns:p14="http://schemas.microsoft.com/office/powerpoint/2010/main" val="180627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7" y="4376965"/>
            <a:ext cx="2376055"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C</a:t>
            </a:r>
            <a:r>
              <a:rPr lang="en-US" sz="2800" b="1">
                <a:solidFill>
                  <a:schemeClr val="bg1"/>
                </a:solidFill>
                <a:latin typeface="Times New Roman" pitchFamily="18" charset="0"/>
                <a:cs typeface="Times New Roman" pitchFamily="18" charset="0"/>
              </a:rPr>
              <a:t>. Thứ nhất</a:t>
            </a:r>
            <a:endParaRPr lang="en-US" sz="2800" b="1" dirty="0">
              <a:solidFill>
                <a:schemeClr val="bg1"/>
              </a:solidFill>
              <a:latin typeface="Times New Roman" pitchFamily="18" charset="0"/>
              <a:cs typeface="Times New Roman" pitchFamily="18" charset="0"/>
            </a:endParaRPr>
          </a:p>
        </p:txBody>
      </p:sp>
      <p:sp>
        <p:nvSpPr>
          <p:cNvPr id="17" name="dapanb"/>
          <p:cNvSpPr txBox="1"/>
          <p:nvPr/>
        </p:nvSpPr>
        <p:spPr>
          <a:xfrm>
            <a:off x="3809996" y="3452776"/>
            <a:ext cx="2376054"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B</a:t>
            </a:r>
            <a:r>
              <a:rPr lang="en-US" sz="2800" b="1">
                <a:solidFill>
                  <a:schemeClr val="bg1"/>
                </a:solidFill>
                <a:latin typeface="Times New Roman" pitchFamily="18" charset="0"/>
                <a:cs typeface="Times New Roman" pitchFamily="18" charset="0"/>
              </a:rPr>
              <a:t>: Thứ ba</a:t>
            </a:r>
            <a:endParaRPr lang="en-US" sz="2800" b="1" dirty="0">
              <a:solidFill>
                <a:schemeClr val="bg1"/>
              </a:solidFill>
              <a:latin typeface="Times New Roman" pitchFamily="18" charset="0"/>
              <a:cs typeface="Times New Roman" pitchFamily="18" charset="0"/>
            </a:endParaRPr>
          </a:p>
        </p:txBody>
      </p:sp>
      <p:sp>
        <p:nvSpPr>
          <p:cNvPr id="18" name="dapanc"/>
          <p:cNvSpPr txBox="1"/>
          <p:nvPr/>
        </p:nvSpPr>
        <p:spPr>
          <a:xfrm>
            <a:off x="3855024" y="2255580"/>
            <a:ext cx="2285999" cy="52322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A</a:t>
            </a:r>
            <a:r>
              <a:rPr lang="en-US" sz="2800" b="1">
                <a:solidFill>
                  <a:schemeClr val="bg1"/>
                </a:solidFill>
                <a:latin typeface="Times New Roman" pitchFamily="18" charset="0"/>
                <a:cs typeface="Times New Roman" pitchFamily="18" charset="0"/>
              </a:rPr>
              <a:t>: Thứ Tư.</a:t>
            </a:r>
            <a:endParaRPr lang="en-US" sz="2800" b="1" dirty="0">
              <a:solidFill>
                <a:schemeClr val="bg1"/>
              </a:solidFill>
              <a:latin typeface="Times New Roman" pitchFamily="18" charset="0"/>
              <a:cs typeface="Times New Roman" pitchFamily="18" charset="0"/>
            </a:endParaRPr>
          </a:p>
        </p:txBody>
      </p:sp>
      <p:sp>
        <p:nvSpPr>
          <p:cNvPr id="19" name="dapand"/>
          <p:cNvSpPr txBox="1"/>
          <p:nvPr/>
        </p:nvSpPr>
        <p:spPr>
          <a:xfrm>
            <a:off x="3900052" y="5513453"/>
            <a:ext cx="2285999" cy="95410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solidFill>
                  <a:schemeClr val="bg1"/>
                </a:solidFill>
                <a:latin typeface="Times New Roman" pitchFamily="18" charset="0"/>
                <a:cs typeface="Times New Roman" pitchFamily="18" charset="0"/>
              </a:rPr>
              <a:t>D</a:t>
            </a:r>
            <a:r>
              <a:rPr lang="en-US" sz="2800" b="1">
                <a:solidFill>
                  <a:schemeClr val="bg1"/>
                </a:solidFill>
                <a:latin typeface="Times New Roman" pitchFamily="18" charset="0"/>
                <a:cs typeface="Times New Roman" pitchFamily="18" charset="0"/>
              </a:rPr>
              <a:t>: Cả A và B đúng.</a:t>
            </a:r>
            <a:endParaRPr lang="en-US" sz="2800" b="1" dirty="0">
              <a:solidFill>
                <a:schemeClr val="bg1"/>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727759" y="205999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79173" y="144297"/>
            <a:ext cx="4724400" cy="1384995"/>
          </a:xfrm>
          <a:prstGeom prst="rect">
            <a:avLst/>
          </a:prstGeom>
          <a:noFill/>
        </p:spPr>
        <p:txBody>
          <a:bodyPr wrap="square" rtlCol="0">
            <a:spAutoFit/>
          </a:bodyPr>
          <a:lstStyle/>
          <a:p>
            <a:pPr algn="just"/>
            <a:r>
              <a:rPr lang="en-US" sz="2800">
                <a:solidFill>
                  <a:prstClr val="black"/>
                </a:solidFill>
                <a:latin typeface="Times New Roman" pitchFamily="18" charset="0"/>
                <a:cs typeface="Times New Roman" pitchFamily="18" charset="0"/>
              </a:rPr>
              <a:t>Câu 2. Muốn ghi lại cảm xúc của bản thân về bài thơ, ta dung ngôi kể thứ mấy?</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22683" y="4638575"/>
            <a:ext cx="1567186" cy="1979454"/>
          </a:xfrm>
          <a:prstGeom prst="rect">
            <a:avLst/>
          </a:prstGeom>
        </p:spPr>
      </p:pic>
    </p:spTree>
    <p:extLst>
      <p:ext uri="{BB962C8B-B14F-4D97-AF65-F5344CB8AC3E}">
        <p14:creationId xmlns:p14="http://schemas.microsoft.com/office/powerpoint/2010/main" val="180957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7257" y="4639943"/>
            <a:ext cx="817945" cy="808294"/>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7" y="2308092"/>
            <a:ext cx="7437123" cy="9541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a:t>
            </a:r>
            <a:r>
              <a:rPr lang="vi-VN" sz="2800">
                <a:solidFill>
                  <a:prstClr val="black"/>
                </a:solidFill>
                <a:latin typeface="Times New Roman" pitchFamily="18" charset="0"/>
                <a:cs typeface="Times New Roman" pitchFamily="18" charset="0"/>
              </a:rPr>
              <a:t>Chỉ ra được nét độc đáo trong cách biểu cảm của nhà thơ.</a:t>
            </a:r>
            <a:endParaRPr lang="vi-VN" sz="2800" dirty="0" err="1">
              <a:solidFill>
                <a:prstClr val="black"/>
              </a:solidFill>
              <a:latin typeface="Times New Roman" pitchFamily="18" charset="0"/>
              <a:cs typeface="Times New Roman" pitchFamily="18" charset="0"/>
            </a:endParaRPr>
          </a:p>
        </p:txBody>
      </p:sp>
      <p:sp>
        <p:nvSpPr>
          <p:cNvPr id="17" name="dapanb"/>
          <p:cNvSpPr txBox="1"/>
          <p:nvPr/>
        </p:nvSpPr>
        <p:spPr>
          <a:xfrm>
            <a:off x="3809996" y="3452776"/>
            <a:ext cx="7437124" cy="138499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a:t>
            </a:r>
            <a:r>
              <a:rPr lang="vi-VN" sz="2800">
                <a:solidFill>
                  <a:prstClr val="black"/>
                </a:solidFill>
                <a:latin typeface="Times New Roman" pitchFamily="18" charset="0"/>
                <a:cs typeface="Times New Roman" pitchFamily="18" charset="0"/>
              </a:rPr>
              <a:t>Nêu các chi tiết mang tính tự sự và miêu tả trong bài thơ, đánh giá ý nghĩa của chúng trong việc thể hiện tình cảm, cảm xúc của nhà thơ.</a:t>
            </a:r>
            <a:endParaRPr lang="en-US" sz="2800" dirty="0">
              <a:solidFill>
                <a:prstClr val="black"/>
              </a:solidFill>
              <a:latin typeface="Times New Roman" pitchFamily="18" charset="0"/>
              <a:cs typeface="Times New Roman" pitchFamily="18" charset="0"/>
            </a:endParaRPr>
          </a:p>
        </p:txBody>
      </p:sp>
      <p:sp>
        <p:nvSpPr>
          <p:cNvPr id="18" name="dapanc"/>
          <p:cNvSpPr txBox="1"/>
          <p:nvPr/>
        </p:nvSpPr>
        <p:spPr>
          <a:xfrm>
            <a:off x="3842058" y="4931449"/>
            <a:ext cx="7347067"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C</a:t>
            </a:r>
            <a:r>
              <a:rPr lang="en-US" sz="2800">
                <a:solidFill>
                  <a:prstClr val="black"/>
                </a:solidFill>
                <a:latin typeface="Times New Roman" pitchFamily="18" charset="0"/>
                <a:cs typeface="Times New Roman" pitchFamily="18" charset="0"/>
              </a:rPr>
              <a:t>: </a:t>
            </a:r>
            <a:r>
              <a:rPr lang="vi-VN" sz="2800">
                <a:solidFill>
                  <a:prstClr val="black"/>
                </a:solidFill>
                <a:latin typeface="Times New Roman" pitchFamily="18" charset="0"/>
                <a:cs typeface="Times New Roman" pitchFamily="18" charset="0"/>
              </a:rPr>
              <a:t>Thể hiện được cảm xúc chung về bài thơ.</a:t>
            </a:r>
            <a:endParaRPr lang="en-US" sz="2800" dirty="0">
              <a:solidFill>
                <a:prstClr val="black"/>
              </a:solidFill>
              <a:latin typeface="Times New Roman" pitchFamily="18" charset="0"/>
              <a:cs typeface="Times New Roman" pitchFamily="18" charset="0"/>
            </a:endParaRPr>
          </a:p>
        </p:txBody>
      </p:sp>
      <p:sp>
        <p:nvSpPr>
          <p:cNvPr id="19" name="dapand"/>
          <p:cNvSpPr txBox="1"/>
          <p:nvPr/>
        </p:nvSpPr>
        <p:spPr>
          <a:xfrm>
            <a:off x="3809996" y="5605061"/>
            <a:ext cx="7188930"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D</a:t>
            </a:r>
            <a:r>
              <a:rPr lang="en-US" sz="2800">
                <a:solidFill>
                  <a:prstClr val="black"/>
                </a:solidFill>
                <a:latin typeface="Times New Roman" pitchFamily="18" charset="0"/>
                <a:cs typeface="Times New Roman" pitchFamily="18" charset="0"/>
              </a:rPr>
              <a:t>: </a:t>
            </a:r>
            <a:r>
              <a:rPr lang="vi-VN" sz="2800">
                <a:solidFill>
                  <a:prstClr val="black"/>
                </a:solidFill>
                <a:latin typeface="Times New Roman" pitchFamily="18" charset="0"/>
                <a:cs typeface="Times New Roman" pitchFamily="18" charset="0"/>
              </a:rPr>
              <a:t>Giới thiệu nhan đề bài thơ và tên tác giả.</a:t>
            </a:r>
            <a:endParaRPr lang="en-US" sz="2800" dirty="0">
              <a:solidFill>
                <a:prstClr val="black"/>
              </a:solidFill>
              <a:latin typeface="Times New Roman" pitchFamily="18" charset="0"/>
              <a:cs typeface="Times New Roman" pitchFamily="18" charset="0"/>
            </a:endParaRPr>
          </a:p>
        </p:txBody>
      </p:sp>
      <p:sp>
        <p:nvSpPr>
          <p:cNvPr id="22" name="cauhoi"/>
          <p:cNvSpPr/>
          <p:nvPr/>
        </p:nvSpPr>
        <p:spPr>
          <a:xfrm>
            <a:off x="2011680" y="29022"/>
            <a:ext cx="8561192" cy="1938902"/>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795647" y="4615227"/>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485404" y="313987"/>
            <a:ext cx="6324801" cy="1384995"/>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3. </a:t>
            </a:r>
            <a:r>
              <a:rPr lang="vi-VN" sz="2800">
                <a:solidFill>
                  <a:prstClr val="black"/>
                </a:solidFill>
                <a:latin typeface="Times New Roman" pitchFamily="18" charset="0"/>
                <a:cs typeface="Times New Roman" pitchFamily="18" charset="0"/>
              </a:rPr>
              <a:t>Đâu không phải yêu cầu khi viết đoạn văn ghi lại cảm xúc về bài thơ có yếu tố tự sự và miêu tả?</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24814" y="4801517"/>
            <a:ext cx="1567186" cy="1979454"/>
          </a:xfrm>
          <a:prstGeom prst="rect">
            <a:avLst/>
          </a:prstGeom>
        </p:spPr>
      </p:pic>
    </p:spTree>
    <p:extLst>
      <p:ext uri="{BB962C8B-B14F-4D97-AF65-F5344CB8AC3E}">
        <p14:creationId xmlns:p14="http://schemas.microsoft.com/office/powerpoint/2010/main" val="25043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32"/>
                </p:tgtEl>
              </p:cMediaNode>
            </p:audio>
            <p:seq concurrent="1" nextAc="seek">
              <p:cTn id="55" restart="whenNotActive" fill="hold" evtFilter="cancelBubble" nodeType="interactiveSeq">
                <p:stCondLst>
                  <p:cond evt="onClick" delay="0">
                    <p:tgtEl>
                      <p:spTgt spid="16"/>
                    </p:tgtEl>
                  </p:cond>
                </p:stCondLst>
                <p:endSync evt="end" delay="0">
                  <p:rtn val="all"/>
                </p:endSync>
                <p:childTnLst>
                  <p:par>
                    <p:cTn id="56" fill="hold">
                      <p:stCondLst>
                        <p:cond delay="0"/>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59" dur="2000" fill="hold"/>
                                        <p:tgtEl>
                                          <p:spTgt spid="8"/>
                                        </p:tgtEl>
                                        <p:attrNameLst>
                                          <p:attrName>ppt_x</p:attrName>
                                          <p:attrName>ppt_y</p:attrName>
                                        </p:attrNameLst>
                                      </p:cBhvr>
                                      <p:rCtr x="10955" y="-2520"/>
                                    </p:animMotion>
                                  </p:childTnLst>
                                </p:cTn>
                              </p:par>
                              <p:par>
                                <p:cTn id="60" presetID="1" presetClass="mediacall" presetSubtype="0" fill="hold" nodeType="withEffect">
                                  <p:stCondLst>
                                    <p:cond delay="0"/>
                                  </p:stCondLst>
                                  <p:childTnLst>
                                    <p:cmd type="call" cmd="playFrom(0.0)">
                                      <p:cBhvr>
                                        <p:cTn id="61" dur="4744" fill="hold"/>
                                        <p:tgtEl>
                                          <p:spTgt spid="32"/>
                                        </p:tgtEl>
                                      </p:cBhvr>
                                    </p:cmd>
                                  </p:childTnLst>
                                </p:cTn>
                              </p:par>
                            </p:childTnLst>
                          </p:cTn>
                        </p:par>
                      </p:childTnLst>
                    </p:cTn>
                  </p:par>
                </p:childTnLst>
              </p:cTn>
              <p:nextCondLst>
                <p:cond evt="onClick" delay="0">
                  <p:tgtEl>
                    <p:spTgt spid="16"/>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3.05556E-6 0.01387 L -0.00226 1.00439 " pathEditMode="relative" rAng="0" ptsTypes="AA">
                                      <p:cBhvr>
                                        <p:cTn id="66"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7" restart="whenNotActive" fill="hold" evtFilter="cancelBubble" nodeType="interactiveSeq">
                <p:stCondLst>
                  <p:cond evt="onClick" delay="0">
                    <p:tgtEl>
                      <p:spTgt spid="17"/>
                    </p:tgtEl>
                  </p:cond>
                </p:stCondLst>
                <p:endSync evt="end" delay="0">
                  <p:rtn val="all"/>
                </p:endSync>
                <p:childTnLst>
                  <p:par>
                    <p:cTn id="68" fill="hold">
                      <p:stCondLst>
                        <p:cond delay="0"/>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 calcmode="lin" valueType="num">
                                      <p:cBhvr>
                                        <p:cTn id="80" dur="500" fill="hold"/>
                                        <p:tgtEl>
                                          <p:spTgt spid="27"/>
                                        </p:tgtEl>
                                        <p:attrNameLst>
                                          <p:attrName>ppt_w</p:attrName>
                                        </p:attrNameLst>
                                      </p:cBhvr>
                                      <p:tavLst>
                                        <p:tav tm="0">
                                          <p:val>
                                            <p:fltVal val="0"/>
                                          </p:val>
                                        </p:tav>
                                        <p:tav tm="100000">
                                          <p:val>
                                            <p:strVal val="#ppt_w"/>
                                          </p:val>
                                        </p:tav>
                                      </p:tavLst>
                                    </p:anim>
                                    <p:anim calcmode="lin" valueType="num">
                                      <p:cBhvr>
                                        <p:cTn id="81" dur="500" fill="hold"/>
                                        <p:tgtEl>
                                          <p:spTgt spid="27"/>
                                        </p:tgtEl>
                                        <p:attrNameLst>
                                          <p:attrName>ppt_h</p:attrName>
                                        </p:attrNameLst>
                                      </p:cBhvr>
                                      <p:tavLst>
                                        <p:tav tm="0">
                                          <p:val>
                                            <p:fltVal val="0"/>
                                          </p:val>
                                        </p:tav>
                                        <p:tav tm="100000">
                                          <p:val>
                                            <p:strVal val="#ppt_h"/>
                                          </p:val>
                                        </p:tav>
                                      </p:tavLst>
                                    </p:anim>
                                    <p:animEffect transition="in" filter="fade">
                                      <p:cBhvr>
                                        <p:cTn id="82" dur="500"/>
                                        <p:tgtEl>
                                          <p:spTgt spid="27"/>
                                        </p:tgtEl>
                                      </p:cBhvr>
                                    </p:animEffect>
                                  </p:childTnLst>
                                </p:cTn>
                              </p:par>
                            </p:childTnLst>
                          </p:cTn>
                        </p:par>
                      </p:childTnLst>
                    </p:cTn>
                  </p:par>
                </p:childTnLst>
              </p:cTn>
              <p:nextCondLst>
                <p:cond evt="onClick" delay="0">
                  <p:tgtEl>
                    <p:spTgt spid="18"/>
                  </p:tgtEl>
                </p:cond>
              </p:nextCondLst>
            </p:seq>
            <p:seq concurrent="1" nextAc="seek">
              <p:cTn id="83" restart="whenNotActive" fill="hold" evtFilter="cancelBubble" nodeType="interactiveSeq">
                <p:stCondLst>
                  <p:cond evt="onClick" delay="0">
                    <p:tgtEl>
                      <p:spTgt spid="19"/>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8" y="2308092"/>
            <a:ext cx="2357250"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Dàn ý</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7" name="dapanb"/>
          <p:cNvSpPr txBox="1"/>
          <p:nvPr/>
        </p:nvSpPr>
        <p:spPr>
          <a:xfrm>
            <a:off x="3809996" y="3452776"/>
            <a:ext cx="2376054" cy="9541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Lời văn của đề bài.</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8" name="dapanc"/>
          <p:cNvSpPr txBox="1"/>
          <p:nvPr/>
        </p:nvSpPr>
        <p:spPr>
          <a:xfrm>
            <a:off x="3836318" y="4512254"/>
            <a:ext cx="2349732" cy="9541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Từ ngữ của đề bài.</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9" name="dapand"/>
          <p:cNvSpPr txBox="1"/>
          <p:nvPr/>
        </p:nvSpPr>
        <p:spPr>
          <a:xfrm>
            <a:off x="3881248" y="5725373"/>
            <a:ext cx="2285999"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Mạch thơ.</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27" name="nhanc"/>
          <p:cNvSpPr/>
          <p:nvPr/>
        </p:nvSpPr>
        <p:spPr>
          <a:xfrm>
            <a:off x="2812999"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cauhoi"/>
          <p:cNvSpPr txBox="1"/>
          <p:nvPr/>
        </p:nvSpPr>
        <p:spPr>
          <a:xfrm>
            <a:off x="3642159" y="457200"/>
            <a:ext cx="47244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 Khi viết bài, cần dựa vào</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Tree>
    <p:extLst>
      <p:ext uri="{BB962C8B-B14F-4D97-AF65-F5344CB8AC3E}">
        <p14:creationId xmlns:p14="http://schemas.microsoft.com/office/powerpoint/2010/main" val="24825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5" y="4572973"/>
            <a:ext cx="7933513"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C</a:t>
            </a:r>
            <a:r>
              <a:rPr lang="en-US" sz="2800">
                <a:solidFill>
                  <a:prstClr val="black"/>
                </a:solidFill>
                <a:latin typeface="Times New Roman" pitchFamily="18" charset="0"/>
                <a:cs typeface="Times New Roman" pitchFamily="18" charset="0"/>
              </a:rPr>
              <a:t>. Viết bài văn đủ 3 phần: Mở bài - Thân bài - Kết bài.</a:t>
            </a:r>
            <a:endParaRPr lang="en-US" sz="2800" dirty="0">
              <a:solidFill>
                <a:prstClr val="black"/>
              </a:solidFill>
              <a:latin typeface="Times New Roman" pitchFamily="18" charset="0"/>
              <a:cs typeface="Times New Roman" pitchFamily="18" charset="0"/>
            </a:endParaRPr>
          </a:p>
        </p:txBody>
      </p:sp>
      <p:sp>
        <p:nvSpPr>
          <p:cNvPr id="17" name="dapanb"/>
          <p:cNvSpPr txBox="1"/>
          <p:nvPr/>
        </p:nvSpPr>
        <p:spPr>
          <a:xfrm>
            <a:off x="3809996" y="3412068"/>
            <a:ext cx="7933512"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Các câu trong đoạn cần tập trung vào chủ đề chung, giữa các câu có sự liên kết. </a:t>
            </a:r>
            <a:endParaRPr lang="en-US" sz="2800" dirty="0">
              <a:solidFill>
                <a:prstClr val="black"/>
              </a:solidFill>
              <a:latin typeface="Times New Roman" pitchFamily="18" charset="0"/>
              <a:cs typeface="Times New Roman" pitchFamily="18" charset="0"/>
            </a:endParaRPr>
          </a:p>
        </p:txBody>
      </p:sp>
      <p:sp>
        <p:nvSpPr>
          <p:cNvPr id="18" name="dapanc"/>
          <p:cNvSpPr txBox="1"/>
          <p:nvPr/>
        </p:nvSpPr>
        <p:spPr>
          <a:xfrm>
            <a:off x="3809995" y="2324085"/>
            <a:ext cx="7933513" cy="523220"/>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Kết thúc đoạn văn bằng một dấu chấm câu.</a:t>
            </a:r>
            <a:endParaRPr lang="en-US" sz="2800" dirty="0">
              <a:solidFill>
                <a:prstClr val="black"/>
              </a:solidFill>
              <a:latin typeface="Times New Roman" pitchFamily="18" charset="0"/>
              <a:cs typeface="Times New Roman" pitchFamily="18" charset="0"/>
            </a:endParaRPr>
          </a:p>
        </p:txBody>
      </p:sp>
      <p:sp>
        <p:nvSpPr>
          <p:cNvPr id="19" name="dapand"/>
          <p:cNvSpPr txBox="1"/>
          <p:nvPr/>
        </p:nvSpPr>
        <p:spPr>
          <a:xfrm>
            <a:off x="3900051" y="5660956"/>
            <a:ext cx="7843458"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D</a:t>
            </a:r>
            <a:r>
              <a:rPr lang="en-US" sz="2800">
                <a:solidFill>
                  <a:prstClr val="black"/>
                </a:solidFill>
                <a:latin typeface="Times New Roman" pitchFamily="18" charset="0"/>
                <a:cs typeface="Times New Roman" pitchFamily="18" charset="0"/>
              </a:rPr>
              <a:t>: Viết lùi đầu dòng từ đầu tiên của đoạn văn và chữ cái đầu của từ đó phải viết hoa.</a:t>
            </a:r>
            <a:endParaRPr lang="en-US" sz="2800" dirty="0">
              <a:solidFill>
                <a:prstClr val="black"/>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670755" y="2128495"/>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79173" y="227065"/>
            <a:ext cx="4724400" cy="1384995"/>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5.  </a:t>
            </a:r>
            <a:r>
              <a:rPr lang="vi-VN" sz="2800">
                <a:solidFill>
                  <a:prstClr val="black"/>
                </a:solidFill>
                <a:latin typeface="Times New Roman" pitchFamily="18" charset="0"/>
                <a:cs typeface="Times New Roman" pitchFamily="18" charset="0"/>
              </a:rPr>
              <a:t>Đâu không phải lưu ý về hình thức trình bày đoạn văn?</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86" y="4725446"/>
            <a:ext cx="1567186" cy="1979454"/>
          </a:xfrm>
          <a:prstGeom prst="rect">
            <a:avLst/>
          </a:prstGeom>
        </p:spPr>
      </p:pic>
    </p:spTree>
    <p:extLst>
      <p:ext uri="{BB962C8B-B14F-4D97-AF65-F5344CB8AC3E}">
        <p14:creationId xmlns:p14="http://schemas.microsoft.com/office/powerpoint/2010/main" val="82624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1007 0.26736 C 0.10417 0.25417 0.11667 0.24398 0.12743 0.23519 C 0.13003 0.22709 0.14236 0.20926 0.14983 0.20301 C 0.15868 0.175 0.21233 0.16574 0.24271 0.1625 C 0.25781 0.1632 0.27361 0.16065 0.28802 0.16435 C 0.29375 0.16574 0.29462 0.17269 0.29809 0.17685 C 0.30243 0.18218 0.30573 0.19398 0.30816 0.20093 C 0.3099 0.20625 0.31337 0.2169 0.31337 0.21713 C 0.3125 0.2331 0.31215 0.24931 0.31076 0.26551 C 0.31007 0.27107 0.30608 0.27292 0.3033 0.27755 C 0.28715 0.30348 0.25799 0.3132 0.22292 0.31806 C 0.20226 0.31621 0.20313 0.31922 0.1901 0.30996 C 0.18403 0.30556 0.17257 0.29584 0.17257 0.29607 C 0.16875 0.28658 0.1651 0.26736 0.1651 0.2676 C 0.16788 0.22755 0.1599 0.23866 0.17743 0.21898 C 0.18889 0.20625 0.17552 0.21482 0.1901 0.20718 C 0.20139 0.19375 0.21545 0.18125 0.23264 0.17269 C 0.23594 0.17107 0.23941 0.16945 0.24271 0.16852 C 0.24948 0.16667 0.26285 0.16435 0.26285 0.16459 C 0.27049 0.16505 0.27813 0.16482 0.28559 0.16644 C 0.28802 0.1669 0.28889 0.16945 0.29063 0.17084 C 0.30208 0.17871 0.30903 0.18611 0.31563 0.19699 C 0.32049 0.22338 0.33524 0.27824 0.31337 0.29584 C 0.29462 0.31088 0.2658 0.3206 0.24045 0.32408 C 0.22292 0.32223 0.21892 0.32292 0.20764 0.31389 C 0.20017 0.30116 0.19757 0.28912 0.19531 0.27547 C 0.1967 0.24167 0.18924 0.22223 0.21285 0.19908 C 0.21979 0.19236 0.2217 0.18773 0.23264 0.18496 C 0.24045 0.18079 0.24688 0.17894 0.25538 0.17685 C 0.28142 0.17871 0.27222 0.17871 0.28299 0.17871 L 0.26042 0.19306 L 0.28056 0.17269 " pathEditMode="relative" rAng="0" ptsTypes="fffffffffffffffffffffffffffffAAA">
                                      <p:cBhvr>
                                        <p:cTn id="52" dur="2000" fill="hold"/>
                                        <p:tgtEl>
                                          <p:spTgt spid="8"/>
                                        </p:tgtEl>
                                        <p:attrNameLst>
                                          <p:attrName>ppt_x</p:attrName>
                                          <p:attrName>ppt_y</p:attrName>
                                        </p:attrNameLst>
                                      </p:cBhvr>
                                      <p:rCtr x="10955" y="-250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9145" y="3201177"/>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7" y="3503386"/>
            <a:ext cx="2376055"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a:solidFill>
                  <a:prstClr val="black"/>
                </a:solidFill>
                <a:latin typeface="Times New Roman" pitchFamily="18" charset="0"/>
                <a:cs typeface="Times New Roman" pitchFamily="18" charset="0"/>
              </a:rPr>
              <a:t>B: 4</a:t>
            </a:r>
            <a:endParaRPr lang="en-US" sz="2800" dirty="0">
              <a:solidFill>
                <a:prstClr val="black"/>
              </a:solidFill>
              <a:latin typeface="Times New Roman" pitchFamily="18" charset="0"/>
              <a:cs typeface="Times New Roman" pitchFamily="18" charset="0"/>
            </a:endParaRPr>
          </a:p>
        </p:txBody>
      </p:sp>
      <p:sp>
        <p:nvSpPr>
          <p:cNvPr id="17" name="dapanb"/>
          <p:cNvSpPr txBox="1"/>
          <p:nvPr/>
        </p:nvSpPr>
        <p:spPr>
          <a:xfrm>
            <a:off x="3809997" y="2292098"/>
            <a:ext cx="2376054"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5</a:t>
            </a:r>
            <a:endParaRPr lang="en-US" sz="2800" dirty="0">
              <a:solidFill>
                <a:prstClr val="black"/>
              </a:solidFill>
              <a:latin typeface="Times New Roman" pitchFamily="18" charset="0"/>
              <a:cs typeface="Times New Roman" pitchFamily="18" charset="0"/>
            </a:endParaRPr>
          </a:p>
        </p:txBody>
      </p:sp>
      <p:sp>
        <p:nvSpPr>
          <p:cNvPr id="18" name="dapanc"/>
          <p:cNvSpPr txBox="1"/>
          <p:nvPr/>
        </p:nvSpPr>
        <p:spPr>
          <a:xfrm>
            <a:off x="3900053" y="4547863"/>
            <a:ext cx="2285999"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C</a:t>
            </a:r>
            <a:r>
              <a:rPr lang="en-US" sz="2800">
                <a:solidFill>
                  <a:prstClr val="black"/>
                </a:solidFill>
                <a:latin typeface="Times New Roman" pitchFamily="18" charset="0"/>
                <a:cs typeface="Times New Roman" pitchFamily="18" charset="0"/>
              </a:rPr>
              <a:t>: 3</a:t>
            </a:r>
            <a:endParaRPr lang="en-US" sz="2800" dirty="0">
              <a:solidFill>
                <a:prstClr val="black"/>
              </a:solidFill>
              <a:latin typeface="Times New Roman" pitchFamily="18" charset="0"/>
              <a:cs typeface="Times New Roman" pitchFamily="18" charset="0"/>
            </a:endParaRPr>
          </a:p>
        </p:txBody>
      </p:sp>
      <p:sp>
        <p:nvSpPr>
          <p:cNvPr id="19" name="dapand"/>
          <p:cNvSpPr txBox="1"/>
          <p:nvPr/>
        </p:nvSpPr>
        <p:spPr>
          <a:xfrm>
            <a:off x="3900052" y="5513453"/>
            <a:ext cx="2285999"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D</a:t>
            </a:r>
            <a:r>
              <a:rPr lang="en-US" sz="2800">
                <a:solidFill>
                  <a:prstClr val="black"/>
                </a:solidFill>
                <a:latin typeface="Times New Roman" pitchFamily="18" charset="0"/>
                <a:cs typeface="Times New Roman" pitchFamily="18" charset="0"/>
              </a:rPr>
              <a:t>: 2</a:t>
            </a:r>
            <a:endParaRPr lang="en-US" sz="2800" dirty="0">
              <a:solidFill>
                <a:prstClr val="black"/>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679532" y="209650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812999" y="4339980"/>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17090" y="134320"/>
            <a:ext cx="4724400" cy="1384995"/>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6. Có bao nhiêu bước thực hiện việc viết đoạn văn ghi lại cảm xúc về một bài thơ?</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2902" y="4615334"/>
            <a:ext cx="1567186" cy="1979454"/>
          </a:xfrm>
          <a:prstGeom prst="rect">
            <a:avLst/>
          </a:prstGeom>
        </p:spPr>
      </p:pic>
    </p:spTree>
    <p:extLst>
      <p:ext uri="{BB962C8B-B14F-4D97-AF65-F5344CB8AC3E}">
        <p14:creationId xmlns:p14="http://schemas.microsoft.com/office/powerpoint/2010/main" val="206595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11181 C 0.09583 0.09861 0.10833 0.08843 0.1191 0.07963 C 0.1217 0.07153 0.13403 0.05371 0.14149 0.04746 C 0.15035 0.01945 0.20399 0.01019 0.23438 0.00695 C 0.24948 0.00764 0.26528 0.0051 0.27969 0.0088 C 0.28542 0.01019 0.28628 0.01713 0.28976 0.0213 C 0.2941 0.02662 0.2974 0.03843 0.29983 0.04537 C 0.30156 0.0507 0.30503 0.06135 0.30503 0.06158 C 0.30417 0.07755 0.30382 0.09375 0.30243 0.10996 C 0.30174 0.11551 0.29774 0.11736 0.29497 0.12199 C 0.27882 0.14792 0.24965 0.15764 0.21458 0.1625 C 0.19392 0.16065 0.19479 0.16366 0.18177 0.1544 C 0.17569 0.15 0.16424 0.14028 0.16424 0.14051 C 0.16042 0.13102 0.15677 0.11181 0.15677 0.11204 C 0.15955 0.07199 0.15156 0.0831 0.1691 0.06343 C 0.18056 0.0507 0.16719 0.05926 0.18177 0.05162 C 0.19306 0.0382 0.20712 0.0257 0.22431 0.01713 C 0.2276 0.01551 0.23108 0.01389 0.23438 0.01297 C 0.24115 0.01111 0.25451 0.0088 0.25451 0.00903 C 0.26215 0.00949 0.26979 0.00926 0.27726 0.01088 C 0.27969 0.01135 0.28056 0.01389 0.28229 0.01528 C 0.29375 0.02315 0.30069 0.03056 0.30729 0.04144 C 0.31215 0.06783 0.32691 0.12269 0.30503 0.14028 C 0.28628 0.15533 0.25747 0.16505 0.23212 0.16852 C 0.21458 0.16667 0.21059 0.16736 0.19931 0.15834 C 0.19184 0.1456 0.18924 0.13357 0.18698 0.11991 C 0.18837 0.08611 0.1809 0.06667 0.20451 0.04352 C 0.21146 0.03681 0.21337 0.03218 0.22431 0.0294 C 0.23212 0.02523 0.23854 0.02338 0.24705 0.0213 C 0.27309 0.02315 0.26389 0.02315 0.27465 0.02315 L 0.25208 0.0375 L 0.27222 0.01713 " pathEditMode="relative" rAng="0" ptsTypes="fffffffffffffffffffffffffffffAAA">
                                      <p:cBhvr>
                                        <p:cTn id="52" dur="2000" fill="hold"/>
                                        <p:tgtEl>
                                          <p:spTgt spid="8"/>
                                        </p:tgtEl>
                                        <p:attrNameLst>
                                          <p:attrName>ppt_x</p:attrName>
                                          <p:attrName>ppt_y</p:attrName>
                                        </p:attrNameLst>
                                      </p:cBhvr>
                                      <p:rCtr x="10955" y="-250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id="{15CACD88-0562-4746-AC87-39EB07C70A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710" t="5044" r="27874" b="5802"/>
          <a:stretch/>
        </p:blipFill>
        <p:spPr>
          <a:xfrm>
            <a:off x="1743919" y="742718"/>
            <a:ext cx="3733962" cy="5064879"/>
          </a:xfrm>
          <a:prstGeom prst="rect">
            <a:avLst/>
          </a:prstGeom>
        </p:spPr>
      </p:pic>
      <p:sp>
        <p:nvSpPr>
          <p:cNvPr id="5" name="云形 4">
            <a:extLst>
              <a:ext uri="{FF2B5EF4-FFF2-40B4-BE49-F238E27FC236}">
                <a16:creationId xmlns:a16="http://schemas.microsoft.com/office/drawing/2014/main" id="{37E62C7E-30DE-41E0-A889-88E603974E3A}"/>
              </a:ext>
            </a:extLst>
          </p:cNvPr>
          <p:cNvSpPr/>
          <p:nvPr/>
        </p:nvSpPr>
        <p:spPr>
          <a:xfrm>
            <a:off x="5207429" y="1873353"/>
            <a:ext cx="5625885" cy="311129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文本框 5">
            <a:extLst>
              <a:ext uri="{FF2B5EF4-FFF2-40B4-BE49-F238E27FC236}">
                <a16:creationId xmlns:a16="http://schemas.microsoft.com/office/drawing/2014/main" id="{65A1F594-B3AD-4A80-A08C-9BA7691AA46B}"/>
              </a:ext>
            </a:extLst>
          </p:cNvPr>
          <p:cNvSpPr txBox="1"/>
          <p:nvPr/>
        </p:nvSpPr>
        <p:spPr>
          <a:xfrm>
            <a:off x="5859757" y="2525204"/>
            <a:ext cx="4425714" cy="156966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lang="en-US" sz="2400" i="1" dirty="0">
                <a:solidFill>
                  <a:prstClr val="black"/>
                </a:solidFill>
                <a:latin typeface="Times New Roman" panose="02020603050405020304" pitchFamily="18" charset="0"/>
              </a:rPr>
              <a:t>B</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ài thơ nào khiến em có ấn tượng sâu sắc nhất không? Khi muốn trình bày cảm xúc về bài thơ đó, em trình bày như thế nào?</a:t>
            </a:r>
            <a:endParaRPr kumimoji="0" lang="zh-CN" altLang="en-US" sz="7200" b="1" i="0" u="none" strike="noStrike" kern="1200" cap="none" spc="0" normalizeH="0" baseline="0" noProof="0" dirty="0">
              <a:ln>
                <a:noFill/>
              </a:ln>
              <a:solidFill>
                <a:srgbClr val="16697B"/>
              </a:solidFill>
              <a:effectLst>
                <a:outerShdw blurRad="38100" dist="38100" dir="2700000" algn="tl">
                  <a:srgbClr val="000000">
                    <a:alpha val="43137"/>
                  </a:srgbClr>
                </a:outerShdw>
              </a:effectLst>
              <a:uLnTx/>
              <a:uFillTx/>
              <a:latin typeface="Calibri Light"/>
              <a:ea typeface="三极古圆简体" panose="00000500000000000000" pitchFamily="2" charset="-122"/>
              <a:cs typeface="+mn-cs"/>
            </a:endParaRPr>
          </a:p>
        </p:txBody>
      </p:sp>
      <p:pic>
        <p:nvPicPr>
          <p:cNvPr id="7" name="图片 6">
            <a:extLst>
              <a:ext uri="{FF2B5EF4-FFF2-40B4-BE49-F238E27FC236}">
                <a16:creationId xmlns:a16="http://schemas.microsoft.com/office/drawing/2014/main" id="{A1F6AA08-5FA4-4225-869A-20E05B56B1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01" t="8741" r="69431" b="69607"/>
          <a:stretch/>
        </p:blipFill>
        <p:spPr>
          <a:xfrm>
            <a:off x="6090536" y="4011934"/>
            <a:ext cx="1139682" cy="850588"/>
          </a:xfrm>
          <a:prstGeom prst="rect">
            <a:avLst/>
          </a:prstGeom>
        </p:spPr>
      </p:pic>
      <p:sp>
        <p:nvSpPr>
          <p:cNvPr id="8" name="任意多边形: 形状 7">
            <a:extLst>
              <a:ext uri="{FF2B5EF4-FFF2-40B4-BE49-F238E27FC236}">
                <a16:creationId xmlns:a16="http://schemas.microsoft.com/office/drawing/2014/main" id="{CF0641F2-D01B-4511-8E0E-E2058E3A131F}"/>
              </a:ext>
            </a:extLst>
          </p:cNvPr>
          <p:cNvSpPr/>
          <p:nvPr/>
        </p:nvSpPr>
        <p:spPr>
          <a:xfrm>
            <a:off x="6353617" y="2387410"/>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80A30981-3243-44DE-BF8F-09DDA55805AB}"/>
              </a:ext>
            </a:extLst>
          </p:cNvPr>
          <p:cNvSpPr/>
          <p:nvPr/>
        </p:nvSpPr>
        <p:spPr>
          <a:xfrm flipV="1">
            <a:off x="7230218" y="427224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C94155ED-65B4-4E71-9985-585A93E4C578}"/>
              </a:ext>
            </a:extLst>
          </p:cNvPr>
          <p:cNvSpPr/>
          <p:nvPr/>
        </p:nvSpPr>
        <p:spPr>
          <a:xfrm>
            <a:off x="9779175" y="4736779"/>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2313682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09997" y="4572973"/>
            <a:ext cx="3439889"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a:solidFill>
                  <a:prstClr val="black"/>
                </a:solidFill>
                <a:latin typeface="Times New Roman" pitchFamily="18" charset="0"/>
                <a:cs typeface="Times New Roman" pitchFamily="18" charset="0"/>
              </a:rPr>
              <a:t>C: liên kết chặt chẽ</a:t>
            </a:r>
            <a:endParaRPr lang="en-US" sz="2800" dirty="0">
              <a:solidFill>
                <a:prstClr val="black"/>
              </a:solidFill>
              <a:latin typeface="Times New Roman" pitchFamily="18" charset="0"/>
              <a:cs typeface="Times New Roman" pitchFamily="18" charset="0"/>
            </a:endParaRPr>
          </a:p>
        </p:txBody>
      </p:sp>
      <p:sp>
        <p:nvSpPr>
          <p:cNvPr id="17" name="dapanb"/>
          <p:cNvSpPr txBox="1"/>
          <p:nvPr/>
        </p:nvSpPr>
        <p:spPr>
          <a:xfrm>
            <a:off x="3809996" y="3452776"/>
            <a:ext cx="3439890"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liên lạc với nhau</a:t>
            </a:r>
            <a:endParaRPr lang="en-US" sz="2800" dirty="0">
              <a:solidFill>
                <a:prstClr val="black"/>
              </a:solidFill>
              <a:latin typeface="Times New Roman" pitchFamily="18" charset="0"/>
              <a:cs typeface="Times New Roman" pitchFamily="18" charset="0"/>
            </a:endParaRPr>
          </a:p>
        </p:txBody>
      </p:sp>
      <p:sp>
        <p:nvSpPr>
          <p:cNvPr id="18" name="dapanc"/>
          <p:cNvSpPr txBox="1"/>
          <p:nvPr/>
        </p:nvSpPr>
        <p:spPr>
          <a:xfrm>
            <a:off x="3809996" y="2255580"/>
            <a:ext cx="3439890"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liên hệ với nhau</a:t>
            </a:r>
            <a:endParaRPr lang="en-US" sz="2800" dirty="0">
              <a:solidFill>
                <a:prstClr val="black"/>
              </a:solidFill>
              <a:latin typeface="Times New Roman" pitchFamily="18" charset="0"/>
              <a:cs typeface="Times New Roman" pitchFamily="18" charset="0"/>
            </a:endParaRPr>
          </a:p>
        </p:txBody>
      </p:sp>
      <p:sp>
        <p:nvSpPr>
          <p:cNvPr id="19" name="dapand"/>
          <p:cNvSpPr txBox="1"/>
          <p:nvPr/>
        </p:nvSpPr>
        <p:spPr>
          <a:xfrm>
            <a:off x="3900052" y="5513453"/>
            <a:ext cx="3349834"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D</a:t>
            </a:r>
            <a:r>
              <a:rPr lang="en-US" sz="2800">
                <a:solidFill>
                  <a:prstClr val="black"/>
                </a:solidFill>
                <a:latin typeface="Times New Roman" pitchFamily="18" charset="0"/>
                <a:cs typeface="Times New Roman" pitchFamily="18" charset="0"/>
              </a:rPr>
              <a:t>: Tất cả đều sai.</a:t>
            </a:r>
            <a:endParaRPr lang="en-US" sz="2800" dirty="0">
              <a:solidFill>
                <a:prstClr val="black"/>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679532" y="2010602"/>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79173" y="163089"/>
            <a:ext cx="4724400" cy="1384995"/>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7. Để tạo sự mach lạc cho đoạn văn thì các câu trong đoạn cần</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a:hlinkClick r:id="rId9" action="ppaction://hlinksldjump"/>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Tree>
    <p:extLst>
      <p:ext uri="{BB962C8B-B14F-4D97-AF65-F5344CB8AC3E}">
        <p14:creationId xmlns:p14="http://schemas.microsoft.com/office/powerpoint/2010/main" val="214589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7848 C 0.09583 0.26528 0.10833 0.2551 0.1191 0.2463 C 0.1217 0.2382 0.13403 0.22037 0.14149 0.21412 C 0.15035 0.18611 0.20399 0.17685 0.23438 0.17361 C 0.24948 0.17431 0.26528 0.17176 0.27969 0.17547 C 0.28542 0.17685 0.28628 0.1838 0.28976 0.18797 C 0.2941 0.19329 0.2974 0.2051 0.29983 0.21204 C 0.30156 0.21736 0.30503 0.22801 0.30503 0.22824 C 0.30417 0.24422 0.30382 0.26042 0.30243 0.27662 C 0.30174 0.28218 0.29774 0.28403 0.29497 0.28866 C 0.27882 0.31459 0.24965 0.32431 0.21458 0.32917 C 0.19392 0.32732 0.19479 0.33033 0.18177 0.32107 C 0.17569 0.31667 0.16424 0.30695 0.16424 0.30718 C 0.16042 0.29769 0.15677 0.27848 0.15677 0.27871 C 0.15955 0.23866 0.15156 0.24977 0.1691 0.2301 C 0.18056 0.21736 0.16719 0.22593 0.18177 0.21829 C 0.19306 0.20486 0.20712 0.19236 0.22431 0.1838 C 0.2276 0.18218 0.23108 0.18056 0.23438 0.17963 C 0.24115 0.17778 0.25451 0.17547 0.25451 0.1757 C 0.26215 0.17616 0.26979 0.17593 0.27726 0.17755 C 0.27969 0.17801 0.28056 0.18056 0.28229 0.18195 C 0.29375 0.18982 0.30069 0.19723 0.30729 0.2081 C 0.31215 0.23449 0.32691 0.28935 0.30503 0.30695 C 0.28628 0.32199 0.25747 0.33172 0.23212 0.33519 C 0.21458 0.33334 0.21059 0.33403 0.19931 0.325 C 0.19184 0.31227 0.18924 0.30023 0.18698 0.28658 C 0.18837 0.25278 0.1809 0.23334 0.20451 0.21019 C 0.21146 0.20348 0.21337 0.19885 0.22431 0.19607 C 0.23212 0.1919 0.23854 0.19005 0.24705 0.18797 C 0.27309 0.18982 0.26389 0.18982 0.27465 0.18982 L 0.25208 0.20417 L 0.27222 0.1838 " pathEditMode="relative" rAng="0" ptsTypes="fffffffffffffffffffffffffffffAAA">
                                      <p:cBhvr>
                                        <p:cTn id="52" dur="2000" fill="hold"/>
                                        <p:tgtEl>
                                          <p:spTgt spid="8"/>
                                        </p:tgtEl>
                                        <p:attrNameLst>
                                          <p:attrName>ppt_x</p:attrName>
                                          <p:attrName>ppt_y</p:attrName>
                                        </p:attrNameLst>
                                      </p:cBhvr>
                                      <p:rCtr x="10955" y="-250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hoa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988" y="2128496"/>
            <a:ext cx="817945"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517190"/>
            <a:ext cx="1143000" cy="1143000"/>
          </a:xfrm>
          <a:prstGeom prst="rect">
            <a:avLst/>
          </a:prstGeom>
        </p:spPr>
      </p:pic>
      <p:pic>
        <p:nvPicPr>
          <p:cNvPr id="9" name="hoa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1228" y="5466361"/>
            <a:ext cx="817945"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5" y="4393378"/>
            <a:ext cx="817945"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216" y="3273181"/>
            <a:ext cx="817945"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855023" y="4572973"/>
            <a:ext cx="2331028"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a:solidFill>
                  <a:prstClr val="black"/>
                </a:solidFill>
                <a:latin typeface="Times New Roman" pitchFamily="18" charset="0"/>
                <a:cs typeface="Times New Roman" pitchFamily="18" charset="0"/>
              </a:rPr>
              <a:t>C: Đoạn văn.</a:t>
            </a:r>
            <a:endParaRPr lang="en-US" sz="2800" dirty="0">
              <a:solidFill>
                <a:prstClr val="black"/>
              </a:solidFill>
              <a:latin typeface="Times New Roman" pitchFamily="18" charset="0"/>
              <a:cs typeface="Times New Roman" pitchFamily="18" charset="0"/>
            </a:endParaRPr>
          </a:p>
        </p:txBody>
      </p:sp>
      <p:sp>
        <p:nvSpPr>
          <p:cNvPr id="17" name="dapanb"/>
          <p:cNvSpPr txBox="1"/>
          <p:nvPr/>
        </p:nvSpPr>
        <p:spPr>
          <a:xfrm>
            <a:off x="3809996" y="3452776"/>
            <a:ext cx="2376054"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B</a:t>
            </a:r>
            <a:r>
              <a:rPr lang="en-US" sz="2800">
                <a:solidFill>
                  <a:prstClr val="black"/>
                </a:solidFill>
                <a:latin typeface="Times New Roman" pitchFamily="18" charset="0"/>
                <a:cs typeface="Times New Roman" pitchFamily="18" charset="0"/>
              </a:rPr>
              <a:t>: Tiếng</a:t>
            </a:r>
            <a:endParaRPr lang="en-US" sz="2800" dirty="0">
              <a:solidFill>
                <a:prstClr val="black"/>
              </a:solidFill>
              <a:latin typeface="Times New Roman" pitchFamily="18" charset="0"/>
              <a:cs typeface="Times New Roman" pitchFamily="18" charset="0"/>
            </a:endParaRPr>
          </a:p>
        </p:txBody>
      </p:sp>
      <p:sp>
        <p:nvSpPr>
          <p:cNvPr id="18" name="dapanc"/>
          <p:cNvSpPr txBox="1"/>
          <p:nvPr/>
        </p:nvSpPr>
        <p:spPr>
          <a:xfrm>
            <a:off x="3803070" y="2308091"/>
            <a:ext cx="2382981" cy="52322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A</a:t>
            </a:r>
            <a:r>
              <a:rPr lang="en-US" sz="2800">
                <a:solidFill>
                  <a:prstClr val="black"/>
                </a:solidFill>
                <a:latin typeface="Times New Roman" pitchFamily="18" charset="0"/>
                <a:cs typeface="Times New Roman" pitchFamily="18" charset="0"/>
              </a:rPr>
              <a:t>: Từ</a:t>
            </a:r>
            <a:endParaRPr lang="en-US" sz="2800" dirty="0">
              <a:solidFill>
                <a:prstClr val="black"/>
              </a:solidFill>
              <a:latin typeface="Times New Roman" pitchFamily="18" charset="0"/>
              <a:cs typeface="Times New Roman" pitchFamily="18" charset="0"/>
            </a:endParaRPr>
          </a:p>
        </p:txBody>
      </p:sp>
      <p:sp>
        <p:nvSpPr>
          <p:cNvPr id="19" name="dapand"/>
          <p:cNvSpPr txBox="1"/>
          <p:nvPr/>
        </p:nvSpPr>
        <p:spPr>
          <a:xfrm>
            <a:off x="3900052" y="5513453"/>
            <a:ext cx="2285999" cy="9541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dirty="0">
                <a:solidFill>
                  <a:prstClr val="black"/>
                </a:solidFill>
                <a:latin typeface="Times New Roman" pitchFamily="18" charset="0"/>
                <a:cs typeface="Times New Roman" pitchFamily="18" charset="0"/>
              </a:rPr>
              <a:t>D</a:t>
            </a:r>
            <a:r>
              <a:rPr lang="en-US" sz="2800">
                <a:solidFill>
                  <a:prstClr val="black"/>
                </a:solidFill>
                <a:latin typeface="Times New Roman" pitchFamily="18" charset="0"/>
                <a:cs typeface="Times New Roman" pitchFamily="18" charset="0"/>
              </a:rPr>
              <a:t>: Tất cả đều sai.</a:t>
            </a:r>
            <a:endParaRPr lang="en-US" sz="2800" dirty="0">
              <a:solidFill>
                <a:prstClr val="black"/>
              </a:solidFill>
              <a:latin typeface="Times New Roman" pitchFamily="18" charset="0"/>
              <a:cs typeface="Times New Roman" pitchFamily="18" charset="0"/>
            </a:endParaRPr>
          </a:p>
        </p:txBody>
      </p:sp>
      <p:sp>
        <p:nvSpPr>
          <p:cNvPr id="22" name="cauhoi"/>
          <p:cNvSpPr/>
          <p:nvPr/>
        </p:nvSpPr>
        <p:spPr>
          <a:xfrm>
            <a:off x="2893884" y="29022"/>
            <a:ext cx="60198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24" name="nhanb"/>
          <p:cNvSpPr/>
          <p:nvPr/>
        </p:nvSpPr>
        <p:spPr>
          <a:xfrm>
            <a:off x="2727760" y="3216478"/>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nhand"/>
          <p:cNvSpPr/>
          <p:nvPr/>
        </p:nvSpPr>
        <p:spPr>
          <a:xfrm>
            <a:off x="2799144" y="5436363"/>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Calibri"/>
            </a:endParaRPr>
          </a:p>
        </p:txBody>
      </p:sp>
      <p:sp>
        <p:nvSpPr>
          <p:cNvPr id="27" name="nhanc"/>
          <p:cNvSpPr/>
          <p:nvPr/>
        </p:nvSpPr>
        <p:spPr>
          <a:xfrm>
            <a:off x="2679532" y="2045406"/>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5" name="cauhoi"/>
          <p:cNvSpPr txBox="1"/>
          <p:nvPr/>
        </p:nvSpPr>
        <p:spPr>
          <a:xfrm>
            <a:off x="3642159" y="457200"/>
            <a:ext cx="4724400" cy="954107"/>
          </a:xfrm>
          <a:prstGeom prst="rect">
            <a:avLst/>
          </a:prstGeom>
          <a:noFill/>
        </p:spPr>
        <p:txBody>
          <a:bodyPr wrap="square" rtlCol="0">
            <a:spAutoFit/>
          </a:bodyPr>
          <a:lstStyle/>
          <a:p>
            <a:r>
              <a:rPr lang="en-US" sz="2800">
                <a:solidFill>
                  <a:prstClr val="black"/>
                </a:solidFill>
                <a:latin typeface="Times New Roman" pitchFamily="18" charset="0"/>
                <a:cs typeface="Times New Roman" pitchFamily="18" charset="0"/>
              </a:rPr>
              <a:t>Câu 8. Đơn vị cấu tạo nên văn bản là?</a:t>
            </a:r>
            <a:endParaRPr lang="en-US" sz="2800" dirty="0">
              <a:solidFill>
                <a:prstClr val="black"/>
              </a:solidFill>
              <a:latin typeface="Times New Roman" pitchFamily="18" charset="0"/>
              <a:cs typeface="Times New Roman" pitchFamily="18"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54000" y="2893786"/>
            <a:ext cx="609600" cy="609600"/>
          </a:xfrm>
          <a:prstGeom prst="rect">
            <a:avLst/>
          </a:prstGeom>
        </p:spPr>
      </p:pic>
      <p:pic>
        <p:nvPicPr>
          <p:cNvPr id="33" name="mattroi"/>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5070" y="0"/>
            <a:ext cx="1137802" cy="1137802"/>
          </a:xfrm>
          <a:prstGeom prst="rect">
            <a:avLst/>
          </a:prstGeom>
        </p:spPr>
      </p:pic>
      <p:pic>
        <p:nvPicPr>
          <p:cNvPr id="20" name="Picture 19"/>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3684" y="4615334"/>
            <a:ext cx="1567186" cy="1979454"/>
          </a:xfrm>
          <a:prstGeom prst="rect">
            <a:avLst/>
          </a:prstGeom>
        </p:spPr>
      </p:pic>
      <p:sp>
        <p:nvSpPr>
          <p:cNvPr id="21" name="Rounded Rectangle 20">
            <a:hlinkClick r:id="" action="ppaction://hlinkshowjump?jump=nextslide"/>
          </p:cNvPr>
          <p:cNvSpPr/>
          <p:nvPr/>
        </p:nvSpPr>
        <p:spPr>
          <a:xfrm>
            <a:off x="1524000" y="111701"/>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187276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0934 0.26736 C 0.0875 0.25417 0.1 0.24398 0.11076 0.23519 C 0.11337 0.22709 0.12569 0.20926 0.13316 0.20301 C 0.14201 0.175 0.19566 0.16574 0.22604 0.1625 C 0.24115 0.1632 0.25694 0.16065 0.27135 0.16435 C 0.27708 0.16574 0.27795 0.17269 0.28142 0.17685 C 0.28576 0.18218 0.28906 0.19398 0.29149 0.20093 C 0.29323 0.20625 0.2967 0.2169 0.2967 0.21713 C 0.29583 0.2331 0.29549 0.24931 0.2941 0.26551 C 0.2934 0.27107 0.28941 0.27292 0.28663 0.27755 C 0.27049 0.30348 0.24132 0.3132 0.20625 0.31806 C 0.18559 0.31621 0.18646 0.31922 0.17344 0.30996 C 0.16736 0.30556 0.1559 0.29584 0.1559 0.29607 C 0.15208 0.28658 0.14844 0.26736 0.14844 0.2676 C 0.15122 0.22755 0.14323 0.23866 0.16076 0.21898 C 0.17222 0.20625 0.15885 0.21482 0.17344 0.20718 C 0.18472 0.19375 0.19878 0.18125 0.21597 0.17269 C 0.21927 0.17107 0.22274 0.16945 0.22604 0.16852 C 0.23281 0.16667 0.24618 0.16435 0.24618 0.16459 C 0.25382 0.16505 0.26146 0.16482 0.26892 0.16644 C 0.27135 0.1669 0.27222 0.16945 0.27396 0.17084 C 0.28542 0.17871 0.29236 0.18611 0.29896 0.19699 C 0.30382 0.22338 0.31858 0.27824 0.2967 0.29584 C 0.27795 0.31088 0.24913 0.3206 0.22378 0.32408 C 0.20625 0.32223 0.20226 0.32292 0.19097 0.31389 C 0.18351 0.30116 0.1809 0.28912 0.17865 0.27547 C 0.18003 0.24167 0.17257 0.22223 0.19618 0.19908 C 0.20313 0.19236 0.20503 0.18773 0.21597 0.18496 C 0.22378 0.18079 0.23021 0.17894 0.23872 0.17685 C 0.26476 0.17871 0.25556 0.17871 0.26632 0.17871 L 0.24375 0.19306 L 0.26389 0.17269 " pathEditMode="relative" rAng="0" ptsTypes="fffffffffffffffffffffffffffffAAA">
                                      <p:cBhvr>
                                        <p:cTn id="52" dur="2000" fill="hold"/>
                                        <p:tgtEl>
                                          <p:spTgt spid="8"/>
                                        </p:tgtEl>
                                        <p:attrNameLst>
                                          <p:attrName>ppt_x</p:attrName>
                                          <p:attrName>ppt_y</p:attrName>
                                        </p:attrNameLst>
                                      </p:cBhvr>
                                      <p:rCtr x="10955" y="-250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云形 4">
            <a:extLst>
              <a:ext uri="{FF2B5EF4-FFF2-40B4-BE49-F238E27FC236}">
                <a16:creationId xmlns:a16="http://schemas.microsoft.com/office/drawing/2014/main" id="{24F27E44-369B-4CD4-BBB0-11BB0089E325}"/>
              </a:ext>
            </a:extLst>
          </p:cNvPr>
          <p:cNvSpPr/>
          <p:nvPr/>
        </p:nvSpPr>
        <p:spPr>
          <a:xfrm>
            <a:off x="2033871" y="2032871"/>
            <a:ext cx="4995922" cy="269052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图片 3">
            <a:extLst>
              <a:ext uri="{FF2B5EF4-FFF2-40B4-BE49-F238E27FC236}">
                <a16:creationId xmlns:a16="http://schemas.microsoft.com/office/drawing/2014/main" id="{294F8293-7A43-4652-88D8-821FB96125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05" t="7933" r="10031" b="8017"/>
          <a:stretch/>
        </p:blipFill>
        <p:spPr>
          <a:xfrm>
            <a:off x="5691368" y="1463188"/>
            <a:ext cx="5599288" cy="4548851"/>
          </a:xfrm>
          <a:prstGeom prst="rect">
            <a:avLst/>
          </a:prstGeom>
        </p:spPr>
      </p:pic>
      <p:sp>
        <p:nvSpPr>
          <p:cNvPr id="6" name="文本框 5">
            <a:extLst>
              <a:ext uri="{FF2B5EF4-FFF2-40B4-BE49-F238E27FC236}">
                <a16:creationId xmlns:a16="http://schemas.microsoft.com/office/drawing/2014/main" id="{92E500F2-5A2D-4798-A532-53755A8F86D4}"/>
              </a:ext>
            </a:extLst>
          </p:cNvPr>
          <p:cNvSpPr txBox="1"/>
          <p:nvPr/>
        </p:nvSpPr>
        <p:spPr>
          <a:xfrm>
            <a:off x="2961715" y="2736464"/>
            <a:ext cx="3134285" cy="830997"/>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Vận dụng</a:t>
            </a:r>
            <a:endParaRPr kumimoji="0" lang="zh-CN" altLang="en-US"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F94167FB-EB29-454F-A59B-478A6655D1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01" t="8741" r="69431" b="69607"/>
          <a:stretch/>
        </p:blipFill>
        <p:spPr>
          <a:xfrm>
            <a:off x="2767315" y="3737614"/>
            <a:ext cx="1139682" cy="850588"/>
          </a:xfrm>
          <a:prstGeom prst="rect">
            <a:avLst/>
          </a:prstGeom>
        </p:spPr>
      </p:pic>
      <p:sp>
        <p:nvSpPr>
          <p:cNvPr id="8" name="任意多边形: 形状 7">
            <a:extLst>
              <a:ext uri="{FF2B5EF4-FFF2-40B4-BE49-F238E27FC236}">
                <a16:creationId xmlns:a16="http://schemas.microsoft.com/office/drawing/2014/main" id="{28AB3962-6F0A-446F-838C-1D9BE6DEBC7A}"/>
              </a:ext>
            </a:extLst>
          </p:cNvPr>
          <p:cNvSpPr/>
          <p:nvPr/>
        </p:nvSpPr>
        <p:spPr>
          <a:xfrm>
            <a:off x="2874075" y="2467243"/>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70845A0C-149B-4B62-890D-46D6D3C3E635}"/>
              </a:ext>
            </a:extLst>
          </p:cNvPr>
          <p:cNvSpPr/>
          <p:nvPr/>
        </p:nvSpPr>
        <p:spPr>
          <a:xfrm flipV="1">
            <a:off x="3906997" y="399792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F64DB5BD-D30A-4676-8B78-A1B124749DF3}"/>
              </a:ext>
            </a:extLst>
          </p:cNvPr>
          <p:cNvSpPr/>
          <p:nvPr/>
        </p:nvSpPr>
        <p:spPr>
          <a:xfrm>
            <a:off x="2127794" y="1792262"/>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10671319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648" y="-674915"/>
            <a:ext cx="14591696" cy="8207829"/>
          </a:xfrm>
          <a:prstGeom prst="rect">
            <a:avLst/>
          </a:prstGeom>
        </p:spPr>
      </p:pic>
      <p:pic>
        <p:nvPicPr>
          <p:cNvPr id="4" name="图片 3">
            <a:extLst>
              <a:ext uri="{FF2B5EF4-FFF2-40B4-BE49-F238E27FC236}">
                <a16:creationId xmlns:a16="http://schemas.microsoft.com/office/drawing/2014/main" id="{15CACD88-0562-4746-AC87-39EB07C70A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710" t="5044" r="27874" b="5802"/>
          <a:stretch/>
        </p:blipFill>
        <p:spPr>
          <a:xfrm>
            <a:off x="-284556" y="1233993"/>
            <a:ext cx="3733962" cy="5064879"/>
          </a:xfrm>
          <a:prstGeom prst="rect">
            <a:avLst/>
          </a:prstGeom>
        </p:spPr>
      </p:pic>
      <p:sp>
        <p:nvSpPr>
          <p:cNvPr id="9" name="任意多边形: 形状 8">
            <a:extLst>
              <a:ext uri="{FF2B5EF4-FFF2-40B4-BE49-F238E27FC236}">
                <a16:creationId xmlns:a16="http://schemas.microsoft.com/office/drawing/2014/main" id="{80A30981-3243-44DE-BF8F-09DDA55805AB}"/>
              </a:ext>
            </a:extLst>
          </p:cNvPr>
          <p:cNvSpPr/>
          <p:nvPr/>
        </p:nvSpPr>
        <p:spPr>
          <a:xfrm flipV="1">
            <a:off x="7230218" y="427224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C94155ED-65B4-4E71-9985-585A93E4C578}"/>
              </a:ext>
            </a:extLst>
          </p:cNvPr>
          <p:cNvSpPr/>
          <p:nvPr/>
        </p:nvSpPr>
        <p:spPr>
          <a:xfrm>
            <a:off x="9779175" y="4736779"/>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Rectangle 10">
            <a:extLst>
              <a:ext uri="{FF2B5EF4-FFF2-40B4-BE49-F238E27FC236}">
                <a16:creationId xmlns:a16="http://schemas.microsoft.com/office/drawing/2014/main" id="{EBA4590A-DE94-4884-9037-A9A3F9C391D8}"/>
              </a:ext>
            </a:extLst>
          </p:cNvPr>
          <p:cNvSpPr/>
          <p:nvPr/>
        </p:nvSpPr>
        <p:spPr>
          <a:xfrm>
            <a:off x="4182217" y="662608"/>
            <a:ext cx="6681725" cy="5324535"/>
          </a:xfrm>
          <a:prstGeom prst="rect">
            <a:avLst/>
          </a:prstGeom>
          <a:solidFill>
            <a:schemeClr val="accent2">
              <a:lumMod val="20000"/>
              <a:lumOff val="80000"/>
            </a:schemeClr>
          </a:solidFill>
        </p:spPr>
        <p:txBody>
          <a:bodyPr wrap="square">
            <a:spAutoFit/>
          </a:bodyPr>
          <a:lstStyle/>
          <a:p>
            <a:pPr>
              <a:spcAft>
                <a:spcPts val="0"/>
              </a:spcAft>
            </a:pPr>
            <a:r>
              <a:rPr lang="en-US" b="1" u="sng">
                <a:latin typeface="Times New Roman" panose="02020603050405020304" pitchFamily="18" charset="0"/>
                <a:ea typeface="Times New Roman" panose="02020603050405020304" pitchFamily="18" charset="0"/>
                <a:cs typeface="Times New Roman" panose="02020603050405020304" pitchFamily="18" charset="0"/>
              </a:rPr>
              <a:t>Em hãy viết một đoạn văn khoảng 200 chữ trình bày cảm xúc về bài thơ sau:</a:t>
            </a:r>
          </a:p>
          <a:p>
            <a:pPr>
              <a:spcAft>
                <a:spcPts val="0"/>
              </a:spcAft>
            </a:pPr>
            <a:endParaRPr lang="en-US">
              <a:latin typeface="Times New Roman" panose="02020603050405020304" pitchFamily="18" charset="0"/>
              <a:ea typeface="Times New Roman" panose="02020603050405020304" pitchFamily="18" charset="0"/>
              <a:cs typeface="Times New Roman" panose="02020603050405020304" pitchFamily="18" charset="0"/>
            </a:endParaRPr>
          </a:p>
          <a:p>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Mấy ngày mẹ về quê                          </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mấy ngày bão nổi</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đường mẹ đi về</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Cơn mưa dài chặn lối.</a:t>
            </a:r>
            <a:br>
              <a:rPr lang="en-US">
                <a:latin typeface="Times New Roman" panose="02020603050405020304" pitchFamily="18" charset="0"/>
                <a:ea typeface="Times New Roman" panose="02020603050405020304" pitchFamily="18" charset="0"/>
                <a:cs typeface="Times New Roman" panose="02020603050405020304" pitchFamily="18" charset="0"/>
              </a:rPr>
            </a:b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 chiếc giường ướt một</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 bố con nằm chung</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 thấy trống phía trong</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Nằm ấm mà thao thức.</a:t>
            </a:r>
            <a:br>
              <a:rPr lang="en-US">
                <a:latin typeface="Times New Roman" panose="02020603050405020304" pitchFamily="18" charset="0"/>
                <a:ea typeface="Times New Roman" panose="02020603050405020304" pitchFamily="18" charset="0"/>
                <a:cs typeface="Times New Roman" panose="02020603050405020304" pitchFamily="18" charset="0"/>
              </a:rPr>
            </a:b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 giờ này ở quê</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 cũng không ngủ được</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 bố con vụng về</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Củi mùn thì lại ướt</a:t>
            </a:r>
          </a:p>
          <a:p>
            <a:endParaRPr lang="en-US">
              <a:solidFill>
                <a:srgbClr val="000000"/>
              </a:solidFill>
              <a:latin typeface="Times New Roman" panose="02020603050405020304" pitchFamily="18" charset="0"/>
              <a:cs typeface="Times New Roman" panose="02020603050405020304" pitchFamily="18" charset="0"/>
            </a:endParaRPr>
          </a:p>
          <a:p>
            <a:endParaRPr lang="en-US">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1584DD8-C102-40E2-8C04-160A51166F3E}"/>
              </a:ext>
            </a:extLst>
          </p:cNvPr>
          <p:cNvSpPr/>
          <p:nvPr/>
        </p:nvSpPr>
        <p:spPr>
          <a:xfrm>
            <a:off x="5966589" y="958587"/>
            <a:ext cx="6096000" cy="5028556"/>
          </a:xfrm>
          <a:prstGeom prst="rect">
            <a:avLst/>
          </a:prstGeom>
        </p:spPr>
        <p:txBody>
          <a:bodyPr>
            <a:spAutoFit/>
          </a:bodyPr>
          <a:lstStyle/>
          <a:p>
            <a:pPr algn="ctr">
              <a:lnSpc>
                <a:spcPct val="15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 chị vẫn hái lá</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thỏ mẹ, thỏ con</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thì chăm đàn ngan</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Sớm lại chiều no bữa</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 đội nón đi chợ</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Mua cá về nấu chua...</a:t>
            </a:r>
          </a:p>
          <a:p>
            <a:pPr algn="ctr">
              <a:lnSpc>
                <a:spcPct val="150000"/>
              </a:lnSpc>
              <a:spcAft>
                <a:spcPts val="0"/>
              </a:spcAft>
            </a:pP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 rồi cơn bão qua</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Bầu trời xanh trở lại</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 về như nắng mới</a:t>
            </a:r>
            <a:br>
              <a:rPr lang="en-US">
                <a:latin typeface="Times New Roman" panose="02020603050405020304" pitchFamily="18" charset="0"/>
                <a:ea typeface="Times New Roman" panose="02020603050405020304" pitchFamily="18" charset="0"/>
                <a:cs typeface="Times New Roman" panose="02020603050405020304" pitchFamily="18" charset="0"/>
              </a:rPr>
            </a:b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 ấm cả gian nhà.</a:t>
            </a:r>
            <a:endParaRPr lang="en-US">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(Mẹ vắng nhà ngày bão - Đặng Hiển)</a:t>
            </a:r>
            <a:endParaRPr lang="en-US">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5724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648" y="-674915"/>
            <a:ext cx="14591696" cy="8207829"/>
          </a:xfrm>
          <a:prstGeom prst="rect">
            <a:avLst/>
          </a:prstGeom>
        </p:spPr>
      </p:pic>
      <p:pic>
        <p:nvPicPr>
          <p:cNvPr id="4" name="图片 3">
            <a:extLst>
              <a:ext uri="{FF2B5EF4-FFF2-40B4-BE49-F238E27FC236}">
                <a16:creationId xmlns:a16="http://schemas.microsoft.com/office/drawing/2014/main" id="{15CACD88-0562-4746-AC87-39EB07C70A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710" t="5044" r="27874" b="5802"/>
          <a:stretch/>
        </p:blipFill>
        <p:spPr>
          <a:xfrm>
            <a:off x="-284556" y="3082834"/>
            <a:ext cx="2370948" cy="3216038"/>
          </a:xfrm>
          <a:prstGeom prst="rect">
            <a:avLst/>
          </a:prstGeom>
        </p:spPr>
      </p:pic>
      <p:sp>
        <p:nvSpPr>
          <p:cNvPr id="9" name="任意多边形: 形状 8">
            <a:extLst>
              <a:ext uri="{FF2B5EF4-FFF2-40B4-BE49-F238E27FC236}">
                <a16:creationId xmlns:a16="http://schemas.microsoft.com/office/drawing/2014/main" id="{80A30981-3243-44DE-BF8F-09DDA55805AB}"/>
              </a:ext>
            </a:extLst>
          </p:cNvPr>
          <p:cNvSpPr/>
          <p:nvPr/>
        </p:nvSpPr>
        <p:spPr>
          <a:xfrm flipV="1">
            <a:off x="7230218" y="427224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C94155ED-65B4-4E71-9985-585A93E4C578}"/>
              </a:ext>
            </a:extLst>
          </p:cNvPr>
          <p:cNvSpPr/>
          <p:nvPr/>
        </p:nvSpPr>
        <p:spPr>
          <a:xfrm>
            <a:off x="9779175" y="4736779"/>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8"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1384205" y="297740"/>
            <a:ext cx="9211969" cy="6262517"/>
          </a:xfrm>
          <a:prstGeom prst="rect">
            <a:avLst/>
          </a:prstGeom>
        </p:spPr>
      </p:pic>
      <p:sp>
        <p:nvSpPr>
          <p:cNvPr id="3" name="Rectangle 2"/>
          <p:cNvSpPr/>
          <p:nvPr/>
        </p:nvSpPr>
        <p:spPr>
          <a:xfrm rot="921557">
            <a:off x="3074126" y="2390336"/>
            <a:ext cx="6096000" cy="1384995"/>
          </a:xfrm>
          <a:prstGeom prst="rect">
            <a:avLst/>
          </a:prstGeom>
        </p:spPr>
        <p:txBody>
          <a:bodyPr>
            <a:spAutoFit/>
          </a:bodyPr>
          <a:lstStyle/>
          <a:p>
            <a:r>
              <a:rPr lang="en-US" sz="2800" b="1">
                <a:solidFill>
                  <a:srgbClr val="C00000"/>
                </a:solidFill>
                <a:latin typeface="Times New Roman" panose="02020603050405020304" pitchFamily="18" charset="0"/>
                <a:cs typeface="Times New Roman" panose="02020603050405020304" pitchFamily="18" charset="0"/>
              </a:rPr>
              <a:t>Về hình thức:</a:t>
            </a:r>
          </a:p>
          <a:p>
            <a:pPr marL="457200" indent="-457200">
              <a:buFontTx/>
              <a:buChar char="-"/>
            </a:pPr>
            <a:r>
              <a:rPr lang="en-US" sz="2800" b="1">
                <a:solidFill>
                  <a:srgbClr val="C00000"/>
                </a:solidFill>
                <a:latin typeface="Times New Roman" panose="02020603050405020304" pitchFamily="18" charset="0"/>
                <a:cs typeface="Times New Roman" panose="02020603050405020304" pitchFamily="18" charset="0"/>
              </a:rPr>
              <a:t>Đảm bảo hình thức đoạn văn.</a:t>
            </a:r>
          </a:p>
          <a:p>
            <a:pPr marL="457200" indent="-457200">
              <a:buFontTx/>
              <a:buChar char="-"/>
            </a:pPr>
            <a:r>
              <a:rPr lang="en-US" sz="2800" b="1">
                <a:solidFill>
                  <a:srgbClr val="C00000"/>
                </a:solidFill>
                <a:latin typeface="Times New Roman" panose="02020603050405020304" pitchFamily="18" charset="0"/>
                <a:cs typeface="Times New Roman" panose="02020603050405020304" pitchFamily="18" charset="0"/>
              </a:rPr>
              <a:t>Đảm bảo cấu trúc đoạn văn.</a:t>
            </a:r>
          </a:p>
        </p:txBody>
      </p:sp>
    </p:spTree>
    <p:extLst>
      <p:ext uri="{BB962C8B-B14F-4D97-AF65-F5344CB8AC3E}">
        <p14:creationId xmlns:p14="http://schemas.microsoft.com/office/powerpoint/2010/main" val="91573570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648" y="-674915"/>
            <a:ext cx="14591696" cy="8207829"/>
          </a:xfrm>
          <a:prstGeom prst="rect">
            <a:avLst/>
          </a:prstGeom>
        </p:spPr>
      </p:pic>
      <p:pic>
        <p:nvPicPr>
          <p:cNvPr id="4" name="图片 3">
            <a:extLst>
              <a:ext uri="{FF2B5EF4-FFF2-40B4-BE49-F238E27FC236}">
                <a16:creationId xmlns:a16="http://schemas.microsoft.com/office/drawing/2014/main" id="{15CACD88-0562-4746-AC87-39EB07C70A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710" t="5044" r="27874" b="5802"/>
          <a:stretch/>
        </p:blipFill>
        <p:spPr>
          <a:xfrm>
            <a:off x="-284556" y="3082834"/>
            <a:ext cx="2370948" cy="3216038"/>
          </a:xfrm>
          <a:prstGeom prst="rect">
            <a:avLst/>
          </a:prstGeom>
        </p:spPr>
      </p:pic>
      <p:sp>
        <p:nvSpPr>
          <p:cNvPr id="9" name="任意多边形: 形状 8">
            <a:extLst>
              <a:ext uri="{FF2B5EF4-FFF2-40B4-BE49-F238E27FC236}">
                <a16:creationId xmlns:a16="http://schemas.microsoft.com/office/drawing/2014/main" id="{80A30981-3243-44DE-BF8F-09DDA55805AB}"/>
              </a:ext>
            </a:extLst>
          </p:cNvPr>
          <p:cNvSpPr/>
          <p:nvPr/>
        </p:nvSpPr>
        <p:spPr>
          <a:xfrm flipV="1">
            <a:off x="7230218" y="427224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C94155ED-65B4-4E71-9985-585A93E4C578}"/>
              </a:ext>
            </a:extLst>
          </p:cNvPr>
          <p:cNvSpPr/>
          <p:nvPr/>
        </p:nvSpPr>
        <p:spPr>
          <a:xfrm>
            <a:off x="9779175" y="4736779"/>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Rectangle 4"/>
          <p:cNvSpPr/>
          <p:nvPr/>
        </p:nvSpPr>
        <p:spPr>
          <a:xfrm>
            <a:off x="1664923" y="424343"/>
            <a:ext cx="10075128" cy="6009312"/>
          </a:xfrm>
          <a:prstGeom prst="rect">
            <a:avLst/>
          </a:prstGeom>
          <a:ln w="5715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1820092" y="466385"/>
            <a:ext cx="6096000" cy="523220"/>
          </a:xfrm>
          <a:prstGeom prst="rect">
            <a:avLst/>
          </a:prstGeom>
        </p:spPr>
        <p:txBody>
          <a:bodyPr>
            <a:spAutoFit/>
          </a:bodyPr>
          <a:lstStyle/>
          <a:p>
            <a:r>
              <a:rPr lang="en-US" sz="2800" b="1">
                <a:solidFill>
                  <a:srgbClr val="C00000"/>
                </a:solidFill>
                <a:latin typeface="Times New Roman" panose="02020603050405020304" pitchFamily="18" charset="0"/>
                <a:cs typeface="Times New Roman" panose="02020603050405020304" pitchFamily="18" charset="0"/>
              </a:rPr>
              <a:t>Về nội dung</a:t>
            </a:r>
          </a:p>
        </p:txBody>
      </p:sp>
      <p:sp>
        <p:nvSpPr>
          <p:cNvPr id="13" name="Rectangle 12"/>
          <p:cNvSpPr/>
          <p:nvPr/>
        </p:nvSpPr>
        <p:spPr>
          <a:xfrm>
            <a:off x="1820092" y="2271522"/>
            <a:ext cx="6096000" cy="523220"/>
          </a:xfrm>
          <a:prstGeom prst="rect">
            <a:avLst/>
          </a:prstGeom>
        </p:spPr>
        <p:txBody>
          <a:bodyPr>
            <a:spAutoFit/>
          </a:bodyPr>
          <a:lstStyle/>
          <a:p>
            <a:r>
              <a:rPr lang="en-US" sz="2800" b="1">
                <a:solidFill>
                  <a:srgbClr val="C00000"/>
                </a:solidFill>
                <a:latin typeface="Times New Roman" panose="02020603050405020304" pitchFamily="18" charset="0"/>
                <a:cs typeface="Times New Roman" panose="02020603050405020304" pitchFamily="18" charset="0"/>
              </a:rPr>
              <a:t>- Cảm xúc chung về bài thơ</a:t>
            </a:r>
          </a:p>
        </p:txBody>
      </p:sp>
      <p:sp>
        <p:nvSpPr>
          <p:cNvPr id="14" name="Rectangle 13"/>
          <p:cNvSpPr/>
          <p:nvPr/>
        </p:nvSpPr>
        <p:spPr>
          <a:xfrm>
            <a:off x="1820092" y="2934709"/>
            <a:ext cx="6096000" cy="954107"/>
          </a:xfrm>
          <a:prstGeom prst="rect">
            <a:avLst/>
          </a:prstGeom>
        </p:spPr>
        <p:txBody>
          <a:bodyPr>
            <a:spAutoFit/>
          </a:bodyPr>
          <a:lstStyle/>
          <a:p>
            <a:r>
              <a:rPr lang="en-US" sz="2800" b="1">
                <a:solidFill>
                  <a:srgbClr val="C00000"/>
                </a:solidFill>
                <a:latin typeface="Times New Roman" panose="02020603050405020304" pitchFamily="18" charset="0"/>
                <a:cs typeface="Times New Roman" panose="02020603050405020304" pitchFamily="18" charset="0"/>
              </a:rPr>
              <a:t>- Thấu hiểu và cảm thông sự vất vả của gia đình khi mẹ vắng nhà.</a:t>
            </a:r>
          </a:p>
        </p:txBody>
      </p:sp>
      <p:sp>
        <p:nvSpPr>
          <p:cNvPr id="15" name="Rectangle 14"/>
          <p:cNvSpPr/>
          <p:nvPr/>
        </p:nvSpPr>
        <p:spPr>
          <a:xfrm>
            <a:off x="1820092" y="3888816"/>
            <a:ext cx="6422571" cy="954107"/>
          </a:xfrm>
          <a:prstGeom prst="rect">
            <a:avLst/>
          </a:prstGeom>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 Mẹ vô cùng quan trọng đối với mỗi gia đình.</a:t>
            </a:r>
          </a:p>
        </p:txBody>
      </p:sp>
      <p:sp>
        <p:nvSpPr>
          <p:cNvPr id="16" name="Rectangle 15"/>
          <p:cNvSpPr/>
          <p:nvPr/>
        </p:nvSpPr>
        <p:spPr>
          <a:xfrm>
            <a:off x="1820092" y="4996093"/>
            <a:ext cx="6422571" cy="954107"/>
          </a:xfrm>
          <a:prstGeom prst="rect">
            <a:avLst/>
          </a:prstGeom>
        </p:spPr>
        <p:txBody>
          <a:bodyPr wrap="square">
            <a:spAutoFit/>
          </a:bodyPr>
          <a:lstStyle/>
          <a:p>
            <a:r>
              <a:rPr lang="en-US" sz="2800" b="1">
                <a:solidFill>
                  <a:srgbClr val="C00000"/>
                </a:solidFill>
                <a:latin typeface="Times New Roman" panose="02020603050405020304" pitchFamily="18" charset="0"/>
                <a:cs typeface="Times New Roman" panose="02020603050405020304" pitchFamily="18" charset="0"/>
              </a:rPr>
              <a:t>- Hãy luôn trân trọng, yêu thương và quan tâm mẹ mỗi ngày.</a:t>
            </a:r>
          </a:p>
        </p:txBody>
      </p:sp>
      <p:pic>
        <p:nvPicPr>
          <p:cNvPr id="6" name="Picture 5"/>
          <p:cNvPicPr>
            <a:picLocks noChangeAspect="1"/>
          </p:cNvPicPr>
          <p:nvPr/>
        </p:nvPicPr>
        <p:blipFill>
          <a:blip r:embed="rId4"/>
          <a:stretch>
            <a:fillRect/>
          </a:stretch>
        </p:blipFill>
        <p:spPr>
          <a:xfrm>
            <a:off x="7113216" y="632321"/>
            <a:ext cx="2952750" cy="1543050"/>
          </a:xfrm>
          <a:prstGeom prst="rect">
            <a:avLst/>
          </a:prstGeom>
        </p:spPr>
      </p:pic>
      <p:pic>
        <p:nvPicPr>
          <p:cNvPr id="17" name="Picture 16"/>
          <p:cNvPicPr>
            <a:picLocks noChangeAspect="1"/>
          </p:cNvPicPr>
          <p:nvPr/>
        </p:nvPicPr>
        <p:blipFill>
          <a:blip r:embed="rId4"/>
          <a:stretch>
            <a:fillRect/>
          </a:stretch>
        </p:blipFill>
        <p:spPr>
          <a:xfrm>
            <a:off x="8711299" y="2306807"/>
            <a:ext cx="2952750" cy="1543050"/>
          </a:xfrm>
          <a:prstGeom prst="rect">
            <a:avLst/>
          </a:prstGeom>
        </p:spPr>
      </p:pic>
      <p:pic>
        <p:nvPicPr>
          <p:cNvPr id="18" name="Picture 17"/>
          <p:cNvPicPr>
            <a:picLocks noChangeAspect="1"/>
          </p:cNvPicPr>
          <p:nvPr/>
        </p:nvPicPr>
        <p:blipFill>
          <a:blip r:embed="rId4"/>
          <a:stretch>
            <a:fillRect/>
          </a:stretch>
        </p:blipFill>
        <p:spPr>
          <a:xfrm>
            <a:off x="8079182" y="4701621"/>
            <a:ext cx="2952750" cy="1543050"/>
          </a:xfrm>
          <a:prstGeom prst="rect">
            <a:avLst/>
          </a:prstGeom>
        </p:spPr>
      </p:pic>
      <p:sp>
        <p:nvSpPr>
          <p:cNvPr id="19" name="Rectangle 18"/>
          <p:cNvSpPr/>
          <p:nvPr/>
        </p:nvSpPr>
        <p:spPr>
          <a:xfrm>
            <a:off x="1858093" y="988060"/>
            <a:ext cx="6096000" cy="954107"/>
          </a:xfrm>
          <a:prstGeom prst="rect">
            <a:avLst/>
          </a:prstGeom>
        </p:spPr>
        <p:txBody>
          <a:bodyPr>
            <a:spAutoFit/>
          </a:bodyPr>
          <a:lstStyle/>
          <a:p>
            <a:r>
              <a:rPr lang="en-US" sz="2800" b="1">
                <a:solidFill>
                  <a:srgbClr val="C00000"/>
                </a:solidFill>
                <a:latin typeface="Times New Roman" panose="02020603050405020304" pitchFamily="18" charset="0"/>
                <a:cs typeface="Times New Roman" panose="02020603050405020304" pitchFamily="18" charset="0"/>
              </a:rPr>
              <a:t>- Giới thiệu bài thơ “Mẹ vắng nhà ngày bão” của Đặng Hiển. </a:t>
            </a:r>
          </a:p>
        </p:txBody>
      </p:sp>
      <p:pic>
        <p:nvPicPr>
          <p:cNvPr id="20" name="Picture 19"/>
          <p:cNvPicPr>
            <a:picLocks noChangeAspect="1"/>
          </p:cNvPicPr>
          <p:nvPr/>
        </p:nvPicPr>
        <p:blipFill>
          <a:blip r:embed="rId4"/>
          <a:stretch>
            <a:fillRect/>
          </a:stretch>
        </p:blipFill>
        <p:spPr>
          <a:xfrm>
            <a:off x="7189218" y="760237"/>
            <a:ext cx="2952750" cy="1543050"/>
          </a:xfrm>
          <a:prstGeom prst="rect">
            <a:avLst/>
          </a:prstGeom>
        </p:spPr>
      </p:pic>
      <p:pic>
        <p:nvPicPr>
          <p:cNvPr id="21" name="Picture 20"/>
          <p:cNvPicPr>
            <a:picLocks noChangeAspect="1"/>
          </p:cNvPicPr>
          <p:nvPr/>
        </p:nvPicPr>
        <p:blipFill>
          <a:blip r:embed="rId4"/>
          <a:stretch>
            <a:fillRect/>
          </a:stretch>
        </p:blipFill>
        <p:spPr>
          <a:xfrm>
            <a:off x="8787301" y="2434723"/>
            <a:ext cx="2952750" cy="1543050"/>
          </a:xfrm>
          <a:prstGeom prst="rect">
            <a:avLst/>
          </a:prstGeom>
        </p:spPr>
      </p:pic>
    </p:spTree>
    <p:extLst>
      <p:ext uri="{BB962C8B-B14F-4D97-AF65-F5344CB8AC3E}">
        <p14:creationId xmlns:p14="http://schemas.microsoft.com/office/powerpoint/2010/main" val="278201679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par>
                                <p:cTn id="39" presetID="16" presetClass="entr" presetSubtype="21"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par>
                                <p:cTn id="42" presetID="16" presetClass="entr" presetSubtype="21"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arn(inVertic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3" grpId="0"/>
      <p:bldP spid="14" grpId="0"/>
      <p:bldP spid="15" grpId="0"/>
      <p:bldP spid="16" grpId="0"/>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68" y="496516"/>
            <a:ext cx="11207932" cy="6001643"/>
          </a:xfrm>
          <a:prstGeom prst="rect">
            <a:avLst/>
          </a:prstGeom>
          <a:ln w="76200">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Đề tài về mẹ luôn được nhiều nhà thơ khai thác trong đó bài thơ “Mẹ vắng nhà ngày bão” của nhà thơ Đặng Hiển để lại cho tôi nhiều cảm xúc nhất. Bài thơ dung dị với lối kể chuyện tự sự thật cảm động khi hiện lên một tình huống mẹ vắng nhà để nổi bật tầm quan trọng của người mẹ.</a:t>
            </a:r>
            <a:r>
              <a:rPr lang="en-US" sz="2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Ở khổ thơ đầu, tác giả kể lại  hành trình đội mưa suốt dọc đường về quê của mẹ, ẩn sau đó là sự lo lắng, xót xa những như nỗi nhớ của ba bố con dành cho mẹ. Khổ 2 mở ra với hình ảnh bố con nằm ngủ trong đêm mưa bão: "Hai chiếc giường ướt một/ Ba bố con nằm chung". Ba bố con nằm chung rất ấm mà vẫn thấy thiếu một khoảng trống: "Vẫn thấy trống phía trong/ Nằm ấm mà thao thức". Nhưng đâu phải chỉ có bố con nghĩ đến mẹ, chắc hẳn, mẹ cũng lo cho bố con vì “vắng đàn ông quạnh nhà, vắng đàn bà quạnh bếp”. Khi không có mẹ, bữa cơm trong những ngày mưa bão cũng thật lúng túng từ củi lửa, bếp núc đến việc nấu nướng, chế biến món ăn. Ấm áp và cảm động thay tình cảm gia đình: bố con thao thức, trống trải, nhớ mẹ ; mẹ thương bố con. Khi mẹ đi vắng, nhà cửa sẽ thế nào, cơm cháo liệu có được tươm tất không? Nhà thơ đã diễn tả thật cảm động và chính xác nỗi thương lo của người chồng dành cho vợ, của người mẹ dành cho các con, của người phụ nữ dành cho tổ ấm nhỏ bé của mình. Tác giả tiếp tục mạch kể bằng chuyện chị hái lá cho thỏ, em chăm đàn ngan và:</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0859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68" y="496516"/>
            <a:ext cx="8085909" cy="6001643"/>
          </a:xfrm>
          <a:prstGeom prst="rect">
            <a:avLst/>
          </a:prstGeom>
          <a:ln w="76200">
            <a:prstDash val="sysDot"/>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 đội nón đi chợ/Mua cá về nấu chua". Bố đội nón hay bố đang tập làm mẹ, học theo mẹ biết nấu cả canh chua cho con - một món ngon ẩm thực rất quen thuộc ở nông thôn. Hình ảnh "bố đội nón" thật ngồ ngộ, thương thương mà thẫm đẫm tình người. Khi cơn bão đi qua, mẹ trở về làm cả ngôi nhà toả rạng ánh sáng của niêm vui, niềm hạnh phúc. “Mẹ về như nắng mới – Sáng ấm cả gian nhà”. Nếu ở đầu bài thơ là cảnh huống mang tâm trạng trống vắng, bâng khuâng vì mẹ vắng nhà và vì bão nên giường ướt, mưa lạnh thì đến đây là hình ảnh nắng mới- thứ ánh nắng mớ mẻ, ấm áp, tràn ngập niềm vui, niềm hạnh phúc khi mẹ về. Tôi cho rằng đây là hình ảnh đẹp nhất của bài thơ. Qua bài thơ, tôi cảm nhận được tình cảm gia đình đơn sơ, đầm ấm, dung dị nhưng thiêng liêng. Tình cảm ấy khiến tôi nghĩ về gia đình mình với những cảm xúc thật khó tả. Chắc chắn tôi sẽ trân trọng gia đình mình, hiếu thảo với cha mẹ khi còn có thể và yêu thương anh chị em của mình.</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003438" y="645386"/>
            <a:ext cx="2466975" cy="1857375"/>
          </a:xfrm>
          <a:prstGeom prst="rect">
            <a:avLst/>
          </a:prstGeom>
        </p:spPr>
      </p:pic>
      <p:pic>
        <p:nvPicPr>
          <p:cNvPr id="4" name="Picture 3"/>
          <p:cNvPicPr>
            <a:picLocks noChangeAspect="1"/>
          </p:cNvPicPr>
          <p:nvPr/>
        </p:nvPicPr>
        <p:blipFill>
          <a:blip r:embed="rId3"/>
          <a:stretch>
            <a:fillRect/>
          </a:stretch>
        </p:blipFill>
        <p:spPr>
          <a:xfrm>
            <a:off x="9003438" y="3108688"/>
            <a:ext cx="2635568" cy="2495550"/>
          </a:xfrm>
          <a:prstGeom prst="rect">
            <a:avLst/>
          </a:prstGeom>
        </p:spPr>
      </p:pic>
    </p:spTree>
    <p:extLst>
      <p:ext uri="{BB962C8B-B14F-4D97-AF65-F5344CB8AC3E}">
        <p14:creationId xmlns:p14="http://schemas.microsoft.com/office/powerpoint/2010/main" val="1457128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云形 4">
            <a:extLst>
              <a:ext uri="{FF2B5EF4-FFF2-40B4-BE49-F238E27FC236}">
                <a16:creationId xmlns:a16="http://schemas.microsoft.com/office/drawing/2014/main" id="{24F27E44-369B-4CD4-BBB0-11BB0089E325}"/>
              </a:ext>
            </a:extLst>
          </p:cNvPr>
          <p:cNvSpPr/>
          <p:nvPr/>
        </p:nvSpPr>
        <p:spPr>
          <a:xfrm>
            <a:off x="1951460" y="2083738"/>
            <a:ext cx="4995922" cy="316412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文本框 5">
            <a:extLst>
              <a:ext uri="{FF2B5EF4-FFF2-40B4-BE49-F238E27FC236}">
                <a16:creationId xmlns:a16="http://schemas.microsoft.com/office/drawing/2014/main" id="{92E500F2-5A2D-4798-A532-53755A8F86D4}"/>
              </a:ext>
            </a:extLst>
          </p:cNvPr>
          <p:cNvSpPr txBox="1"/>
          <p:nvPr/>
        </p:nvSpPr>
        <p:spPr>
          <a:xfrm>
            <a:off x="2285466" y="2643700"/>
            <a:ext cx="4459675" cy="156966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CHÚC</a:t>
            </a:r>
            <a:r>
              <a:rPr kumimoji="0" lang="en-US" altLang="zh-CN" sz="4800" b="1" i="0" u="none" strike="noStrike" kern="1200" cap="none" spc="0" normalizeH="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CÁC EM HỌC TỐT!</a:t>
            </a:r>
            <a:endParaRPr kumimoji="0" lang="zh-CN" altLang="en-US" sz="4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F94167FB-EB29-454F-A59B-478A6655D1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01" t="8741" r="69431" b="69607"/>
          <a:stretch/>
        </p:blipFill>
        <p:spPr>
          <a:xfrm>
            <a:off x="2374952" y="3956153"/>
            <a:ext cx="1139682" cy="850588"/>
          </a:xfrm>
          <a:prstGeom prst="rect">
            <a:avLst/>
          </a:prstGeom>
        </p:spPr>
      </p:pic>
      <p:sp>
        <p:nvSpPr>
          <p:cNvPr id="8" name="任意多边形: 形状 7">
            <a:extLst>
              <a:ext uri="{FF2B5EF4-FFF2-40B4-BE49-F238E27FC236}">
                <a16:creationId xmlns:a16="http://schemas.microsoft.com/office/drawing/2014/main" id="{28AB3962-6F0A-446F-838C-1D9BE6DEBC7A}"/>
              </a:ext>
            </a:extLst>
          </p:cNvPr>
          <p:cNvSpPr/>
          <p:nvPr/>
        </p:nvSpPr>
        <p:spPr>
          <a:xfrm>
            <a:off x="3001219" y="2696640"/>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70845A0C-149B-4B62-890D-46D6D3C3E635}"/>
              </a:ext>
            </a:extLst>
          </p:cNvPr>
          <p:cNvSpPr/>
          <p:nvPr/>
        </p:nvSpPr>
        <p:spPr>
          <a:xfrm flipV="1">
            <a:off x="3705232" y="4359098"/>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F64DB5BD-D30A-4676-8B78-A1B124749DF3}"/>
              </a:ext>
            </a:extLst>
          </p:cNvPr>
          <p:cNvSpPr/>
          <p:nvPr/>
        </p:nvSpPr>
        <p:spPr>
          <a:xfrm>
            <a:off x="2127794" y="1792262"/>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11" name="图片 7">
            <a:extLst>
              <a:ext uri="{FF2B5EF4-FFF2-40B4-BE49-F238E27FC236}">
                <a16:creationId xmlns:a16="http://schemas.microsoft.com/office/drawing/2014/main" id="{E23101EE-3594-475D-B1EC-AA4500E3C6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1376" y="407071"/>
            <a:ext cx="2438431" cy="2438431"/>
          </a:xfrm>
          <a:prstGeom prst="rect">
            <a:avLst/>
          </a:prstGeom>
        </p:spPr>
      </p:pic>
      <p:pic>
        <p:nvPicPr>
          <p:cNvPr id="12" name="图片 28">
            <a:extLst>
              <a:ext uri="{FF2B5EF4-FFF2-40B4-BE49-F238E27FC236}">
                <a16:creationId xmlns:a16="http://schemas.microsoft.com/office/drawing/2014/main" id="{047F32F0-8BA3-445F-9052-2F3708DFE32D}"/>
              </a:ext>
            </a:extLst>
          </p:cNvPr>
          <p:cNvPicPr>
            <a:picLocks noChangeAspect="1"/>
          </p:cNvPicPr>
          <p:nvPr/>
        </p:nvPicPr>
        <p:blipFill rotWithShape="1">
          <a:blip r:embed="rId5">
            <a:extLst>
              <a:ext uri="{28A0092B-C50C-407E-A947-70E740481C1C}">
                <a14:useLocalDpi xmlns:a14="http://schemas.microsoft.com/office/drawing/2010/main" val="0"/>
              </a:ext>
            </a:extLst>
          </a:blip>
          <a:srcRect l="13511" t="49999" r="49421" b="8131"/>
          <a:stretch/>
        </p:blipFill>
        <p:spPr>
          <a:xfrm>
            <a:off x="6702399" y="2410826"/>
            <a:ext cx="4010571" cy="3203346"/>
          </a:xfrm>
          <a:prstGeom prst="rect">
            <a:avLst/>
          </a:prstGeom>
        </p:spPr>
      </p:pic>
    </p:spTree>
    <p:extLst>
      <p:ext uri="{BB962C8B-B14F-4D97-AF65-F5344CB8AC3E}">
        <p14:creationId xmlns:p14="http://schemas.microsoft.com/office/powerpoint/2010/main" val="375634785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云形 4">
            <a:extLst>
              <a:ext uri="{FF2B5EF4-FFF2-40B4-BE49-F238E27FC236}">
                <a16:creationId xmlns:a16="http://schemas.microsoft.com/office/drawing/2014/main" id="{24F27E44-369B-4CD4-BBB0-11BB0089E325}"/>
              </a:ext>
            </a:extLst>
          </p:cNvPr>
          <p:cNvSpPr/>
          <p:nvPr/>
        </p:nvSpPr>
        <p:spPr>
          <a:xfrm>
            <a:off x="2033871" y="2032871"/>
            <a:ext cx="4995922" cy="269052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图片 3">
            <a:extLst>
              <a:ext uri="{FF2B5EF4-FFF2-40B4-BE49-F238E27FC236}">
                <a16:creationId xmlns:a16="http://schemas.microsoft.com/office/drawing/2014/main" id="{294F8293-7A43-4652-88D8-821FB96125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05" t="7933" r="10031" b="8017"/>
          <a:stretch/>
        </p:blipFill>
        <p:spPr>
          <a:xfrm>
            <a:off x="5691368" y="1463188"/>
            <a:ext cx="5599288" cy="4548851"/>
          </a:xfrm>
          <a:prstGeom prst="rect">
            <a:avLst/>
          </a:prstGeom>
        </p:spPr>
      </p:pic>
      <p:sp>
        <p:nvSpPr>
          <p:cNvPr id="6" name="文本框 5">
            <a:extLst>
              <a:ext uri="{FF2B5EF4-FFF2-40B4-BE49-F238E27FC236}">
                <a16:creationId xmlns:a16="http://schemas.microsoft.com/office/drawing/2014/main" id="{92E500F2-5A2D-4798-A532-53755A8F86D4}"/>
              </a:ext>
            </a:extLst>
          </p:cNvPr>
          <p:cNvSpPr txBox="1"/>
          <p:nvPr/>
        </p:nvSpPr>
        <p:spPr>
          <a:xfrm>
            <a:off x="3073298" y="2529486"/>
            <a:ext cx="3134285" cy="1446550"/>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Hình thành kiến thức</a:t>
            </a:r>
            <a:endParaRPr kumimoji="0" lang="zh-CN" altLang="en-US"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7" name="图片 6">
            <a:extLst>
              <a:ext uri="{FF2B5EF4-FFF2-40B4-BE49-F238E27FC236}">
                <a16:creationId xmlns:a16="http://schemas.microsoft.com/office/drawing/2014/main" id="{F94167FB-EB29-454F-A59B-478A6655D1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01" t="8741" r="69431" b="69607"/>
          <a:stretch/>
        </p:blipFill>
        <p:spPr>
          <a:xfrm>
            <a:off x="2767315" y="3737614"/>
            <a:ext cx="1139682" cy="850588"/>
          </a:xfrm>
          <a:prstGeom prst="rect">
            <a:avLst/>
          </a:prstGeom>
        </p:spPr>
      </p:pic>
      <p:sp>
        <p:nvSpPr>
          <p:cNvPr id="8" name="任意多边形: 形状 7">
            <a:extLst>
              <a:ext uri="{FF2B5EF4-FFF2-40B4-BE49-F238E27FC236}">
                <a16:creationId xmlns:a16="http://schemas.microsoft.com/office/drawing/2014/main" id="{28AB3962-6F0A-446F-838C-1D9BE6DEBC7A}"/>
              </a:ext>
            </a:extLst>
          </p:cNvPr>
          <p:cNvSpPr/>
          <p:nvPr/>
        </p:nvSpPr>
        <p:spPr>
          <a:xfrm>
            <a:off x="2874075" y="2467243"/>
            <a:ext cx="3333508" cy="208872"/>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任意多边形: 形状 8">
            <a:extLst>
              <a:ext uri="{FF2B5EF4-FFF2-40B4-BE49-F238E27FC236}">
                <a16:creationId xmlns:a16="http://schemas.microsoft.com/office/drawing/2014/main" id="{70845A0C-149B-4B62-890D-46D6D3C3E635}"/>
              </a:ext>
            </a:extLst>
          </p:cNvPr>
          <p:cNvSpPr/>
          <p:nvPr/>
        </p:nvSpPr>
        <p:spPr>
          <a:xfrm flipV="1">
            <a:off x="3906997" y="399792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F64DB5BD-D30A-4676-8B78-A1B124749DF3}"/>
              </a:ext>
            </a:extLst>
          </p:cNvPr>
          <p:cNvSpPr/>
          <p:nvPr/>
        </p:nvSpPr>
        <p:spPr>
          <a:xfrm>
            <a:off x="2127794" y="1792262"/>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31997932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randombar(horizontal)">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0" y="0"/>
            <a:ext cx="12192000" cy="6858000"/>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5" name="íṩ1ïḓê">
            <a:extLst>
              <a:ext uri="{FF2B5EF4-FFF2-40B4-BE49-F238E27FC236}">
                <a16:creationId xmlns:a16="http://schemas.microsoft.com/office/drawing/2014/main" id="{F40BE0B4-9C70-4686-A79B-B9328CD828DD}"/>
              </a:ext>
            </a:extLst>
          </p:cNvPr>
          <p:cNvSpPr/>
          <p:nvPr/>
        </p:nvSpPr>
        <p:spPr>
          <a:xfrm>
            <a:off x="7443094" y="1791558"/>
            <a:ext cx="2072481" cy="492756"/>
          </a:xfrm>
          <a:prstGeom prst="roundRect">
            <a:avLst>
              <a:gd name="adj" fmla="val 50000"/>
            </a:avLst>
          </a:prstGeom>
          <a:solidFill>
            <a:schemeClr val="bg1"/>
          </a:solidFill>
          <a:ln w="3175" cap="flat" cmpd="sng" algn="ctr">
            <a:solidFill>
              <a:schemeClr val="bg1">
                <a:lumMod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12" name="ïşļîďe">
            <a:extLst>
              <a:ext uri="{FF2B5EF4-FFF2-40B4-BE49-F238E27FC236}">
                <a16:creationId xmlns:a16="http://schemas.microsoft.com/office/drawing/2014/main" id="{31FEEA70-31EF-4352-88FF-E3C79754080E}"/>
              </a:ext>
            </a:extLst>
          </p:cNvPr>
          <p:cNvSpPr/>
          <p:nvPr/>
        </p:nvSpPr>
        <p:spPr>
          <a:xfrm>
            <a:off x="7443094" y="3848958"/>
            <a:ext cx="2072481" cy="492756"/>
          </a:xfrm>
          <a:prstGeom prst="roundRect">
            <a:avLst>
              <a:gd name="adj" fmla="val 50000"/>
            </a:avLst>
          </a:prstGeom>
          <a:solidFill>
            <a:schemeClr val="bg1"/>
          </a:solidFill>
          <a:ln w="31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pic>
        <p:nvPicPr>
          <p:cNvPr id="50" name="图片 49">
            <a:extLst>
              <a:ext uri="{FF2B5EF4-FFF2-40B4-BE49-F238E27FC236}">
                <a16:creationId xmlns:a16="http://schemas.microsoft.com/office/drawing/2014/main" id="{7E338C9A-A767-49B4-A7F2-DA781077DA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31" t="15696" r="9436" b="9874"/>
          <a:stretch/>
        </p:blipFill>
        <p:spPr>
          <a:xfrm>
            <a:off x="1216032" y="2760911"/>
            <a:ext cx="4308674" cy="3161606"/>
          </a:xfrm>
          <a:prstGeom prst="rect">
            <a:avLst/>
          </a:prstGeom>
        </p:spPr>
      </p:pic>
      <p:sp>
        <p:nvSpPr>
          <p:cNvPr id="51" name="文本框 50">
            <a:extLst>
              <a:ext uri="{FF2B5EF4-FFF2-40B4-BE49-F238E27FC236}">
                <a16:creationId xmlns:a16="http://schemas.microsoft.com/office/drawing/2014/main" id="{7490C0DC-FD22-4422-8F84-D8B867125ADC}"/>
              </a:ext>
            </a:extLst>
          </p:cNvPr>
          <p:cNvSpPr txBox="1"/>
          <p:nvPr/>
        </p:nvSpPr>
        <p:spPr>
          <a:xfrm>
            <a:off x="7723932" y="1634762"/>
            <a:ext cx="1510803" cy="7425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01</a:t>
            </a:r>
            <a:endParaRPr kumimoji="0" lang="zh-CN" altLang="en-US" sz="32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2" name="文本框 51">
            <a:extLst>
              <a:ext uri="{FF2B5EF4-FFF2-40B4-BE49-F238E27FC236}">
                <a16:creationId xmlns:a16="http://schemas.microsoft.com/office/drawing/2014/main" id="{5A7D6783-2986-463D-AD5D-C338BB60BD16}"/>
              </a:ext>
            </a:extLst>
          </p:cNvPr>
          <p:cNvSpPr txBox="1"/>
          <p:nvPr/>
        </p:nvSpPr>
        <p:spPr>
          <a:xfrm>
            <a:off x="6873491" y="2276122"/>
            <a:ext cx="342467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Khái niệm</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3" name="文本框 52">
            <a:extLst>
              <a:ext uri="{FF2B5EF4-FFF2-40B4-BE49-F238E27FC236}">
                <a16:creationId xmlns:a16="http://schemas.microsoft.com/office/drawing/2014/main" id="{897A19D1-5183-4BA4-BBBC-8AAE7C47A892}"/>
              </a:ext>
            </a:extLst>
          </p:cNvPr>
          <p:cNvSpPr txBox="1"/>
          <p:nvPr/>
        </p:nvSpPr>
        <p:spPr>
          <a:xfrm>
            <a:off x="7713067" y="3670159"/>
            <a:ext cx="1510803" cy="742511"/>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02</a:t>
            </a:r>
            <a:endParaRPr kumimoji="0" lang="zh-CN" altLang="en-US" sz="32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4" name="文本框 53">
            <a:extLst>
              <a:ext uri="{FF2B5EF4-FFF2-40B4-BE49-F238E27FC236}">
                <a16:creationId xmlns:a16="http://schemas.microsoft.com/office/drawing/2014/main" id="{1EE60622-9BE7-4CAB-9D98-4C5BC40C0199}"/>
              </a:ext>
            </a:extLst>
          </p:cNvPr>
          <p:cNvSpPr txBox="1"/>
          <p:nvPr/>
        </p:nvSpPr>
        <p:spPr>
          <a:xfrm>
            <a:off x="6423129" y="4407350"/>
            <a:ext cx="4559625" cy="1953868"/>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2800" b="0"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Yêu cầu đối với </a:t>
            </a:r>
            <a:r>
              <a:rPr kumimoji="0" lang="nl-NL" sz="2800" b="0"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đoạn</a:t>
            </a:r>
            <a:r>
              <a:rPr kumimoji="0" lang="vi-VN" sz="2800" b="0" i="1"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văn ghi lại cảm xúc của bài thơ</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2439254" y="1191393"/>
            <a:ext cx="4357895" cy="1200329"/>
          </a:xfrm>
          <a:prstGeom prst="rect">
            <a:avLst/>
          </a:prstGeom>
          <a:noFill/>
        </p:spPr>
        <p:txBody>
          <a:bodyPr wrap="square" rtlCol="0">
            <a:spAutoFit/>
          </a:bodyPr>
          <a:lstStyle/>
          <a:p>
            <a:pPr lvl="0" algn="ctr" defTabSz="457200">
              <a:defRPr/>
            </a:pPr>
            <a:r>
              <a:rPr lang="vi-VN" altLang="zh-CN" sz="3600" b="1" dirty="0">
                <a:solidFill>
                  <a:srgbClr val="FFC000"/>
                </a:solidFill>
                <a:effectLst>
                  <a:outerShdw blurRad="38100" dist="38100" dir="2700000" algn="tl">
                    <a:srgbClr val="000000">
                      <a:alpha val="43137"/>
                    </a:srgbClr>
                  </a:outerShdw>
                </a:effectLst>
                <a:latin typeface="Times New Roman" panose="02020603050405020304" pitchFamily="18" charset="0"/>
                <a:ea typeface="三极古圆简体" panose="00000500000000000000" pitchFamily="2" charset="-122"/>
                <a:cs typeface="Times New Roman" panose="02020603050405020304" pitchFamily="18" charset="0"/>
              </a:rPr>
              <a:t>I. TRI THỨC KIỂU VĂN BẢN</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sp>
        <p:nvSpPr>
          <p:cNvPr id="17" name="Freeform 81">
            <a:extLst>
              <a:ext uri="{FF2B5EF4-FFF2-40B4-BE49-F238E27FC236}">
                <a16:creationId xmlns:a16="http://schemas.microsoft.com/office/drawing/2014/main" id="{878026C8-C9F6-4F41-8B5B-7B260C7EE75B}"/>
              </a:ext>
            </a:extLst>
          </p:cNvPr>
          <p:cNvSpPr>
            <a:spLocks noEditPoints="1"/>
          </p:cNvSpPr>
          <p:nvPr/>
        </p:nvSpPr>
        <p:spPr bwMode="auto">
          <a:xfrm>
            <a:off x="8241208" y="1196080"/>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sp>
        <p:nvSpPr>
          <p:cNvPr id="18" name="Freeform 81">
            <a:extLst>
              <a:ext uri="{FF2B5EF4-FFF2-40B4-BE49-F238E27FC236}">
                <a16:creationId xmlns:a16="http://schemas.microsoft.com/office/drawing/2014/main" id="{24C74D44-EA53-48A2-A473-8ADB8AE39E28}"/>
              </a:ext>
            </a:extLst>
          </p:cNvPr>
          <p:cNvSpPr>
            <a:spLocks noEditPoints="1"/>
          </p:cNvSpPr>
          <p:nvPr/>
        </p:nvSpPr>
        <p:spPr bwMode="auto">
          <a:xfrm>
            <a:off x="8264117" y="3201374"/>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spTree>
    <p:extLst>
      <p:ext uri="{BB962C8B-B14F-4D97-AF65-F5344CB8AC3E}">
        <p14:creationId xmlns:p14="http://schemas.microsoft.com/office/powerpoint/2010/main" val="2510510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000" fill="hold"/>
                                        <p:tgtEl>
                                          <p:spTgt spid="50"/>
                                        </p:tgtEl>
                                        <p:attrNameLst>
                                          <p:attrName>ppt_x</p:attrName>
                                        </p:attrNameLst>
                                      </p:cBhvr>
                                      <p:tavLst>
                                        <p:tav tm="0">
                                          <p:val>
                                            <p:strVal val="1+#ppt_w/2"/>
                                          </p:val>
                                        </p:tav>
                                        <p:tav tm="100000">
                                          <p:val>
                                            <p:strVal val="#ppt_x"/>
                                          </p:val>
                                        </p:tav>
                                      </p:tavLst>
                                    </p:anim>
                                    <p:anim calcmode="lin" valueType="num">
                                      <p:cBhvr additive="base">
                                        <p:cTn id="8" dur="10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38E6E1-2171-4351-8E65-088CFBBF36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id="{15CACD88-0562-4746-AC87-39EB07C70A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710" t="5044" r="27874" b="5802"/>
          <a:stretch/>
        </p:blipFill>
        <p:spPr>
          <a:xfrm>
            <a:off x="1743919" y="742718"/>
            <a:ext cx="3733962" cy="5064879"/>
          </a:xfrm>
          <a:prstGeom prst="rect">
            <a:avLst/>
          </a:prstGeom>
        </p:spPr>
      </p:pic>
      <p:sp>
        <p:nvSpPr>
          <p:cNvPr id="5" name="云形 4">
            <a:extLst>
              <a:ext uri="{FF2B5EF4-FFF2-40B4-BE49-F238E27FC236}">
                <a16:creationId xmlns:a16="http://schemas.microsoft.com/office/drawing/2014/main" id="{37E62C7E-30DE-41E0-A889-88E603974E3A}"/>
              </a:ext>
            </a:extLst>
          </p:cNvPr>
          <p:cNvSpPr/>
          <p:nvPr/>
        </p:nvSpPr>
        <p:spPr>
          <a:xfrm>
            <a:off x="5207429" y="1873353"/>
            <a:ext cx="5625885" cy="311129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文本框 5">
            <a:extLst>
              <a:ext uri="{FF2B5EF4-FFF2-40B4-BE49-F238E27FC236}">
                <a16:creationId xmlns:a16="http://schemas.microsoft.com/office/drawing/2014/main" id="{65A1F594-B3AD-4A80-A08C-9BA7691AA46B}"/>
              </a:ext>
            </a:extLst>
          </p:cNvPr>
          <p:cNvSpPr txBox="1"/>
          <p:nvPr/>
        </p:nvSpPr>
        <p:spPr>
          <a:xfrm>
            <a:off x="5859757" y="2314649"/>
            <a:ext cx="4736417" cy="1938992"/>
          </a:xfrm>
          <a:prstGeom prst="rect">
            <a:avLst/>
          </a:prstGeom>
          <a:noFill/>
        </p:spPr>
        <p:txBody>
          <a:bodyPr wrap="square" rtlCol="0">
            <a:spAutoFit/>
          </a:bodyPr>
          <a:lstStyle/>
          <a:p>
            <a:r>
              <a:rPr lang="en-US" sz="2400" i="1">
                <a:latin typeface="Times New Roman" panose="02020603050405020304" pitchFamily="18" charset="0"/>
                <a:cs typeface="Times New Roman" panose="02020603050405020304" pitchFamily="18" charset="0"/>
              </a:rPr>
              <a:t>HS</a:t>
            </a:r>
            <a:r>
              <a:rPr lang="vi-VN" sz="2400" i="1">
                <a:latin typeface="Times New Roman" panose="02020603050405020304" pitchFamily="18" charset="0"/>
                <a:cs typeface="Times New Roman" panose="02020603050405020304" pitchFamily="18" charset="0"/>
              </a:rPr>
              <a:t> dựa vào SGK kết hợp với tri thức đã học về kiểu bài ghi lại cảm xúc về bài thơ lục bát đã học ở học kì 1 để nêu yêu cầu đối với đoạn văn ghi lại cảm xúc về bài thơ</a:t>
            </a:r>
            <a:endParaRPr lang="en-US" sz="240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A1F6AA08-5FA4-4225-869A-20E05B56B1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101" t="8741" r="69431" b="69607"/>
          <a:stretch/>
        </p:blipFill>
        <p:spPr>
          <a:xfrm>
            <a:off x="6090536" y="4011934"/>
            <a:ext cx="1139682" cy="850588"/>
          </a:xfrm>
          <a:prstGeom prst="rect">
            <a:avLst/>
          </a:prstGeom>
        </p:spPr>
      </p:pic>
      <p:sp>
        <p:nvSpPr>
          <p:cNvPr id="9" name="任意多边形: 形状 8">
            <a:extLst>
              <a:ext uri="{FF2B5EF4-FFF2-40B4-BE49-F238E27FC236}">
                <a16:creationId xmlns:a16="http://schemas.microsoft.com/office/drawing/2014/main" id="{80A30981-3243-44DE-BF8F-09DDA55805AB}"/>
              </a:ext>
            </a:extLst>
          </p:cNvPr>
          <p:cNvSpPr/>
          <p:nvPr/>
        </p:nvSpPr>
        <p:spPr>
          <a:xfrm flipV="1">
            <a:off x="7230218" y="4272244"/>
            <a:ext cx="1784371" cy="195974"/>
          </a:xfrm>
          <a:custGeom>
            <a:avLst/>
            <a:gdLst>
              <a:gd name="connsiteX0" fmla="*/ 0 w 3333508"/>
              <a:gd name="connsiteY0" fmla="*/ 23411 h 208872"/>
              <a:gd name="connsiteX1" fmla="*/ 416688 w 3333508"/>
              <a:gd name="connsiteY1" fmla="*/ 162307 h 208872"/>
              <a:gd name="connsiteX2" fmla="*/ 879676 w 3333508"/>
              <a:gd name="connsiteY2" fmla="*/ 261 h 208872"/>
              <a:gd name="connsiteX3" fmla="*/ 1643605 w 3333508"/>
              <a:gd name="connsiteY3" fmla="*/ 208606 h 208872"/>
              <a:gd name="connsiteX4" fmla="*/ 2025569 w 3333508"/>
              <a:gd name="connsiteY4" fmla="*/ 46560 h 208872"/>
              <a:gd name="connsiteX5" fmla="*/ 2777924 w 3333508"/>
              <a:gd name="connsiteY5" fmla="*/ 162307 h 208872"/>
              <a:gd name="connsiteX6" fmla="*/ 3333508 w 3333508"/>
              <a:gd name="connsiteY6" fmla="*/ 92859 h 2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508" h="208872">
                <a:moveTo>
                  <a:pt x="0" y="23411"/>
                </a:moveTo>
                <a:cubicBezTo>
                  <a:pt x="135037" y="94788"/>
                  <a:pt x="270075" y="166165"/>
                  <a:pt x="416688" y="162307"/>
                </a:cubicBezTo>
                <a:cubicBezTo>
                  <a:pt x="563301" y="158449"/>
                  <a:pt x="675190" y="-7456"/>
                  <a:pt x="879676" y="261"/>
                </a:cubicBezTo>
                <a:cubicBezTo>
                  <a:pt x="1084162" y="7977"/>
                  <a:pt x="1452623" y="200890"/>
                  <a:pt x="1643605" y="208606"/>
                </a:cubicBezTo>
                <a:cubicBezTo>
                  <a:pt x="1834587" y="216322"/>
                  <a:pt x="1836516" y="54276"/>
                  <a:pt x="2025569" y="46560"/>
                </a:cubicBezTo>
                <a:cubicBezTo>
                  <a:pt x="2214622" y="38844"/>
                  <a:pt x="2559934" y="154591"/>
                  <a:pt x="2777924" y="162307"/>
                </a:cubicBezTo>
                <a:cubicBezTo>
                  <a:pt x="2995914" y="170024"/>
                  <a:pt x="3164711" y="131441"/>
                  <a:pt x="3333508" y="928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0" name="云形 9">
            <a:extLst>
              <a:ext uri="{FF2B5EF4-FFF2-40B4-BE49-F238E27FC236}">
                <a16:creationId xmlns:a16="http://schemas.microsoft.com/office/drawing/2014/main" id="{C94155ED-65B4-4E71-9985-585A93E4C578}"/>
              </a:ext>
            </a:extLst>
          </p:cNvPr>
          <p:cNvSpPr/>
          <p:nvPr/>
        </p:nvSpPr>
        <p:spPr>
          <a:xfrm>
            <a:off x="9779175" y="4736779"/>
            <a:ext cx="816999" cy="460873"/>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2511248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418454" y="-340963"/>
            <a:ext cx="13111566" cy="7733655"/>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2" name="ïşļîďe">
            <a:extLst>
              <a:ext uri="{FF2B5EF4-FFF2-40B4-BE49-F238E27FC236}">
                <a16:creationId xmlns:a16="http://schemas.microsoft.com/office/drawing/2014/main" id="{31FEEA70-31EF-4352-88FF-E3C79754080E}"/>
              </a:ext>
            </a:extLst>
          </p:cNvPr>
          <p:cNvSpPr/>
          <p:nvPr/>
        </p:nvSpPr>
        <p:spPr>
          <a:xfrm>
            <a:off x="8357413" y="1970419"/>
            <a:ext cx="2072481" cy="492756"/>
          </a:xfrm>
          <a:prstGeom prst="roundRect">
            <a:avLst>
              <a:gd name="adj" fmla="val 50000"/>
            </a:avLst>
          </a:prstGeom>
          <a:solidFill>
            <a:schemeClr val="bg1"/>
          </a:solidFill>
          <a:ln w="31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endParaRPr kumimoji="0" sz="1800" b="1" i="1" u="none" strike="noStrike" kern="1200" cap="none" spc="0" normalizeH="0" baseline="0" noProof="0" dirty="0">
              <a:ln>
                <a:noFill/>
              </a:ln>
              <a:solidFill>
                <a:prstClr val="black"/>
              </a:solidFill>
              <a:effectLst/>
              <a:uLnTx/>
              <a:uFillTx/>
              <a:latin typeface="Calibri"/>
              <a:ea typeface="+mn-ea"/>
              <a:cs typeface="+mn-cs"/>
            </a:endParaRPr>
          </a:p>
        </p:txBody>
      </p:sp>
      <p:sp>
        <p:nvSpPr>
          <p:cNvPr id="53" name="文本框 52">
            <a:extLst>
              <a:ext uri="{FF2B5EF4-FFF2-40B4-BE49-F238E27FC236}">
                <a16:creationId xmlns:a16="http://schemas.microsoft.com/office/drawing/2014/main" id="{897A19D1-5183-4BA4-BBBC-8AAE7C47A892}"/>
              </a:ext>
            </a:extLst>
          </p:cNvPr>
          <p:cNvSpPr txBox="1"/>
          <p:nvPr/>
        </p:nvSpPr>
        <p:spPr>
          <a:xfrm>
            <a:off x="8469740" y="1899601"/>
            <a:ext cx="1847825" cy="57996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Về nội dung</a:t>
            </a:r>
            <a:endParaRPr kumimoji="0" lang="zh-CN" altLang="en-US" sz="24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
        <p:nvSpPr>
          <p:cNvPr id="54" name="文本框 53">
            <a:extLst>
              <a:ext uri="{FF2B5EF4-FFF2-40B4-BE49-F238E27FC236}">
                <a16:creationId xmlns:a16="http://schemas.microsoft.com/office/drawing/2014/main" id="{1EE60622-9BE7-4CAB-9D98-4C5BC40C0199}"/>
              </a:ext>
            </a:extLst>
          </p:cNvPr>
          <p:cNvSpPr txBox="1"/>
          <p:nvPr/>
        </p:nvSpPr>
        <p:spPr>
          <a:xfrm>
            <a:off x="2995646" y="2384646"/>
            <a:ext cx="5562518"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Trình bày cảm xúc vể một bài thơ.</a:t>
            </a:r>
            <a:endParaRPr kumimoji="0" lang="en-US"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5" name="ïṩľïde">
            <a:extLst>
              <a:ext uri="{FF2B5EF4-FFF2-40B4-BE49-F238E27FC236}">
                <a16:creationId xmlns:a16="http://schemas.microsoft.com/office/drawing/2014/main" id="{BF4C597F-BADE-4432-8C31-EAAC7E3AD6B1}"/>
              </a:ext>
            </a:extLst>
          </p:cNvPr>
          <p:cNvSpPr/>
          <p:nvPr/>
        </p:nvSpPr>
        <p:spPr bwMode="auto">
          <a:xfrm>
            <a:off x="1471565" y="838137"/>
            <a:ext cx="571254" cy="480525"/>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1954536" y="733874"/>
            <a:ext cx="8601773" cy="661207"/>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vi-VN" sz="2800" b="1" i="1" dirty="0">
                <a:solidFill>
                  <a:srgbClr val="FFC000"/>
                </a:solidFill>
                <a:latin typeface="Times New Roman" panose="02020603050405020304" pitchFamily="18" charset="0"/>
                <a:cs typeface="Times New Roman" panose="02020603050405020304" pitchFamily="18" charset="0"/>
              </a:rPr>
              <a:t>*</a:t>
            </a:r>
            <a:r>
              <a:rPr kumimoji="0" lang="en-US" sz="2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C000"/>
                </a:solidFill>
                <a:effectLst/>
                <a:uLnTx/>
                <a:uFillTx/>
                <a:latin typeface="Times New Roman" panose="02020603050405020304" pitchFamily="18" charset="0"/>
                <a:ea typeface="+mn-ea"/>
                <a:cs typeface="Times New Roman" panose="02020603050405020304" pitchFamily="18" charset="0"/>
              </a:rPr>
              <a:t>Yêu</a:t>
            </a:r>
            <a:r>
              <a:rPr kumimoji="0" lang="en-US" sz="2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C000"/>
                </a:solidFill>
                <a:effectLst/>
                <a:uLnTx/>
                <a:uFillTx/>
                <a:latin typeface="Times New Roman" panose="02020603050405020304" pitchFamily="18" charset="0"/>
                <a:ea typeface="+mn-ea"/>
                <a:cs typeface="Times New Roman" panose="02020603050405020304" pitchFamily="18" charset="0"/>
              </a:rPr>
              <a:t>cầu</a:t>
            </a:r>
            <a:r>
              <a:rPr kumimoji="0" lang="en-US" sz="2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C000"/>
                </a:solidFill>
                <a:effectLst/>
                <a:uLnTx/>
                <a:uFillTx/>
                <a:latin typeface="Times New Roman" panose="02020603050405020304" pitchFamily="18" charset="0"/>
                <a:ea typeface="+mn-ea"/>
                <a:cs typeface="Times New Roman" panose="02020603050405020304" pitchFamily="18" charset="0"/>
              </a:rPr>
              <a:t>đối</a:t>
            </a:r>
            <a:r>
              <a:rPr kumimoji="0" lang="en-US" sz="2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FFC000"/>
                </a:solidFill>
                <a:effectLst/>
                <a:uLnTx/>
                <a:uFillTx/>
                <a:latin typeface="Times New Roman" panose="02020603050405020304" pitchFamily="18" charset="0"/>
                <a:ea typeface="+mn-ea"/>
                <a:cs typeface="Times New Roman" panose="02020603050405020304" pitchFamily="18" charset="0"/>
              </a:rPr>
              <a:t>với</a:t>
            </a:r>
            <a:r>
              <a:rPr kumimoji="0" lang="en-US" sz="2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a:t>
            </a:r>
            <a:r>
              <a:rPr kumimoji="0" lang="nl-NL" sz="2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đoạn</a:t>
            </a:r>
            <a:r>
              <a:rPr kumimoji="0" lang="vi-VN" sz="2800" b="1" i="1"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 văn ghi lại cảm xúc của bài thơ</a:t>
            </a:r>
            <a:endPar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endParaRPr>
          </a:p>
        </p:txBody>
      </p:sp>
      <p:sp>
        <p:nvSpPr>
          <p:cNvPr id="18" name="Freeform 81">
            <a:extLst>
              <a:ext uri="{FF2B5EF4-FFF2-40B4-BE49-F238E27FC236}">
                <a16:creationId xmlns:a16="http://schemas.microsoft.com/office/drawing/2014/main" id="{24C74D44-EA53-48A2-A473-8ADB8AE39E28}"/>
              </a:ext>
            </a:extLst>
          </p:cNvPr>
          <p:cNvSpPr>
            <a:spLocks noEditPoints="1"/>
          </p:cNvSpPr>
          <p:nvPr/>
        </p:nvSpPr>
        <p:spPr bwMode="auto">
          <a:xfrm>
            <a:off x="9178436" y="1322835"/>
            <a:ext cx="476250" cy="484187"/>
          </a:xfrm>
          <a:custGeom>
            <a:avLst/>
            <a:gdLst/>
            <a:ahLst/>
            <a:cxnLst>
              <a:cxn ang="0">
                <a:pos x="100" y="21"/>
              </a:cxn>
              <a:cxn ang="0">
                <a:pos x="91" y="40"/>
              </a:cxn>
              <a:cxn ang="0">
                <a:pos x="55" y="103"/>
              </a:cxn>
              <a:cxn ang="0">
                <a:pos x="18" y="119"/>
              </a:cxn>
              <a:cxn ang="0">
                <a:pos x="22" y="82"/>
              </a:cxn>
              <a:cxn ang="0">
                <a:pos x="41" y="48"/>
              </a:cxn>
              <a:cxn ang="0">
                <a:pos x="47" y="38"/>
              </a:cxn>
              <a:cxn ang="0">
                <a:pos x="55" y="25"/>
              </a:cxn>
              <a:cxn ang="0">
                <a:pos x="72" y="1"/>
              </a:cxn>
              <a:cxn ang="0">
                <a:pos x="50" y="99"/>
              </a:cxn>
              <a:cxn ang="0">
                <a:pos x="60" y="79"/>
              </a:cxn>
              <a:cxn ang="0">
                <a:pos x="70" y="64"/>
              </a:cxn>
              <a:cxn ang="0">
                <a:pos x="80" y="47"/>
              </a:cxn>
              <a:cxn ang="0">
                <a:pos x="75" y="29"/>
              </a:cxn>
              <a:cxn ang="0">
                <a:pos x="61" y="52"/>
              </a:cxn>
              <a:cxn ang="0">
                <a:pos x="51" y="70"/>
              </a:cxn>
              <a:cxn ang="0">
                <a:pos x="41" y="89"/>
              </a:cxn>
              <a:cxn ang="0">
                <a:pos x="41" y="102"/>
              </a:cxn>
              <a:cxn ang="0">
                <a:pos x="34" y="92"/>
              </a:cxn>
              <a:cxn ang="0">
                <a:pos x="39" y="81"/>
              </a:cxn>
              <a:cxn ang="0">
                <a:pos x="45" y="72"/>
              </a:cxn>
              <a:cxn ang="0">
                <a:pos x="48" y="65"/>
              </a:cxn>
              <a:cxn ang="0">
                <a:pos x="59" y="45"/>
              </a:cxn>
              <a:cxn ang="0">
                <a:pos x="68" y="29"/>
              </a:cxn>
              <a:cxn ang="0">
                <a:pos x="63" y="27"/>
              </a:cxn>
              <a:cxn ang="0">
                <a:pos x="57" y="33"/>
              </a:cxn>
              <a:cxn ang="0">
                <a:pos x="54" y="41"/>
              </a:cxn>
              <a:cxn ang="0">
                <a:pos x="47" y="53"/>
              </a:cxn>
              <a:cxn ang="0">
                <a:pos x="43" y="62"/>
              </a:cxn>
              <a:cxn ang="0">
                <a:pos x="39" y="67"/>
              </a:cxn>
              <a:cxn ang="0">
                <a:pos x="33" y="78"/>
              </a:cxn>
              <a:cxn ang="0">
                <a:pos x="29" y="88"/>
              </a:cxn>
              <a:cxn ang="0">
                <a:pos x="25" y="102"/>
              </a:cxn>
              <a:cxn ang="0">
                <a:pos x="32" y="116"/>
              </a:cxn>
              <a:cxn ang="0">
                <a:pos x="27" y="104"/>
              </a:cxn>
              <a:cxn ang="0">
                <a:pos x="12" y="33"/>
              </a:cxn>
              <a:cxn ang="0">
                <a:pos x="32" y="43"/>
              </a:cxn>
              <a:cxn ang="0">
                <a:pos x="0" y="37"/>
              </a:cxn>
              <a:cxn ang="0">
                <a:pos x="19" y="2"/>
              </a:cxn>
              <a:cxn ang="0">
                <a:pos x="43" y="22"/>
              </a:cxn>
              <a:cxn ang="0">
                <a:pos x="26" y="15"/>
              </a:cxn>
              <a:cxn ang="0">
                <a:pos x="103" y="65"/>
              </a:cxn>
              <a:cxn ang="0">
                <a:pos x="121" y="57"/>
              </a:cxn>
              <a:cxn ang="0">
                <a:pos x="101" y="83"/>
              </a:cxn>
              <a:cxn ang="0">
                <a:pos x="103" y="96"/>
              </a:cxn>
              <a:cxn ang="0">
                <a:pos x="83" y="72"/>
              </a:cxn>
            </a:cxnLst>
            <a:rect l="0" t="0" r="r" b="b"/>
            <a:pathLst>
              <a:path w="127" h="129">
                <a:moveTo>
                  <a:pt x="72" y="1"/>
                </a:moveTo>
                <a:cubicBezTo>
                  <a:pt x="74" y="1"/>
                  <a:pt x="75" y="0"/>
                  <a:pt x="76" y="2"/>
                </a:cubicBezTo>
                <a:cubicBezTo>
                  <a:pt x="78" y="5"/>
                  <a:pt x="104" y="17"/>
                  <a:pt x="100" y="21"/>
                </a:cubicBezTo>
                <a:cubicBezTo>
                  <a:pt x="100" y="22"/>
                  <a:pt x="99" y="22"/>
                  <a:pt x="99" y="23"/>
                </a:cubicBezTo>
                <a:cubicBezTo>
                  <a:pt x="98" y="27"/>
                  <a:pt x="96" y="29"/>
                  <a:pt x="94" y="33"/>
                </a:cubicBezTo>
                <a:cubicBezTo>
                  <a:pt x="92" y="35"/>
                  <a:pt x="92" y="38"/>
                  <a:pt x="91" y="40"/>
                </a:cubicBezTo>
                <a:cubicBezTo>
                  <a:pt x="88" y="47"/>
                  <a:pt x="83" y="53"/>
                  <a:pt x="80" y="59"/>
                </a:cubicBezTo>
                <a:cubicBezTo>
                  <a:pt x="75" y="68"/>
                  <a:pt x="71" y="78"/>
                  <a:pt x="65" y="86"/>
                </a:cubicBezTo>
                <a:cubicBezTo>
                  <a:pt x="62" y="92"/>
                  <a:pt x="58" y="97"/>
                  <a:pt x="55" y="103"/>
                </a:cubicBezTo>
                <a:cubicBezTo>
                  <a:pt x="52" y="110"/>
                  <a:pt x="45" y="115"/>
                  <a:pt x="38" y="119"/>
                </a:cubicBezTo>
                <a:cubicBezTo>
                  <a:pt x="35" y="121"/>
                  <a:pt x="27" y="129"/>
                  <a:pt x="22" y="128"/>
                </a:cubicBezTo>
                <a:cubicBezTo>
                  <a:pt x="17" y="127"/>
                  <a:pt x="18" y="123"/>
                  <a:pt x="18" y="119"/>
                </a:cubicBezTo>
                <a:cubicBezTo>
                  <a:pt x="19" y="112"/>
                  <a:pt x="18" y="106"/>
                  <a:pt x="17" y="99"/>
                </a:cubicBezTo>
                <a:cubicBezTo>
                  <a:pt x="17" y="98"/>
                  <a:pt x="17" y="97"/>
                  <a:pt x="17" y="95"/>
                </a:cubicBezTo>
                <a:cubicBezTo>
                  <a:pt x="17" y="90"/>
                  <a:pt x="20" y="86"/>
                  <a:pt x="22" y="82"/>
                </a:cubicBezTo>
                <a:cubicBezTo>
                  <a:pt x="24" y="76"/>
                  <a:pt x="29" y="71"/>
                  <a:pt x="32" y="66"/>
                </a:cubicBezTo>
                <a:cubicBezTo>
                  <a:pt x="34" y="61"/>
                  <a:pt x="37" y="56"/>
                  <a:pt x="39" y="52"/>
                </a:cubicBezTo>
                <a:cubicBezTo>
                  <a:pt x="40" y="51"/>
                  <a:pt x="41" y="50"/>
                  <a:pt x="41" y="48"/>
                </a:cubicBezTo>
                <a:cubicBezTo>
                  <a:pt x="40" y="47"/>
                  <a:pt x="41" y="46"/>
                  <a:pt x="42" y="47"/>
                </a:cubicBezTo>
                <a:cubicBezTo>
                  <a:pt x="44" y="44"/>
                  <a:pt x="46" y="41"/>
                  <a:pt x="47" y="38"/>
                </a:cubicBezTo>
                <a:cubicBezTo>
                  <a:pt x="47" y="38"/>
                  <a:pt x="47" y="38"/>
                  <a:pt x="47" y="38"/>
                </a:cubicBezTo>
                <a:cubicBezTo>
                  <a:pt x="48" y="36"/>
                  <a:pt x="50" y="35"/>
                  <a:pt x="51" y="33"/>
                </a:cubicBezTo>
                <a:cubicBezTo>
                  <a:pt x="52" y="32"/>
                  <a:pt x="51" y="30"/>
                  <a:pt x="53" y="29"/>
                </a:cubicBezTo>
                <a:cubicBezTo>
                  <a:pt x="54" y="28"/>
                  <a:pt x="56" y="26"/>
                  <a:pt x="55" y="25"/>
                </a:cubicBezTo>
                <a:cubicBezTo>
                  <a:pt x="55" y="23"/>
                  <a:pt x="57" y="22"/>
                  <a:pt x="58" y="21"/>
                </a:cubicBezTo>
                <a:cubicBezTo>
                  <a:pt x="60" y="18"/>
                  <a:pt x="62" y="15"/>
                  <a:pt x="64" y="12"/>
                </a:cubicBezTo>
                <a:cubicBezTo>
                  <a:pt x="67" y="8"/>
                  <a:pt x="70" y="5"/>
                  <a:pt x="72" y="1"/>
                </a:cubicBezTo>
                <a:close/>
                <a:moveTo>
                  <a:pt x="46" y="105"/>
                </a:moveTo>
                <a:cubicBezTo>
                  <a:pt x="47" y="104"/>
                  <a:pt x="50" y="103"/>
                  <a:pt x="49" y="100"/>
                </a:cubicBezTo>
                <a:cubicBezTo>
                  <a:pt x="49" y="100"/>
                  <a:pt x="49" y="99"/>
                  <a:pt x="50" y="99"/>
                </a:cubicBezTo>
                <a:cubicBezTo>
                  <a:pt x="51" y="96"/>
                  <a:pt x="53" y="93"/>
                  <a:pt x="55" y="90"/>
                </a:cubicBezTo>
                <a:cubicBezTo>
                  <a:pt x="56" y="89"/>
                  <a:pt x="56" y="87"/>
                  <a:pt x="57" y="86"/>
                </a:cubicBezTo>
                <a:cubicBezTo>
                  <a:pt x="59" y="84"/>
                  <a:pt x="59" y="81"/>
                  <a:pt x="60" y="79"/>
                </a:cubicBezTo>
                <a:cubicBezTo>
                  <a:pt x="62" y="77"/>
                  <a:pt x="63" y="75"/>
                  <a:pt x="64" y="73"/>
                </a:cubicBezTo>
                <a:cubicBezTo>
                  <a:pt x="65" y="71"/>
                  <a:pt x="66" y="69"/>
                  <a:pt x="67" y="68"/>
                </a:cubicBezTo>
                <a:cubicBezTo>
                  <a:pt x="69" y="67"/>
                  <a:pt x="69" y="66"/>
                  <a:pt x="70" y="64"/>
                </a:cubicBezTo>
                <a:cubicBezTo>
                  <a:pt x="70" y="63"/>
                  <a:pt x="70" y="62"/>
                  <a:pt x="70" y="62"/>
                </a:cubicBezTo>
                <a:cubicBezTo>
                  <a:pt x="74" y="59"/>
                  <a:pt x="74" y="55"/>
                  <a:pt x="77" y="52"/>
                </a:cubicBezTo>
                <a:cubicBezTo>
                  <a:pt x="79" y="50"/>
                  <a:pt x="80" y="48"/>
                  <a:pt x="80" y="47"/>
                </a:cubicBezTo>
                <a:cubicBezTo>
                  <a:pt x="80" y="43"/>
                  <a:pt x="83" y="41"/>
                  <a:pt x="84" y="39"/>
                </a:cubicBezTo>
                <a:cubicBezTo>
                  <a:pt x="85" y="37"/>
                  <a:pt x="86" y="35"/>
                  <a:pt x="83" y="33"/>
                </a:cubicBezTo>
                <a:cubicBezTo>
                  <a:pt x="81" y="32"/>
                  <a:pt x="78" y="30"/>
                  <a:pt x="75" y="29"/>
                </a:cubicBezTo>
                <a:cubicBezTo>
                  <a:pt x="73" y="29"/>
                  <a:pt x="72" y="31"/>
                  <a:pt x="72" y="33"/>
                </a:cubicBezTo>
                <a:cubicBezTo>
                  <a:pt x="70" y="36"/>
                  <a:pt x="68" y="39"/>
                  <a:pt x="66" y="42"/>
                </a:cubicBezTo>
                <a:cubicBezTo>
                  <a:pt x="64" y="46"/>
                  <a:pt x="63" y="49"/>
                  <a:pt x="61" y="52"/>
                </a:cubicBezTo>
                <a:cubicBezTo>
                  <a:pt x="60" y="53"/>
                  <a:pt x="59" y="54"/>
                  <a:pt x="59" y="55"/>
                </a:cubicBezTo>
                <a:cubicBezTo>
                  <a:pt x="58" y="59"/>
                  <a:pt x="54" y="61"/>
                  <a:pt x="54" y="65"/>
                </a:cubicBezTo>
                <a:cubicBezTo>
                  <a:pt x="51" y="66"/>
                  <a:pt x="51" y="68"/>
                  <a:pt x="51" y="70"/>
                </a:cubicBezTo>
                <a:cubicBezTo>
                  <a:pt x="50" y="72"/>
                  <a:pt x="49" y="73"/>
                  <a:pt x="48" y="75"/>
                </a:cubicBezTo>
                <a:cubicBezTo>
                  <a:pt x="47" y="78"/>
                  <a:pt x="45" y="80"/>
                  <a:pt x="44" y="83"/>
                </a:cubicBezTo>
                <a:cubicBezTo>
                  <a:pt x="42" y="85"/>
                  <a:pt x="41" y="87"/>
                  <a:pt x="41" y="89"/>
                </a:cubicBezTo>
                <a:cubicBezTo>
                  <a:pt x="40" y="91"/>
                  <a:pt x="39" y="92"/>
                  <a:pt x="38" y="94"/>
                </a:cubicBezTo>
                <a:cubicBezTo>
                  <a:pt x="37" y="95"/>
                  <a:pt x="36" y="97"/>
                  <a:pt x="35" y="99"/>
                </a:cubicBezTo>
                <a:cubicBezTo>
                  <a:pt x="37" y="100"/>
                  <a:pt x="39" y="102"/>
                  <a:pt x="41" y="102"/>
                </a:cubicBezTo>
                <a:cubicBezTo>
                  <a:pt x="43" y="102"/>
                  <a:pt x="43" y="106"/>
                  <a:pt x="46" y="105"/>
                </a:cubicBezTo>
                <a:close/>
                <a:moveTo>
                  <a:pt x="32" y="97"/>
                </a:moveTo>
                <a:cubicBezTo>
                  <a:pt x="33" y="95"/>
                  <a:pt x="34" y="94"/>
                  <a:pt x="34" y="92"/>
                </a:cubicBezTo>
                <a:cubicBezTo>
                  <a:pt x="35" y="89"/>
                  <a:pt x="36" y="87"/>
                  <a:pt x="38" y="84"/>
                </a:cubicBezTo>
                <a:cubicBezTo>
                  <a:pt x="39" y="84"/>
                  <a:pt x="39" y="84"/>
                  <a:pt x="39" y="83"/>
                </a:cubicBezTo>
                <a:cubicBezTo>
                  <a:pt x="38" y="82"/>
                  <a:pt x="38" y="81"/>
                  <a:pt x="39" y="81"/>
                </a:cubicBezTo>
                <a:cubicBezTo>
                  <a:pt x="40" y="80"/>
                  <a:pt x="41" y="79"/>
                  <a:pt x="42" y="78"/>
                </a:cubicBezTo>
                <a:cubicBezTo>
                  <a:pt x="42" y="77"/>
                  <a:pt x="42" y="75"/>
                  <a:pt x="43" y="74"/>
                </a:cubicBezTo>
                <a:cubicBezTo>
                  <a:pt x="43" y="73"/>
                  <a:pt x="43" y="72"/>
                  <a:pt x="45" y="72"/>
                </a:cubicBezTo>
                <a:cubicBezTo>
                  <a:pt x="45" y="72"/>
                  <a:pt x="45" y="69"/>
                  <a:pt x="46" y="68"/>
                </a:cubicBezTo>
                <a:cubicBezTo>
                  <a:pt x="46" y="68"/>
                  <a:pt x="47" y="67"/>
                  <a:pt x="47" y="66"/>
                </a:cubicBezTo>
                <a:cubicBezTo>
                  <a:pt x="47" y="66"/>
                  <a:pt x="48" y="65"/>
                  <a:pt x="48" y="65"/>
                </a:cubicBezTo>
                <a:cubicBezTo>
                  <a:pt x="50" y="61"/>
                  <a:pt x="52" y="57"/>
                  <a:pt x="54" y="53"/>
                </a:cubicBezTo>
                <a:cubicBezTo>
                  <a:pt x="54" y="52"/>
                  <a:pt x="55" y="52"/>
                  <a:pt x="55" y="52"/>
                </a:cubicBezTo>
                <a:cubicBezTo>
                  <a:pt x="56" y="49"/>
                  <a:pt x="58" y="47"/>
                  <a:pt x="59" y="45"/>
                </a:cubicBezTo>
                <a:cubicBezTo>
                  <a:pt x="61" y="41"/>
                  <a:pt x="63" y="37"/>
                  <a:pt x="66" y="34"/>
                </a:cubicBezTo>
                <a:cubicBezTo>
                  <a:pt x="66" y="34"/>
                  <a:pt x="67" y="33"/>
                  <a:pt x="67" y="33"/>
                </a:cubicBezTo>
                <a:cubicBezTo>
                  <a:pt x="66" y="31"/>
                  <a:pt x="67" y="30"/>
                  <a:pt x="68" y="29"/>
                </a:cubicBezTo>
                <a:cubicBezTo>
                  <a:pt x="71" y="26"/>
                  <a:pt x="70" y="24"/>
                  <a:pt x="66" y="22"/>
                </a:cubicBezTo>
                <a:cubicBezTo>
                  <a:pt x="66" y="22"/>
                  <a:pt x="64" y="23"/>
                  <a:pt x="64" y="24"/>
                </a:cubicBezTo>
                <a:cubicBezTo>
                  <a:pt x="65" y="25"/>
                  <a:pt x="64" y="26"/>
                  <a:pt x="63" y="27"/>
                </a:cubicBezTo>
                <a:cubicBezTo>
                  <a:pt x="62" y="28"/>
                  <a:pt x="62" y="29"/>
                  <a:pt x="61" y="30"/>
                </a:cubicBezTo>
                <a:cubicBezTo>
                  <a:pt x="61" y="30"/>
                  <a:pt x="60" y="31"/>
                  <a:pt x="60" y="32"/>
                </a:cubicBezTo>
                <a:cubicBezTo>
                  <a:pt x="59" y="32"/>
                  <a:pt x="58" y="33"/>
                  <a:pt x="57" y="33"/>
                </a:cubicBezTo>
                <a:cubicBezTo>
                  <a:pt x="58" y="34"/>
                  <a:pt x="58" y="35"/>
                  <a:pt x="58" y="36"/>
                </a:cubicBezTo>
                <a:cubicBezTo>
                  <a:pt x="58" y="37"/>
                  <a:pt x="58" y="37"/>
                  <a:pt x="57" y="37"/>
                </a:cubicBezTo>
                <a:cubicBezTo>
                  <a:pt x="56" y="38"/>
                  <a:pt x="54" y="39"/>
                  <a:pt x="54" y="41"/>
                </a:cubicBezTo>
                <a:cubicBezTo>
                  <a:pt x="54" y="42"/>
                  <a:pt x="53" y="43"/>
                  <a:pt x="52" y="43"/>
                </a:cubicBezTo>
                <a:cubicBezTo>
                  <a:pt x="52" y="44"/>
                  <a:pt x="52" y="45"/>
                  <a:pt x="52" y="46"/>
                </a:cubicBezTo>
                <a:cubicBezTo>
                  <a:pt x="49" y="47"/>
                  <a:pt x="49" y="51"/>
                  <a:pt x="47" y="53"/>
                </a:cubicBezTo>
                <a:cubicBezTo>
                  <a:pt x="47" y="53"/>
                  <a:pt x="47" y="54"/>
                  <a:pt x="47" y="54"/>
                </a:cubicBezTo>
                <a:cubicBezTo>
                  <a:pt x="45" y="54"/>
                  <a:pt x="45" y="56"/>
                  <a:pt x="45" y="57"/>
                </a:cubicBezTo>
                <a:cubicBezTo>
                  <a:pt x="44" y="59"/>
                  <a:pt x="43" y="61"/>
                  <a:pt x="43" y="62"/>
                </a:cubicBezTo>
                <a:cubicBezTo>
                  <a:pt x="41" y="62"/>
                  <a:pt x="40" y="63"/>
                  <a:pt x="40" y="64"/>
                </a:cubicBezTo>
                <a:cubicBezTo>
                  <a:pt x="40" y="64"/>
                  <a:pt x="41" y="65"/>
                  <a:pt x="41" y="65"/>
                </a:cubicBezTo>
                <a:cubicBezTo>
                  <a:pt x="40" y="66"/>
                  <a:pt x="39" y="67"/>
                  <a:pt x="39" y="67"/>
                </a:cubicBezTo>
                <a:cubicBezTo>
                  <a:pt x="39" y="69"/>
                  <a:pt x="39" y="70"/>
                  <a:pt x="37" y="71"/>
                </a:cubicBezTo>
                <a:cubicBezTo>
                  <a:pt x="36" y="72"/>
                  <a:pt x="37" y="74"/>
                  <a:pt x="36" y="75"/>
                </a:cubicBezTo>
                <a:cubicBezTo>
                  <a:pt x="34" y="75"/>
                  <a:pt x="34" y="77"/>
                  <a:pt x="33" y="78"/>
                </a:cubicBezTo>
                <a:cubicBezTo>
                  <a:pt x="33" y="79"/>
                  <a:pt x="33" y="79"/>
                  <a:pt x="33" y="80"/>
                </a:cubicBezTo>
                <a:cubicBezTo>
                  <a:pt x="31" y="81"/>
                  <a:pt x="30" y="81"/>
                  <a:pt x="30" y="82"/>
                </a:cubicBezTo>
                <a:cubicBezTo>
                  <a:pt x="30" y="84"/>
                  <a:pt x="28" y="85"/>
                  <a:pt x="29" y="88"/>
                </a:cubicBezTo>
                <a:cubicBezTo>
                  <a:pt x="28" y="89"/>
                  <a:pt x="26" y="91"/>
                  <a:pt x="25" y="92"/>
                </a:cubicBezTo>
                <a:cubicBezTo>
                  <a:pt x="27" y="94"/>
                  <a:pt x="30" y="96"/>
                  <a:pt x="32" y="97"/>
                </a:cubicBezTo>
                <a:close/>
                <a:moveTo>
                  <a:pt x="25" y="102"/>
                </a:moveTo>
                <a:cubicBezTo>
                  <a:pt x="22" y="103"/>
                  <a:pt x="24" y="105"/>
                  <a:pt x="24" y="106"/>
                </a:cubicBezTo>
                <a:cubicBezTo>
                  <a:pt x="23" y="108"/>
                  <a:pt x="25" y="110"/>
                  <a:pt x="26" y="111"/>
                </a:cubicBezTo>
                <a:cubicBezTo>
                  <a:pt x="28" y="113"/>
                  <a:pt x="30" y="114"/>
                  <a:pt x="32" y="116"/>
                </a:cubicBezTo>
                <a:cubicBezTo>
                  <a:pt x="35" y="114"/>
                  <a:pt x="37" y="113"/>
                  <a:pt x="39" y="111"/>
                </a:cubicBezTo>
                <a:cubicBezTo>
                  <a:pt x="37" y="109"/>
                  <a:pt x="35" y="107"/>
                  <a:pt x="32" y="107"/>
                </a:cubicBezTo>
                <a:cubicBezTo>
                  <a:pt x="30" y="106"/>
                  <a:pt x="29" y="105"/>
                  <a:pt x="27" y="104"/>
                </a:cubicBezTo>
                <a:cubicBezTo>
                  <a:pt x="27" y="103"/>
                  <a:pt x="26" y="103"/>
                  <a:pt x="25" y="102"/>
                </a:cubicBezTo>
                <a:close/>
                <a:moveTo>
                  <a:pt x="0" y="37"/>
                </a:moveTo>
                <a:cubicBezTo>
                  <a:pt x="0" y="33"/>
                  <a:pt x="10" y="32"/>
                  <a:pt x="12" y="33"/>
                </a:cubicBezTo>
                <a:cubicBezTo>
                  <a:pt x="16" y="33"/>
                  <a:pt x="20" y="34"/>
                  <a:pt x="24" y="33"/>
                </a:cubicBezTo>
                <a:cubicBezTo>
                  <a:pt x="29" y="32"/>
                  <a:pt x="33" y="35"/>
                  <a:pt x="34" y="40"/>
                </a:cubicBezTo>
                <a:cubicBezTo>
                  <a:pt x="35" y="42"/>
                  <a:pt x="33" y="43"/>
                  <a:pt x="32" y="43"/>
                </a:cubicBezTo>
                <a:cubicBezTo>
                  <a:pt x="23" y="41"/>
                  <a:pt x="14" y="43"/>
                  <a:pt x="5" y="41"/>
                </a:cubicBezTo>
                <a:cubicBezTo>
                  <a:pt x="4" y="41"/>
                  <a:pt x="2" y="40"/>
                  <a:pt x="1" y="38"/>
                </a:cubicBezTo>
                <a:cubicBezTo>
                  <a:pt x="1" y="38"/>
                  <a:pt x="1" y="38"/>
                  <a:pt x="0" y="37"/>
                </a:cubicBezTo>
                <a:close/>
                <a:moveTo>
                  <a:pt x="26" y="15"/>
                </a:moveTo>
                <a:cubicBezTo>
                  <a:pt x="23" y="13"/>
                  <a:pt x="22" y="10"/>
                  <a:pt x="19" y="8"/>
                </a:cubicBezTo>
                <a:cubicBezTo>
                  <a:pt x="17" y="6"/>
                  <a:pt x="19" y="4"/>
                  <a:pt x="19" y="2"/>
                </a:cubicBezTo>
                <a:cubicBezTo>
                  <a:pt x="20" y="1"/>
                  <a:pt x="22" y="1"/>
                  <a:pt x="24" y="2"/>
                </a:cubicBezTo>
                <a:cubicBezTo>
                  <a:pt x="27" y="5"/>
                  <a:pt x="31" y="9"/>
                  <a:pt x="34" y="13"/>
                </a:cubicBezTo>
                <a:cubicBezTo>
                  <a:pt x="37" y="16"/>
                  <a:pt x="40" y="19"/>
                  <a:pt x="43" y="22"/>
                </a:cubicBezTo>
                <a:cubicBezTo>
                  <a:pt x="44" y="23"/>
                  <a:pt x="45" y="24"/>
                  <a:pt x="44" y="26"/>
                </a:cubicBezTo>
                <a:cubicBezTo>
                  <a:pt x="43" y="27"/>
                  <a:pt x="42" y="28"/>
                  <a:pt x="40" y="27"/>
                </a:cubicBezTo>
                <a:cubicBezTo>
                  <a:pt x="35" y="23"/>
                  <a:pt x="30" y="20"/>
                  <a:pt x="26" y="15"/>
                </a:cubicBezTo>
                <a:close/>
                <a:moveTo>
                  <a:pt x="126" y="60"/>
                </a:moveTo>
                <a:cubicBezTo>
                  <a:pt x="127" y="65"/>
                  <a:pt x="117" y="65"/>
                  <a:pt x="115" y="65"/>
                </a:cubicBezTo>
                <a:cubicBezTo>
                  <a:pt x="111" y="65"/>
                  <a:pt x="107" y="64"/>
                  <a:pt x="103" y="65"/>
                </a:cubicBezTo>
                <a:cubicBezTo>
                  <a:pt x="98" y="66"/>
                  <a:pt x="93" y="63"/>
                  <a:pt x="92" y="58"/>
                </a:cubicBezTo>
                <a:cubicBezTo>
                  <a:pt x="92" y="56"/>
                  <a:pt x="93" y="55"/>
                  <a:pt x="94" y="55"/>
                </a:cubicBezTo>
                <a:cubicBezTo>
                  <a:pt x="103" y="56"/>
                  <a:pt x="113" y="55"/>
                  <a:pt x="121" y="57"/>
                </a:cubicBezTo>
                <a:cubicBezTo>
                  <a:pt x="123" y="57"/>
                  <a:pt x="125" y="58"/>
                  <a:pt x="126" y="59"/>
                </a:cubicBezTo>
                <a:cubicBezTo>
                  <a:pt x="126" y="60"/>
                  <a:pt x="126" y="60"/>
                  <a:pt x="126" y="60"/>
                </a:cubicBezTo>
                <a:close/>
                <a:moveTo>
                  <a:pt x="101" y="83"/>
                </a:moveTo>
                <a:cubicBezTo>
                  <a:pt x="104" y="84"/>
                  <a:pt x="105" y="88"/>
                  <a:pt x="107" y="90"/>
                </a:cubicBezTo>
                <a:cubicBezTo>
                  <a:pt x="109" y="92"/>
                  <a:pt x="108" y="94"/>
                  <a:pt x="107" y="96"/>
                </a:cubicBezTo>
                <a:cubicBezTo>
                  <a:pt x="107" y="97"/>
                  <a:pt x="105" y="97"/>
                  <a:pt x="103" y="96"/>
                </a:cubicBezTo>
                <a:cubicBezTo>
                  <a:pt x="99" y="92"/>
                  <a:pt x="96" y="89"/>
                  <a:pt x="92" y="85"/>
                </a:cubicBezTo>
                <a:cubicBezTo>
                  <a:pt x="89" y="82"/>
                  <a:pt x="87" y="79"/>
                  <a:pt x="84" y="76"/>
                </a:cubicBezTo>
                <a:cubicBezTo>
                  <a:pt x="83" y="75"/>
                  <a:pt x="82" y="73"/>
                  <a:pt x="83" y="72"/>
                </a:cubicBezTo>
                <a:cubicBezTo>
                  <a:pt x="84" y="71"/>
                  <a:pt x="85" y="70"/>
                  <a:pt x="87" y="71"/>
                </a:cubicBezTo>
                <a:cubicBezTo>
                  <a:pt x="92" y="74"/>
                  <a:pt x="97" y="78"/>
                  <a:pt x="101" y="83"/>
                </a:cubicBezTo>
                <a:close/>
              </a:path>
            </a:pathLst>
          </a:custGeom>
          <a:solidFill>
            <a:srgbClr val="222F3F"/>
          </a:solidFill>
          <a:ln w="9525">
            <a:solidFill>
              <a:schemeClr val="bg1"/>
            </a:solidFill>
            <a:round/>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字魂58号-创中黑" panose="00000500000000000000" pitchFamily="2" charset="-122"/>
              <a:ea typeface="字魂58号-创中黑" panose="00000500000000000000" pitchFamily="2" charset="-122"/>
              <a:cs typeface="+mn-cs"/>
            </a:endParaRPr>
          </a:p>
        </p:txBody>
      </p:sp>
      <p:cxnSp>
        <p:nvCxnSpPr>
          <p:cNvPr id="19" name="直接连接符 5">
            <a:extLst>
              <a:ext uri="{FF2B5EF4-FFF2-40B4-BE49-F238E27FC236}">
                <a16:creationId xmlns:a16="http://schemas.microsoft.com/office/drawing/2014/main" id="{1175E4A5-FF6F-4D1A-810D-5B8F7C672C46}"/>
              </a:ext>
            </a:extLst>
          </p:cNvPr>
          <p:cNvCxnSpPr>
            <a:stCxn id="20" idx="4"/>
            <a:endCxn id="24" idx="0"/>
          </p:cNvCxnSpPr>
          <p:nvPr/>
        </p:nvCxnSpPr>
        <p:spPr>
          <a:xfrm>
            <a:off x="2704809" y="2903882"/>
            <a:ext cx="0" cy="195167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0" name="íşlïḍe">
            <a:extLst>
              <a:ext uri="{FF2B5EF4-FFF2-40B4-BE49-F238E27FC236}">
                <a16:creationId xmlns:a16="http://schemas.microsoft.com/office/drawing/2014/main" id="{DA4408E0-64DF-4232-AA47-DEC47BDD1FE9}"/>
              </a:ext>
            </a:extLst>
          </p:cNvPr>
          <p:cNvSpPr/>
          <p:nvPr/>
        </p:nvSpPr>
        <p:spPr>
          <a:xfrm>
            <a:off x="2456309" y="2406878"/>
            <a:ext cx="497000" cy="497004"/>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îšlïḑé">
            <a:extLst>
              <a:ext uri="{FF2B5EF4-FFF2-40B4-BE49-F238E27FC236}">
                <a16:creationId xmlns:a16="http://schemas.microsoft.com/office/drawing/2014/main" id="{4621E7D8-6E46-4EA8-AE35-88F9F631B19F}"/>
              </a:ext>
            </a:extLst>
          </p:cNvPr>
          <p:cNvSpPr/>
          <p:nvPr/>
        </p:nvSpPr>
        <p:spPr bwMode="auto">
          <a:xfrm>
            <a:off x="2578098" y="2528889"/>
            <a:ext cx="253422" cy="252978"/>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rgbClr val="16697B"/>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iślïḍè">
            <a:extLst>
              <a:ext uri="{FF2B5EF4-FFF2-40B4-BE49-F238E27FC236}">
                <a16:creationId xmlns:a16="http://schemas.microsoft.com/office/drawing/2014/main" id="{22D24319-9691-483A-85D0-D0915333FDDA}"/>
              </a:ext>
            </a:extLst>
          </p:cNvPr>
          <p:cNvSpPr/>
          <p:nvPr/>
        </p:nvSpPr>
        <p:spPr>
          <a:xfrm>
            <a:off x="2456309" y="3652520"/>
            <a:ext cx="497000" cy="497004"/>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iślíďe">
            <a:extLst>
              <a:ext uri="{FF2B5EF4-FFF2-40B4-BE49-F238E27FC236}">
                <a16:creationId xmlns:a16="http://schemas.microsoft.com/office/drawing/2014/main" id="{B523E7C9-0EF1-4880-A8F7-041D0C5E765D}"/>
              </a:ext>
            </a:extLst>
          </p:cNvPr>
          <p:cNvSpPr/>
          <p:nvPr/>
        </p:nvSpPr>
        <p:spPr bwMode="auto">
          <a:xfrm>
            <a:off x="2578098" y="3774532"/>
            <a:ext cx="253422" cy="252978"/>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rgbClr val="16697B"/>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íṡḻïḓê">
            <a:extLst>
              <a:ext uri="{FF2B5EF4-FFF2-40B4-BE49-F238E27FC236}">
                <a16:creationId xmlns:a16="http://schemas.microsoft.com/office/drawing/2014/main" id="{4D04E1AB-BDA3-4548-82AE-3FCBA71BE734}"/>
              </a:ext>
            </a:extLst>
          </p:cNvPr>
          <p:cNvSpPr/>
          <p:nvPr/>
        </p:nvSpPr>
        <p:spPr>
          <a:xfrm>
            <a:off x="2456309" y="4855553"/>
            <a:ext cx="497000" cy="497004"/>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ïŝḻîďê">
            <a:extLst>
              <a:ext uri="{FF2B5EF4-FFF2-40B4-BE49-F238E27FC236}">
                <a16:creationId xmlns:a16="http://schemas.microsoft.com/office/drawing/2014/main" id="{5FFD8D58-640B-42A2-8B61-E68474756491}"/>
              </a:ext>
            </a:extLst>
          </p:cNvPr>
          <p:cNvSpPr/>
          <p:nvPr/>
        </p:nvSpPr>
        <p:spPr bwMode="auto">
          <a:xfrm>
            <a:off x="2578098" y="4977566"/>
            <a:ext cx="253422" cy="252978"/>
          </a:xfrm>
          <a:custGeom>
            <a:avLst/>
            <a:gdLst>
              <a:gd name="connsiteX0" fmla="*/ 360585 w 604110"/>
              <a:gd name="connsiteY0" fmla="*/ 233916 h 603052"/>
              <a:gd name="connsiteX1" fmla="*/ 380012 w 604110"/>
              <a:gd name="connsiteY1" fmla="*/ 241933 h 603052"/>
              <a:gd name="connsiteX2" fmla="*/ 380012 w 604110"/>
              <a:gd name="connsiteY2" fmla="*/ 280718 h 603052"/>
              <a:gd name="connsiteX3" fmla="*/ 297635 w 604110"/>
              <a:gd name="connsiteY3" fmla="*/ 362947 h 603052"/>
              <a:gd name="connsiteX4" fmla="*/ 278277 w 604110"/>
              <a:gd name="connsiteY4" fmla="*/ 371033 h 603052"/>
              <a:gd name="connsiteX5" fmla="*/ 258781 w 604110"/>
              <a:gd name="connsiteY5" fmla="*/ 362947 h 603052"/>
              <a:gd name="connsiteX6" fmla="*/ 222260 w 604110"/>
              <a:gd name="connsiteY6" fmla="*/ 326355 h 603052"/>
              <a:gd name="connsiteX7" fmla="*/ 222260 w 604110"/>
              <a:gd name="connsiteY7" fmla="*/ 287707 h 603052"/>
              <a:gd name="connsiteX8" fmla="*/ 260977 w 604110"/>
              <a:gd name="connsiteY8" fmla="*/ 287707 h 603052"/>
              <a:gd name="connsiteX9" fmla="*/ 278277 w 604110"/>
              <a:gd name="connsiteY9" fmla="*/ 304838 h 603052"/>
              <a:gd name="connsiteX10" fmla="*/ 341158 w 604110"/>
              <a:gd name="connsiteY10" fmla="*/ 241933 h 603052"/>
              <a:gd name="connsiteX11" fmla="*/ 360585 w 604110"/>
              <a:gd name="connsiteY11" fmla="*/ 233916 h 603052"/>
              <a:gd name="connsiteX12" fmla="*/ 274595 w 604110"/>
              <a:gd name="connsiteY12" fmla="*/ 54823 h 603052"/>
              <a:gd name="connsiteX13" fmla="*/ 274595 w 604110"/>
              <a:gd name="connsiteY13" fmla="*/ 89087 h 603052"/>
              <a:gd name="connsiteX14" fmla="*/ 254001 w 604110"/>
              <a:gd name="connsiteY14" fmla="*/ 115676 h 603052"/>
              <a:gd name="connsiteX15" fmla="*/ 204436 w 604110"/>
              <a:gd name="connsiteY15" fmla="*/ 136235 h 603052"/>
              <a:gd name="connsiteX16" fmla="*/ 171073 w 604110"/>
              <a:gd name="connsiteY16" fmla="*/ 131986 h 603052"/>
              <a:gd name="connsiteX17" fmla="*/ 146771 w 604110"/>
              <a:gd name="connsiteY17" fmla="*/ 107727 h 603052"/>
              <a:gd name="connsiteX18" fmla="*/ 107916 w 604110"/>
              <a:gd name="connsiteY18" fmla="*/ 146514 h 603052"/>
              <a:gd name="connsiteX19" fmla="*/ 132218 w 604110"/>
              <a:gd name="connsiteY19" fmla="*/ 170773 h 603052"/>
              <a:gd name="connsiteX20" fmla="*/ 136474 w 604110"/>
              <a:gd name="connsiteY20" fmla="*/ 204078 h 603052"/>
              <a:gd name="connsiteX21" fmla="*/ 115879 w 604110"/>
              <a:gd name="connsiteY21" fmla="*/ 253556 h 603052"/>
              <a:gd name="connsiteX22" fmla="*/ 89244 w 604110"/>
              <a:gd name="connsiteY22" fmla="*/ 274115 h 603052"/>
              <a:gd name="connsiteX23" fmla="*/ 54919 w 604110"/>
              <a:gd name="connsiteY23" fmla="*/ 274115 h 603052"/>
              <a:gd name="connsiteX24" fmla="*/ 54919 w 604110"/>
              <a:gd name="connsiteY24" fmla="*/ 328937 h 603052"/>
              <a:gd name="connsiteX25" fmla="*/ 89244 w 604110"/>
              <a:gd name="connsiteY25" fmla="*/ 328937 h 603052"/>
              <a:gd name="connsiteX26" fmla="*/ 115879 w 604110"/>
              <a:gd name="connsiteY26" fmla="*/ 349496 h 603052"/>
              <a:gd name="connsiteX27" fmla="*/ 136474 w 604110"/>
              <a:gd name="connsiteY27" fmla="*/ 398974 h 603052"/>
              <a:gd name="connsiteX28" fmla="*/ 132218 w 604110"/>
              <a:gd name="connsiteY28" fmla="*/ 432279 h 603052"/>
              <a:gd name="connsiteX29" fmla="*/ 107916 w 604110"/>
              <a:gd name="connsiteY29" fmla="*/ 456538 h 603052"/>
              <a:gd name="connsiteX30" fmla="*/ 146771 w 604110"/>
              <a:gd name="connsiteY30" fmla="*/ 495325 h 603052"/>
              <a:gd name="connsiteX31" fmla="*/ 171073 w 604110"/>
              <a:gd name="connsiteY31" fmla="*/ 471066 h 603052"/>
              <a:gd name="connsiteX32" fmla="*/ 204436 w 604110"/>
              <a:gd name="connsiteY32" fmla="*/ 466817 h 603052"/>
              <a:gd name="connsiteX33" fmla="*/ 254001 w 604110"/>
              <a:gd name="connsiteY33" fmla="*/ 487376 h 603052"/>
              <a:gd name="connsiteX34" fmla="*/ 274595 w 604110"/>
              <a:gd name="connsiteY34" fmla="*/ 513965 h 603052"/>
              <a:gd name="connsiteX35" fmla="*/ 274595 w 604110"/>
              <a:gd name="connsiteY35" fmla="*/ 548229 h 603052"/>
              <a:gd name="connsiteX36" fmla="*/ 329515 w 604110"/>
              <a:gd name="connsiteY36" fmla="*/ 548229 h 603052"/>
              <a:gd name="connsiteX37" fmla="*/ 329515 w 604110"/>
              <a:gd name="connsiteY37" fmla="*/ 513965 h 603052"/>
              <a:gd name="connsiteX38" fmla="*/ 350109 w 604110"/>
              <a:gd name="connsiteY38" fmla="*/ 487376 h 603052"/>
              <a:gd name="connsiteX39" fmla="*/ 399674 w 604110"/>
              <a:gd name="connsiteY39" fmla="*/ 466817 h 603052"/>
              <a:gd name="connsiteX40" fmla="*/ 433037 w 604110"/>
              <a:gd name="connsiteY40" fmla="*/ 471066 h 603052"/>
              <a:gd name="connsiteX41" fmla="*/ 457339 w 604110"/>
              <a:gd name="connsiteY41" fmla="*/ 495325 h 603052"/>
              <a:gd name="connsiteX42" fmla="*/ 496194 w 604110"/>
              <a:gd name="connsiteY42" fmla="*/ 456538 h 603052"/>
              <a:gd name="connsiteX43" fmla="*/ 471892 w 604110"/>
              <a:gd name="connsiteY43" fmla="*/ 432279 h 603052"/>
              <a:gd name="connsiteX44" fmla="*/ 467636 w 604110"/>
              <a:gd name="connsiteY44" fmla="*/ 398974 h 603052"/>
              <a:gd name="connsiteX45" fmla="*/ 488231 w 604110"/>
              <a:gd name="connsiteY45" fmla="*/ 349496 h 603052"/>
              <a:gd name="connsiteX46" fmla="*/ 514866 w 604110"/>
              <a:gd name="connsiteY46" fmla="*/ 328937 h 603052"/>
              <a:gd name="connsiteX47" fmla="*/ 549191 w 604110"/>
              <a:gd name="connsiteY47" fmla="*/ 328937 h 603052"/>
              <a:gd name="connsiteX48" fmla="*/ 549191 w 604110"/>
              <a:gd name="connsiteY48" fmla="*/ 274115 h 603052"/>
              <a:gd name="connsiteX49" fmla="*/ 514866 w 604110"/>
              <a:gd name="connsiteY49" fmla="*/ 274115 h 603052"/>
              <a:gd name="connsiteX50" fmla="*/ 488231 w 604110"/>
              <a:gd name="connsiteY50" fmla="*/ 253556 h 603052"/>
              <a:gd name="connsiteX51" fmla="*/ 467636 w 604110"/>
              <a:gd name="connsiteY51" fmla="*/ 204078 h 603052"/>
              <a:gd name="connsiteX52" fmla="*/ 471892 w 604110"/>
              <a:gd name="connsiteY52" fmla="*/ 170773 h 603052"/>
              <a:gd name="connsiteX53" fmla="*/ 496194 w 604110"/>
              <a:gd name="connsiteY53" fmla="*/ 146514 h 603052"/>
              <a:gd name="connsiteX54" fmla="*/ 457339 w 604110"/>
              <a:gd name="connsiteY54" fmla="*/ 107727 h 603052"/>
              <a:gd name="connsiteX55" fmla="*/ 433037 w 604110"/>
              <a:gd name="connsiteY55" fmla="*/ 131986 h 603052"/>
              <a:gd name="connsiteX56" fmla="*/ 399674 w 604110"/>
              <a:gd name="connsiteY56" fmla="*/ 136235 h 603052"/>
              <a:gd name="connsiteX57" fmla="*/ 350109 w 604110"/>
              <a:gd name="connsiteY57" fmla="*/ 115676 h 603052"/>
              <a:gd name="connsiteX58" fmla="*/ 329515 w 604110"/>
              <a:gd name="connsiteY58" fmla="*/ 89087 h 603052"/>
              <a:gd name="connsiteX59" fmla="*/ 329515 w 604110"/>
              <a:gd name="connsiteY59" fmla="*/ 54823 h 603052"/>
              <a:gd name="connsiteX60" fmla="*/ 247136 w 604110"/>
              <a:gd name="connsiteY60" fmla="*/ 0 h 603052"/>
              <a:gd name="connsiteX61" fmla="*/ 356974 w 604110"/>
              <a:gd name="connsiteY61" fmla="*/ 0 h 603052"/>
              <a:gd name="connsiteX62" fmla="*/ 384434 w 604110"/>
              <a:gd name="connsiteY62" fmla="*/ 27411 h 603052"/>
              <a:gd name="connsiteX63" fmla="*/ 384434 w 604110"/>
              <a:gd name="connsiteY63" fmla="*/ 68940 h 603052"/>
              <a:gd name="connsiteX64" fmla="*/ 408598 w 604110"/>
              <a:gd name="connsiteY64" fmla="*/ 78945 h 603052"/>
              <a:gd name="connsiteX65" fmla="*/ 437980 w 604110"/>
              <a:gd name="connsiteY65" fmla="*/ 49615 h 603052"/>
              <a:gd name="connsiteX66" fmla="*/ 457339 w 604110"/>
              <a:gd name="connsiteY66" fmla="*/ 41528 h 603052"/>
              <a:gd name="connsiteX67" fmla="*/ 476835 w 604110"/>
              <a:gd name="connsiteY67" fmla="*/ 49615 h 603052"/>
              <a:gd name="connsiteX68" fmla="*/ 554408 w 604110"/>
              <a:gd name="connsiteY68" fmla="*/ 127052 h 603052"/>
              <a:gd name="connsiteX69" fmla="*/ 554408 w 604110"/>
              <a:gd name="connsiteY69" fmla="*/ 165839 h 603052"/>
              <a:gd name="connsiteX70" fmla="*/ 525026 w 604110"/>
              <a:gd name="connsiteY70" fmla="*/ 195170 h 603052"/>
              <a:gd name="connsiteX71" fmla="*/ 535049 w 604110"/>
              <a:gd name="connsiteY71" fmla="*/ 219292 h 603052"/>
              <a:gd name="connsiteX72" fmla="*/ 576650 w 604110"/>
              <a:gd name="connsiteY72" fmla="*/ 219292 h 603052"/>
              <a:gd name="connsiteX73" fmla="*/ 604110 w 604110"/>
              <a:gd name="connsiteY73" fmla="*/ 246703 h 603052"/>
              <a:gd name="connsiteX74" fmla="*/ 604110 w 604110"/>
              <a:gd name="connsiteY74" fmla="*/ 356349 h 603052"/>
              <a:gd name="connsiteX75" fmla="*/ 576650 w 604110"/>
              <a:gd name="connsiteY75" fmla="*/ 383760 h 603052"/>
              <a:gd name="connsiteX76" fmla="*/ 535187 w 604110"/>
              <a:gd name="connsiteY76" fmla="*/ 383760 h 603052"/>
              <a:gd name="connsiteX77" fmla="*/ 525026 w 604110"/>
              <a:gd name="connsiteY77" fmla="*/ 407882 h 603052"/>
              <a:gd name="connsiteX78" fmla="*/ 554408 w 604110"/>
              <a:gd name="connsiteY78" fmla="*/ 437213 h 603052"/>
              <a:gd name="connsiteX79" fmla="*/ 554408 w 604110"/>
              <a:gd name="connsiteY79" fmla="*/ 476000 h 603052"/>
              <a:gd name="connsiteX80" fmla="*/ 476835 w 604110"/>
              <a:gd name="connsiteY80" fmla="*/ 553437 h 603052"/>
              <a:gd name="connsiteX81" fmla="*/ 437980 w 604110"/>
              <a:gd name="connsiteY81" fmla="*/ 553437 h 603052"/>
              <a:gd name="connsiteX82" fmla="*/ 408598 w 604110"/>
              <a:gd name="connsiteY82" fmla="*/ 524107 h 603052"/>
              <a:gd name="connsiteX83" fmla="*/ 384434 w 604110"/>
              <a:gd name="connsiteY83" fmla="*/ 534112 h 603052"/>
              <a:gd name="connsiteX84" fmla="*/ 384434 w 604110"/>
              <a:gd name="connsiteY84" fmla="*/ 575641 h 603052"/>
              <a:gd name="connsiteX85" fmla="*/ 356974 w 604110"/>
              <a:gd name="connsiteY85" fmla="*/ 603052 h 603052"/>
              <a:gd name="connsiteX86" fmla="*/ 247136 w 604110"/>
              <a:gd name="connsiteY86" fmla="*/ 603052 h 603052"/>
              <a:gd name="connsiteX87" fmla="*/ 219676 w 604110"/>
              <a:gd name="connsiteY87" fmla="*/ 575641 h 603052"/>
              <a:gd name="connsiteX88" fmla="*/ 219676 w 604110"/>
              <a:gd name="connsiteY88" fmla="*/ 534112 h 603052"/>
              <a:gd name="connsiteX89" fmla="*/ 195512 w 604110"/>
              <a:gd name="connsiteY89" fmla="*/ 524107 h 603052"/>
              <a:gd name="connsiteX90" fmla="*/ 166130 w 604110"/>
              <a:gd name="connsiteY90" fmla="*/ 553437 h 603052"/>
              <a:gd name="connsiteX91" fmla="*/ 127275 w 604110"/>
              <a:gd name="connsiteY91" fmla="*/ 553437 h 603052"/>
              <a:gd name="connsiteX92" fmla="*/ 49702 w 604110"/>
              <a:gd name="connsiteY92" fmla="*/ 476000 h 603052"/>
              <a:gd name="connsiteX93" fmla="*/ 41601 w 604110"/>
              <a:gd name="connsiteY93" fmla="*/ 456538 h 603052"/>
              <a:gd name="connsiteX94" fmla="*/ 49702 w 604110"/>
              <a:gd name="connsiteY94" fmla="*/ 437213 h 603052"/>
              <a:gd name="connsiteX95" fmla="*/ 79083 w 604110"/>
              <a:gd name="connsiteY95" fmla="*/ 407882 h 603052"/>
              <a:gd name="connsiteX96" fmla="*/ 69061 w 604110"/>
              <a:gd name="connsiteY96" fmla="*/ 383760 h 603052"/>
              <a:gd name="connsiteX97" fmla="*/ 27460 w 604110"/>
              <a:gd name="connsiteY97" fmla="*/ 383760 h 603052"/>
              <a:gd name="connsiteX98" fmla="*/ 0 w 604110"/>
              <a:gd name="connsiteY98" fmla="*/ 356349 h 603052"/>
              <a:gd name="connsiteX99" fmla="*/ 0 w 604110"/>
              <a:gd name="connsiteY99" fmla="*/ 246703 h 603052"/>
              <a:gd name="connsiteX100" fmla="*/ 27460 w 604110"/>
              <a:gd name="connsiteY100" fmla="*/ 219292 h 603052"/>
              <a:gd name="connsiteX101" fmla="*/ 69061 w 604110"/>
              <a:gd name="connsiteY101" fmla="*/ 219292 h 603052"/>
              <a:gd name="connsiteX102" fmla="*/ 79083 w 604110"/>
              <a:gd name="connsiteY102" fmla="*/ 195170 h 603052"/>
              <a:gd name="connsiteX103" fmla="*/ 49702 w 604110"/>
              <a:gd name="connsiteY103" fmla="*/ 165839 h 603052"/>
              <a:gd name="connsiteX104" fmla="*/ 49702 w 604110"/>
              <a:gd name="connsiteY104" fmla="*/ 127052 h 603052"/>
              <a:gd name="connsiteX105" fmla="*/ 127275 w 604110"/>
              <a:gd name="connsiteY105" fmla="*/ 49615 h 603052"/>
              <a:gd name="connsiteX106" fmla="*/ 166130 w 604110"/>
              <a:gd name="connsiteY106" fmla="*/ 49615 h 603052"/>
              <a:gd name="connsiteX107" fmla="*/ 195512 w 604110"/>
              <a:gd name="connsiteY107" fmla="*/ 78945 h 603052"/>
              <a:gd name="connsiteX108" fmla="*/ 219676 w 604110"/>
              <a:gd name="connsiteY108" fmla="*/ 68940 h 603052"/>
              <a:gd name="connsiteX109" fmla="*/ 219676 w 604110"/>
              <a:gd name="connsiteY109" fmla="*/ 27411 h 603052"/>
              <a:gd name="connsiteX110" fmla="*/ 247136 w 604110"/>
              <a:gd name="connsiteY110" fmla="*/ 0 h 60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4110" h="603052">
                <a:moveTo>
                  <a:pt x="360585" y="233916"/>
                </a:moveTo>
                <a:cubicBezTo>
                  <a:pt x="367621" y="233916"/>
                  <a:pt x="374658" y="236588"/>
                  <a:pt x="380012" y="241933"/>
                </a:cubicBezTo>
                <a:cubicBezTo>
                  <a:pt x="390721" y="252623"/>
                  <a:pt x="390721" y="270028"/>
                  <a:pt x="380012" y="280718"/>
                </a:cubicBezTo>
                <a:lnTo>
                  <a:pt x="297635" y="362947"/>
                </a:lnTo>
                <a:cubicBezTo>
                  <a:pt x="292281" y="368292"/>
                  <a:pt x="285279" y="371033"/>
                  <a:pt x="278277" y="371033"/>
                </a:cubicBezTo>
                <a:cubicBezTo>
                  <a:pt x="271137" y="371033"/>
                  <a:pt x="264135" y="368292"/>
                  <a:pt x="258781" y="362947"/>
                </a:cubicBezTo>
                <a:lnTo>
                  <a:pt x="222260" y="326355"/>
                </a:lnTo>
                <a:cubicBezTo>
                  <a:pt x="211414" y="315665"/>
                  <a:pt x="211414" y="298397"/>
                  <a:pt x="222260" y="287707"/>
                </a:cubicBezTo>
                <a:cubicBezTo>
                  <a:pt x="232969" y="276880"/>
                  <a:pt x="250268" y="276880"/>
                  <a:pt x="260977" y="287707"/>
                </a:cubicBezTo>
                <a:lnTo>
                  <a:pt x="278277" y="304838"/>
                </a:lnTo>
                <a:lnTo>
                  <a:pt x="341158" y="241933"/>
                </a:lnTo>
                <a:cubicBezTo>
                  <a:pt x="346512" y="236588"/>
                  <a:pt x="353549" y="233916"/>
                  <a:pt x="360585" y="233916"/>
                </a:cubicBezTo>
                <a:close/>
                <a:moveTo>
                  <a:pt x="274595" y="54823"/>
                </a:moveTo>
                <a:lnTo>
                  <a:pt x="274595" y="89087"/>
                </a:lnTo>
                <a:cubicBezTo>
                  <a:pt x="274595" y="101696"/>
                  <a:pt x="266083" y="112524"/>
                  <a:pt x="254001" y="115676"/>
                </a:cubicBezTo>
                <a:cubicBezTo>
                  <a:pt x="236701" y="120199"/>
                  <a:pt x="219951" y="127052"/>
                  <a:pt x="204436" y="136235"/>
                </a:cubicBezTo>
                <a:cubicBezTo>
                  <a:pt x="193590" y="142540"/>
                  <a:pt x="179860" y="140895"/>
                  <a:pt x="171073" y="131986"/>
                </a:cubicBezTo>
                <a:lnTo>
                  <a:pt x="146771" y="107727"/>
                </a:lnTo>
                <a:lnTo>
                  <a:pt x="107916" y="146514"/>
                </a:lnTo>
                <a:lnTo>
                  <a:pt x="132218" y="170773"/>
                </a:lnTo>
                <a:cubicBezTo>
                  <a:pt x="141142" y="179545"/>
                  <a:pt x="142790" y="193251"/>
                  <a:pt x="136474" y="204078"/>
                </a:cubicBezTo>
                <a:cubicBezTo>
                  <a:pt x="127275" y="219566"/>
                  <a:pt x="120410" y="236287"/>
                  <a:pt x="115879" y="253556"/>
                </a:cubicBezTo>
                <a:cubicBezTo>
                  <a:pt x="112721" y="265617"/>
                  <a:pt x="101875" y="274115"/>
                  <a:pt x="89244" y="274115"/>
                </a:cubicBezTo>
                <a:lnTo>
                  <a:pt x="54919" y="274115"/>
                </a:lnTo>
                <a:lnTo>
                  <a:pt x="54919" y="328937"/>
                </a:lnTo>
                <a:lnTo>
                  <a:pt x="89244" y="328937"/>
                </a:lnTo>
                <a:cubicBezTo>
                  <a:pt x="101875" y="328937"/>
                  <a:pt x="112721" y="337435"/>
                  <a:pt x="115879" y="349496"/>
                </a:cubicBezTo>
                <a:cubicBezTo>
                  <a:pt x="120410" y="366765"/>
                  <a:pt x="127275" y="383486"/>
                  <a:pt x="136474" y="398974"/>
                </a:cubicBezTo>
                <a:cubicBezTo>
                  <a:pt x="142790" y="409801"/>
                  <a:pt x="141142" y="423507"/>
                  <a:pt x="132218" y="432279"/>
                </a:cubicBezTo>
                <a:lnTo>
                  <a:pt x="107916" y="456538"/>
                </a:lnTo>
                <a:lnTo>
                  <a:pt x="146771" y="495325"/>
                </a:lnTo>
                <a:lnTo>
                  <a:pt x="171073" y="471066"/>
                </a:lnTo>
                <a:cubicBezTo>
                  <a:pt x="179860" y="462157"/>
                  <a:pt x="193590" y="460512"/>
                  <a:pt x="204436" y="466817"/>
                </a:cubicBezTo>
                <a:cubicBezTo>
                  <a:pt x="219951" y="476000"/>
                  <a:pt x="236701" y="482853"/>
                  <a:pt x="254001" y="487376"/>
                </a:cubicBezTo>
                <a:cubicBezTo>
                  <a:pt x="266083" y="490528"/>
                  <a:pt x="274595" y="501356"/>
                  <a:pt x="274595" y="513965"/>
                </a:cubicBezTo>
                <a:lnTo>
                  <a:pt x="274595" y="548229"/>
                </a:lnTo>
                <a:lnTo>
                  <a:pt x="329515" y="548229"/>
                </a:lnTo>
                <a:lnTo>
                  <a:pt x="329515" y="513965"/>
                </a:lnTo>
                <a:cubicBezTo>
                  <a:pt x="329515" y="501356"/>
                  <a:pt x="338027" y="490528"/>
                  <a:pt x="350109" y="487376"/>
                </a:cubicBezTo>
                <a:cubicBezTo>
                  <a:pt x="367409" y="482853"/>
                  <a:pt x="384159" y="476000"/>
                  <a:pt x="399674" y="466817"/>
                </a:cubicBezTo>
                <a:cubicBezTo>
                  <a:pt x="410520" y="460512"/>
                  <a:pt x="424250" y="462157"/>
                  <a:pt x="433037" y="471066"/>
                </a:cubicBezTo>
                <a:lnTo>
                  <a:pt x="457339" y="495325"/>
                </a:lnTo>
                <a:lnTo>
                  <a:pt x="496194" y="456538"/>
                </a:lnTo>
                <a:lnTo>
                  <a:pt x="471892" y="432279"/>
                </a:lnTo>
                <a:cubicBezTo>
                  <a:pt x="462968" y="423507"/>
                  <a:pt x="461320" y="409801"/>
                  <a:pt x="467636" y="398974"/>
                </a:cubicBezTo>
                <a:cubicBezTo>
                  <a:pt x="476835" y="383486"/>
                  <a:pt x="483700" y="366765"/>
                  <a:pt x="488231" y="349496"/>
                </a:cubicBezTo>
                <a:cubicBezTo>
                  <a:pt x="491389" y="337435"/>
                  <a:pt x="502235" y="328937"/>
                  <a:pt x="514866" y="328937"/>
                </a:cubicBezTo>
                <a:lnTo>
                  <a:pt x="549191" y="328937"/>
                </a:lnTo>
                <a:lnTo>
                  <a:pt x="549191" y="274115"/>
                </a:lnTo>
                <a:lnTo>
                  <a:pt x="514866" y="274115"/>
                </a:lnTo>
                <a:cubicBezTo>
                  <a:pt x="502235" y="274115"/>
                  <a:pt x="491389" y="265617"/>
                  <a:pt x="488231" y="253556"/>
                </a:cubicBezTo>
                <a:cubicBezTo>
                  <a:pt x="483700" y="236287"/>
                  <a:pt x="476835" y="219566"/>
                  <a:pt x="467636" y="204078"/>
                </a:cubicBezTo>
                <a:cubicBezTo>
                  <a:pt x="461320" y="193251"/>
                  <a:pt x="462968" y="179545"/>
                  <a:pt x="471892" y="170773"/>
                </a:cubicBezTo>
                <a:lnTo>
                  <a:pt x="496194" y="146514"/>
                </a:lnTo>
                <a:lnTo>
                  <a:pt x="457339" y="107727"/>
                </a:lnTo>
                <a:lnTo>
                  <a:pt x="433037" y="131986"/>
                </a:lnTo>
                <a:cubicBezTo>
                  <a:pt x="424250" y="140895"/>
                  <a:pt x="410520" y="142540"/>
                  <a:pt x="399674" y="136235"/>
                </a:cubicBezTo>
                <a:cubicBezTo>
                  <a:pt x="384159" y="127052"/>
                  <a:pt x="367409" y="120199"/>
                  <a:pt x="350109" y="115676"/>
                </a:cubicBezTo>
                <a:cubicBezTo>
                  <a:pt x="338027" y="112524"/>
                  <a:pt x="329515" y="101696"/>
                  <a:pt x="329515" y="89087"/>
                </a:cubicBezTo>
                <a:lnTo>
                  <a:pt x="329515" y="54823"/>
                </a:lnTo>
                <a:close/>
                <a:moveTo>
                  <a:pt x="247136" y="0"/>
                </a:moveTo>
                <a:lnTo>
                  <a:pt x="356974" y="0"/>
                </a:lnTo>
                <a:cubicBezTo>
                  <a:pt x="372077" y="0"/>
                  <a:pt x="384434" y="12335"/>
                  <a:pt x="384434" y="27411"/>
                </a:cubicBezTo>
                <a:lnTo>
                  <a:pt x="384434" y="68940"/>
                </a:lnTo>
                <a:cubicBezTo>
                  <a:pt x="392672" y="71818"/>
                  <a:pt x="400772" y="75107"/>
                  <a:pt x="408598" y="78945"/>
                </a:cubicBezTo>
                <a:lnTo>
                  <a:pt x="437980" y="49615"/>
                </a:lnTo>
                <a:cubicBezTo>
                  <a:pt x="443060" y="44407"/>
                  <a:pt x="450062" y="41528"/>
                  <a:pt x="457339" y="41528"/>
                </a:cubicBezTo>
                <a:cubicBezTo>
                  <a:pt x="464616" y="41528"/>
                  <a:pt x="471618" y="44407"/>
                  <a:pt x="476835" y="49615"/>
                </a:cubicBezTo>
                <a:lnTo>
                  <a:pt x="554408" y="127052"/>
                </a:lnTo>
                <a:cubicBezTo>
                  <a:pt x="565255" y="137743"/>
                  <a:pt x="565255" y="155149"/>
                  <a:pt x="554408" y="165839"/>
                </a:cubicBezTo>
                <a:lnTo>
                  <a:pt x="525026" y="195170"/>
                </a:lnTo>
                <a:cubicBezTo>
                  <a:pt x="528871" y="202982"/>
                  <a:pt x="532166" y="211068"/>
                  <a:pt x="535049" y="219292"/>
                </a:cubicBezTo>
                <a:lnTo>
                  <a:pt x="576650" y="219292"/>
                </a:lnTo>
                <a:cubicBezTo>
                  <a:pt x="591753" y="219292"/>
                  <a:pt x="604110" y="231627"/>
                  <a:pt x="604110" y="246703"/>
                </a:cubicBezTo>
                <a:lnTo>
                  <a:pt x="604110" y="356349"/>
                </a:lnTo>
                <a:cubicBezTo>
                  <a:pt x="604110" y="371425"/>
                  <a:pt x="591753" y="383760"/>
                  <a:pt x="576650" y="383760"/>
                </a:cubicBezTo>
                <a:lnTo>
                  <a:pt x="535187" y="383760"/>
                </a:lnTo>
                <a:cubicBezTo>
                  <a:pt x="532166" y="391984"/>
                  <a:pt x="528871" y="400070"/>
                  <a:pt x="525026" y="407882"/>
                </a:cubicBezTo>
                <a:lnTo>
                  <a:pt x="554408" y="437213"/>
                </a:lnTo>
                <a:cubicBezTo>
                  <a:pt x="565255" y="447903"/>
                  <a:pt x="565255" y="465309"/>
                  <a:pt x="554408" y="476000"/>
                </a:cubicBezTo>
                <a:lnTo>
                  <a:pt x="476835" y="553437"/>
                </a:lnTo>
                <a:cubicBezTo>
                  <a:pt x="466126" y="564265"/>
                  <a:pt x="448689" y="564265"/>
                  <a:pt x="437980" y="553437"/>
                </a:cubicBezTo>
                <a:lnTo>
                  <a:pt x="408598" y="524107"/>
                </a:lnTo>
                <a:cubicBezTo>
                  <a:pt x="400772" y="527945"/>
                  <a:pt x="392672" y="531234"/>
                  <a:pt x="384434" y="534112"/>
                </a:cubicBezTo>
                <a:lnTo>
                  <a:pt x="384434" y="575641"/>
                </a:lnTo>
                <a:cubicBezTo>
                  <a:pt x="384434" y="590717"/>
                  <a:pt x="372077" y="603052"/>
                  <a:pt x="356974" y="603052"/>
                </a:cubicBezTo>
                <a:lnTo>
                  <a:pt x="247136" y="603052"/>
                </a:lnTo>
                <a:cubicBezTo>
                  <a:pt x="232033" y="603052"/>
                  <a:pt x="219676" y="590717"/>
                  <a:pt x="219676" y="575641"/>
                </a:cubicBezTo>
                <a:lnTo>
                  <a:pt x="219676" y="534112"/>
                </a:lnTo>
                <a:cubicBezTo>
                  <a:pt x="211438" y="531234"/>
                  <a:pt x="203338" y="527945"/>
                  <a:pt x="195512" y="524107"/>
                </a:cubicBezTo>
                <a:lnTo>
                  <a:pt x="166130" y="553437"/>
                </a:lnTo>
                <a:cubicBezTo>
                  <a:pt x="155421" y="564265"/>
                  <a:pt x="137984" y="564265"/>
                  <a:pt x="127275" y="553437"/>
                </a:cubicBezTo>
                <a:lnTo>
                  <a:pt x="49702" y="476000"/>
                </a:lnTo>
                <a:cubicBezTo>
                  <a:pt x="44484" y="470792"/>
                  <a:pt x="41601" y="463802"/>
                  <a:pt x="41601" y="456538"/>
                </a:cubicBezTo>
                <a:cubicBezTo>
                  <a:pt x="41601" y="449274"/>
                  <a:pt x="44484" y="442284"/>
                  <a:pt x="49702" y="437213"/>
                </a:cubicBezTo>
                <a:lnTo>
                  <a:pt x="79083" y="407882"/>
                </a:lnTo>
                <a:cubicBezTo>
                  <a:pt x="75239" y="400070"/>
                  <a:pt x="71944" y="391984"/>
                  <a:pt x="69061" y="383760"/>
                </a:cubicBezTo>
                <a:lnTo>
                  <a:pt x="27460" y="383760"/>
                </a:lnTo>
                <a:cubicBezTo>
                  <a:pt x="12357" y="383760"/>
                  <a:pt x="0" y="371425"/>
                  <a:pt x="0" y="356349"/>
                </a:cubicBezTo>
                <a:lnTo>
                  <a:pt x="0" y="246703"/>
                </a:lnTo>
                <a:cubicBezTo>
                  <a:pt x="0" y="231627"/>
                  <a:pt x="12357" y="219292"/>
                  <a:pt x="27460" y="219292"/>
                </a:cubicBezTo>
                <a:lnTo>
                  <a:pt x="69061" y="219292"/>
                </a:lnTo>
                <a:cubicBezTo>
                  <a:pt x="71944" y="211068"/>
                  <a:pt x="75239" y="202982"/>
                  <a:pt x="79083" y="195170"/>
                </a:cubicBezTo>
                <a:lnTo>
                  <a:pt x="49702" y="165839"/>
                </a:lnTo>
                <a:cubicBezTo>
                  <a:pt x="38855" y="155149"/>
                  <a:pt x="38855" y="137743"/>
                  <a:pt x="49702" y="127052"/>
                </a:cubicBezTo>
                <a:lnTo>
                  <a:pt x="127275" y="49615"/>
                </a:lnTo>
                <a:cubicBezTo>
                  <a:pt x="137984" y="38787"/>
                  <a:pt x="155421" y="38787"/>
                  <a:pt x="166130" y="49615"/>
                </a:cubicBezTo>
                <a:lnTo>
                  <a:pt x="195512" y="78945"/>
                </a:lnTo>
                <a:cubicBezTo>
                  <a:pt x="203338" y="75107"/>
                  <a:pt x="211438" y="71818"/>
                  <a:pt x="219676" y="68940"/>
                </a:cubicBezTo>
                <a:lnTo>
                  <a:pt x="219676" y="27411"/>
                </a:lnTo>
                <a:cubicBezTo>
                  <a:pt x="219676" y="12335"/>
                  <a:pt x="232033" y="0"/>
                  <a:pt x="247136" y="0"/>
                </a:cubicBezTo>
                <a:close/>
              </a:path>
            </a:pathLst>
          </a:custGeom>
          <a:solidFill>
            <a:srgbClr val="16697B"/>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p:cNvSpPr/>
          <p:nvPr/>
        </p:nvSpPr>
        <p:spPr>
          <a:xfrm>
            <a:off x="3127241" y="3313445"/>
            <a:ext cx="6096000" cy="954107"/>
          </a:xfrm>
          <a:prstGeom prst="rect">
            <a:avLst/>
          </a:prstGeom>
        </p:spPr>
        <p:txBody>
          <a:bodyPr>
            <a:spAutoFit/>
          </a:bodyPr>
          <a:lstStyle/>
          <a:p>
            <a:pPr lvl="0" algn="just" defTabSz="457200">
              <a:defRPr/>
            </a:pPr>
            <a:r>
              <a:rPr lang="vi-VN" sz="2800" dirty="0">
                <a:solidFill>
                  <a:prstClr val="white"/>
                </a:solidFill>
                <a:latin typeface="Times New Roman" panose="02020603050405020304" pitchFamily="18" charset="0"/>
                <a:cs typeface="Times New Roman" panose="02020603050405020304" pitchFamily="18" charset="0"/>
              </a:rPr>
              <a:t>- Sử dụng ngôi thứ nhất để chia sẻ cảm xúc.</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6" name="Rectangle 5"/>
          <p:cNvSpPr/>
          <p:nvPr/>
        </p:nvSpPr>
        <p:spPr>
          <a:xfrm>
            <a:off x="3220444" y="4553545"/>
            <a:ext cx="6096000" cy="1384995"/>
          </a:xfrm>
          <a:prstGeom prst="rect">
            <a:avLst/>
          </a:prstGeom>
        </p:spPr>
        <p:txBody>
          <a:bodyPr>
            <a:spAutoFit/>
          </a:bodyPr>
          <a:lstStyle/>
          <a:p>
            <a:pPr lvl="0" algn="just" defTabSz="457200">
              <a:defRPr/>
            </a:pPr>
            <a:r>
              <a:rPr lang="vi-VN" sz="2800">
                <a:solidFill>
                  <a:prstClr val="white"/>
                </a:solidFill>
                <a:latin typeface="Times New Roman" panose="02020603050405020304" pitchFamily="18" charset="0"/>
                <a:cs typeface="Times New Roman" panose="02020603050405020304" pitchFamily="18" charset="0"/>
              </a:rPr>
              <a:t>- Các câu trong đoạn văn cần được liên kết với nhau chặt chẽ để tạo sự mạch lạc cho đoạn văn</a:t>
            </a:r>
            <a:endParaRPr lang="zh-CN" altLang="en-US" sz="2800" dirty="0">
              <a:solidFill>
                <a:prstClr val="white"/>
              </a:solidFill>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Tree>
    <p:extLst>
      <p:ext uri="{BB962C8B-B14F-4D97-AF65-F5344CB8AC3E}">
        <p14:creationId xmlns:p14="http://schemas.microsoft.com/office/powerpoint/2010/main" val="33070393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500" fill="hold"/>
                                        <p:tgtEl>
                                          <p:spTgt spid="53"/>
                                        </p:tgtEl>
                                        <p:attrNameLst>
                                          <p:attrName>ppt_x</p:attrName>
                                        </p:attrNameLst>
                                      </p:cBhvr>
                                      <p:tavLst>
                                        <p:tav tm="0">
                                          <p:val>
                                            <p:strVal val="#ppt_x"/>
                                          </p:val>
                                        </p:tav>
                                        <p:tav tm="100000">
                                          <p:val>
                                            <p:strVal val="#ppt_x"/>
                                          </p:val>
                                        </p:tav>
                                      </p:tavLst>
                                    </p:anim>
                                    <p:anim calcmode="lin" valueType="num">
                                      <p:cBhvr additive="base">
                                        <p:cTn id="1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54"/>
                                        </p:tgtEl>
                                        <p:attrNameLst>
                                          <p:attrName>style.visibility</p:attrName>
                                        </p:attrNameLst>
                                      </p:cBhvr>
                                      <p:to>
                                        <p:strVal val="visible"/>
                                      </p:to>
                                    </p:set>
                                    <p:anim calcmode="lin" valueType="num">
                                      <p:cBhvr additive="base">
                                        <p:cTn id="56" dur="500" fill="hold"/>
                                        <p:tgtEl>
                                          <p:spTgt spid="54"/>
                                        </p:tgtEl>
                                        <p:attrNameLst>
                                          <p:attrName>ppt_x</p:attrName>
                                        </p:attrNameLst>
                                      </p:cBhvr>
                                      <p:tavLst>
                                        <p:tav tm="0">
                                          <p:val>
                                            <p:strVal val="#ppt_x"/>
                                          </p:val>
                                        </p:tav>
                                        <p:tav tm="100000">
                                          <p:val>
                                            <p:strVal val="#ppt_x"/>
                                          </p:val>
                                        </p:tav>
                                      </p:tavLst>
                                    </p:anim>
                                    <p:anim calcmode="lin" valueType="num">
                                      <p:cBhvr additive="base">
                                        <p:cTn id="57"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3" grpId="0"/>
      <p:bldP spid="54" grpId="0"/>
      <p:bldP spid="56" grpId="0"/>
      <p:bldP spid="20" grpId="0" animBg="1"/>
      <p:bldP spid="21"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图片 24">
            <a:extLst>
              <a:ext uri="{FF2B5EF4-FFF2-40B4-BE49-F238E27FC236}">
                <a16:creationId xmlns:a16="http://schemas.microsoft.com/office/drawing/2014/main" id="{CF6B4397-4410-4349-AB91-983ABF834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7071" y="1971948"/>
            <a:ext cx="2542228" cy="2542228"/>
          </a:xfrm>
          <a:prstGeom prst="rect">
            <a:avLst/>
          </a:prstGeom>
        </p:spPr>
      </p:pic>
      <p:pic>
        <p:nvPicPr>
          <p:cNvPr id="19"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6029781" y="43085"/>
            <a:ext cx="4641095" cy="3450260"/>
          </a:xfrm>
          <a:prstGeom prst="rect">
            <a:avLst/>
          </a:prstGeom>
        </p:spPr>
      </p:pic>
      <p:sp>
        <p:nvSpPr>
          <p:cNvPr id="20" name="文本框 1">
            <a:extLst>
              <a:ext uri="{FF2B5EF4-FFF2-40B4-BE49-F238E27FC236}">
                <a16:creationId xmlns:a16="http://schemas.microsoft.com/office/drawing/2014/main" id="{3873D833-B739-4533-976A-CEA1B608DCAC}"/>
              </a:ext>
            </a:extLst>
          </p:cNvPr>
          <p:cNvSpPr txBox="1"/>
          <p:nvPr/>
        </p:nvSpPr>
        <p:spPr>
          <a:xfrm>
            <a:off x="6642787" y="740427"/>
            <a:ext cx="3132610" cy="1569660"/>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a:solidFill>
                  <a:srgbClr val="C00000"/>
                </a:solidFill>
                <a:latin typeface="Times New Roman" panose="02020603050405020304" pitchFamily="18" charset="0"/>
                <a:cs typeface="Times New Roman" panose="02020603050405020304" pitchFamily="18" charset="0"/>
              </a:rPr>
              <a:t>Mở đoạn: giới thiệu nhan đề, tác giả và càm xúc chung về bài thơ (câu chủ đề). </a:t>
            </a:r>
          </a:p>
        </p:txBody>
      </p:sp>
      <p:pic>
        <p:nvPicPr>
          <p:cNvPr id="10"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rot="19546701">
            <a:off x="-171013" y="-17447"/>
            <a:ext cx="6354971" cy="5523505"/>
          </a:xfrm>
          <a:prstGeom prst="rect">
            <a:avLst/>
          </a:prstGeom>
        </p:spPr>
      </p:pic>
      <p:sp>
        <p:nvSpPr>
          <p:cNvPr id="11" name="文本框 1">
            <a:extLst>
              <a:ext uri="{FF2B5EF4-FFF2-40B4-BE49-F238E27FC236}">
                <a16:creationId xmlns:a16="http://schemas.microsoft.com/office/drawing/2014/main" id="{3873D833-B739-4533-976A-CEA1B608DCAC}"/>
              </a:ext>
            </a:extLst>
          </p:cNvPr>
          <p:cNvSpPr txBox="1"/>
          <p:nvPr/>
        </p:nvSpPr>
        <p:spPr>
          <a:xfrm rot="20532810">
            <a:off x="611028" y="1498611"/>
            <a:ext cx="3945141" cy="2369880"/>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dirty="0">
                <a:solidFill>
                  <a:srgbClr val="C00000"/>
                </a:solidFill>
                <a:latin typeface="Times New Roman" panose="02020603050405020304" pitchFamily="18" charset="0"/>
                <a:cs typeface="Times New Roman" panose="02020603050405020304" pitchFamily="18" charset="0"/>
              </a:rPr>
              <a:t>Thân đoạn: trình bày c</a:t>
            </a:r>
            <a:r>
              <a:rPr lang="en-US" sz="2400" b="1" dirty="0">
                <a:solidFill>
                  <a:srgbClr val="C00000"/>
                </a:solidFill>
                <a:latin typeface="Times New Roman" panose="02020603050405020304" pitchFamily="18" charset="0"/>
                <a:cs typeface="Times New Roman" panose="02020603050405020304" pitchFamily="18" charset="0"/>
              </a:rPr>
              <a:t>ả</a:t>
            </a:r>
            <a:r>
              <a:rPr lang="vi-VN" sz="2400" b="1" dirty="0">
                <a:solidFill>
                  <a:srgbClr val="C00000"/>
                </a:solidFill>
                <a:latin typeface="Times New Roman" panose="02020603050405020304" pitchFamily="18" charset="0"/>
                <a:cs typeface="Times New Roman" panose="02020603050405020304" pitchFamily="18" charset="0"/>
              </a:rPr>
              <a:t>m xúc của người đọc về nội dung và nghệ thuật của bài thơ; làm rõ cảm xúc bằng những hình ảnh, từ ngữ được trích từ bài thơ</a:t>
            </a:r>
            <a:r>
              <a:rPr lang="vi-VN" sz="2800" b="1" dirty="0">
                <a:solidFill>
                  <a:srgbClr val="C00000"/>
                </a:solidFill>
                <a:latin typeface="Times New Roman" panose="02020603050405020304" pitchFamily="18" charset="0"/>
                <a:cs typeface="Times New Roman" panose="02020603050405020304" pitchFamily="18" charset="0"/>
              </a:rPr>
              <a:t>.</a:t>
            </a:r>
          </a:p>
        </p:txBody>
      </p:sp>
      <p:pic>
        <p:nvPicPr>
          <p:cNvPr id="18" name="图片 10">
            <a:extLst>
              <a:ext uri="{FF2B5EF4-FFF2-40B4-BE49-F238E27FC236}">
                <a16:creationId xmlns:a16="http://schemas.microsoft.com/office/drawing/2014/main" id="{9063042D-8903-4D96-B105-F0D1A4F72614}"/>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rot="1911256">
            <a:off x="6517330" y="3247097"/>
            <a:ext cx="5007988" cy="3723013"/>
          </a:xfrm>
          <a:prstGeom prst="rect">
            <a:avLst/>
          </a:prstGeom>
        </p:spPr>
      </p:pic>
      <p:sp>
        <p:nvSpPr>
          <p:cNvPr id="21" name="文本框 1">
            <a:extLst>
              <a:ext uri="{FF2B5EF4-FFF2-40B4-BE49-F238E27FC236}">
                <a16:creationId xmlns:a16="http://schemas.microsoft.com/office/drawing/2014/main" id="{3873D833-B739-4533-976A-CEA1B608DCAC}"/>
              </a:ext>
            </a:extLst>
          </p:cNvPr>
          <p:cNvSpPr txBox="1"/>
          <p:nvPr/>
        </p:nvSpPr>
        <p:spPr>
          <a:xfrm rot="1881017">
            <a:off x="7632359" y="4190464"/>
            <a:ext cx="3132610" cy="1569660"/>
          </a:xfrm>
          <a:prstGeom prst="rect">
            <a:avLst/>
          </a:prstGeom>
          <a:noFill/>
        </p:spPr>
        <p:txBody>
          <a:bodyPr wrap="square" rtlCol="0">
            <a:spAutoFit/>
            <a:scene3d>
              <a:camera prst="orthographicFront"/>
              <a:lightRig rig="threePt" dir="t"/>
            </a:scene3d>
            <a:sp3d contourW="12700"/>
          </a:bodyPr>
          <a:lstStyle/>
          <a:p>
            <a:pPr lvl="0" algn="ctr" defTabSz="457200">
              <a:defRPr/>
            </a:pPr>
            <a:r>
              <a:rPr lang="vi-VN" sz="2400" b="1" dirty="0">
                <a:solidFill>
                  <a:srgbClr val="C00000"/>
                </a:solidFill>
                <a:latin typeface="Times New Roman" panose="02020603050405020304" pitchFamily="18" charset="0"/>
                <a:cs typeface="Times New Roman" panose="02020603050405020304" pitchFamily="18" charset="0"/>
              </a:rPr>
              <a:t>Kết đoạn: khẳng định lại cảm xúc về bài thơ và ý nghĩa của nó đối với bản thân.</a:t>
            </a:r>
          </a:p>
        </p:txBody>
      </p:sp>
      <p:sp>
        <p:nvSpPr>
          <p:cNvPr id="5" name="Rectangle 4"/>
          <p:cNvSpPr/>
          <p:nvPr/>
        </p:nvSpPr>
        <p:spPr>
          <a:xfrm>
            <a:off x="3869294" y="4308246"/>
            <a:ext cx="3274552" cy="1754326"/>
          </a:xfrm>
          <a:prstGeom prst="rect">
            <a:avLst/>
          </a:prstGeom>
        </p:spPr>
        <p:txBody>
          <a:bodyPr wrap="square">
            <a:spAutoFit/>
          </a:bodyPr>
          <a:lstStyle/>
          <a:p>
            <a:pPr lvl="1" algn="ctr" defTabSz="457200">
              <a:defRPr/>
            </a:pPr>
            <a:r>
              <a:rPr lang="vi-VN" sz="3600" b="1">
                <a:solidFill>
                  <a:srgbClr val="0070C0"/>
                </a:solidFill>
                <a:latin typeface="Times New Roman" panose="02020603050405020304" pitchFamily="18" charset="0"/>
              </a:rPr>
              <a:t>Cấu trúc gồm có ba phần</a:t>
            </a:r>
            <a:endParaRPr lang="en-US" sz="3600" b="1">
              <a:solidFill>
                <a:srgbClr val="0070C0"/>
              </a:solidFill>
              <a:latin typeface="Calibri Light"/>
            </a:endParaRPr>
          </a:p>
        </p:txBody>
      </p:sp>
      <p:sp>
        <p:nvSpPr>
          <p:cNvPr id="6" name="Rectangle 5"/>
          <p:cNvSpPr/>
          <p:nvPr/>
        </p:nvSpPr>
        <p:spPr>
          <a:xfrm>
            <a:off x="1574551" y="6150648"/>
            <a:ext cx="7048724" cy="523220"/>
          </a:xfrm>
          <a:prstGeom prst="rect">
            <a:avLst/>
          </a:prstGeom>
          <a:ln w="57150">
            <a:prstDash val="lgDashDot"/>
          </a:ln>
        </p:spPr>
        <p:style>
          <a:lnRef idx="2">
            <a:schemeClr val="accent1"/>
          </a:lnRef>
          <a:fillRef idx="1">
            <a:schemeClr val="lt1"/>
          </a:fillRef>
          <a:effectRef idx="0">
            <a:schemeClr val="accent1"/>
          </a:effectRef>
          <a:fontRef idx="minor">
            <a:schemeClr val="dk1"/>
          </a:fontRef>
        </p:style>
        <p:txBody>
          <a:bodyPr wrap="none">
            <a:spAutoFit/>
          </a:bodyPr>
          <a:lstStyle/>
          <a:p>
            <a:pPr lvl="0" algn="just" defTabSz="457200">
              <a:defRPr/>
            </a:pPr>
            <a:r>
              <a:rPr lang="vi-VN" sz="2800" b="1">
                <a:solidFill>
                  <a:srgbClr val="0070C0"/>
                </a:solidFill>
                <a:latin typeface="Times New Roman" panose="02020603050405020304" pitchFamily="18" charset="0"/>
              </a:rPr>
              <a:t>Đảm bảo yêu cầu về hình thức của đoạn văn.</a:t>
            </a:r>
            <a:endParaRPr lang="en-US" sz="2800" b="1">
              <a:solidFill>
                <a:srgbClr val="0070C0"/>
              </a:solidFill>
              <a:latin typeface="Calibri Light"/>
            </a:endParaRPr>
          </a:p>
        </p:txBody>
      </p:sp>
      <p:sp>
        <p:nvSpPr>
          <p:cNvPr id="22" name="文本框 50">
            <a:extLst>
              <a:ext uri="{FF2B5EF4-FFF2-40B4-BE49-F238E27FC236}">
                <a16:creationId xmlns:a16="http://schemas.microsoft.com/office/drawing/2014/main" id="{7490C0DC-FD22-4422-8F84-D8B867125ADC}"/>
              </a:ext>
            </a:extLst>
          </p:cNvPr>
          <p:cNvSpPr txBox="1"/>
          <p:nvPr/>
        </p:nvSpPr>
        <p:spPr>
          <a:xfrm>
            <a:off x="10696597" y="1525257"/>
            <a:ext cx="1261568" cy="2862322"/>
          </a:xfrm>
          <a:prstGeom prst="rect">
            <a:avLst/>
          </a:prstGeom>
          <a:ln w="76200">
            <a:prstDash val="lg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rPr>
              <a:t>Về hình thức</a:t>
            </a:r>
            <a:endParaRPr kumimoji="0" lang="zh-CN" altLang="en-US" sz="4000" b="1" i="0" u="none" strike="noStrike" kern="1200" cap="none" spc="0" normalizeH="0" baseline="0" noProof="0" dirty="0">
              <a:ln>
                <a:noFill/>
              </a:ln>
              <a:solidFill>
                <a:srgbClr val="16697B"/>
              </a:solidFill>
              <a:effectLst/>
              <a:uLnTx/>
              <a:uFillTx/>
              <a:latin typeface="Times New Roman" panose="02020603050405020304" pitchFamily="18" charset="0"/>
              <a:ea typeface="仓耳青禾体-谷力 W05" panose="02020400000000000000" pitchFamily="18" charset="-122"/>
              <a:cs typeface="Times New Roman" panose="02020603050405020304" pitchFamily="18" charset="0"/>
            </a:endParaRPr>
          </a:p>
        </p:txBody>
      </p:sp>
    </p:spTree>
    <p:extLst>
      <p:ext uri="{BB962C8B-B14F-4D97-AF65-F5344CB8AC3E}">
        <p14:creationId xmlns:p14="http://schemas.microsoft.com/office/powerpoint/2010/main" val="75852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21" grpId="0"/>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5AF5B89-273B-4638-8442-5756F79720BA}"/>
              </a:ext>
            </a:extLst>
          </p:cNvPr>
          <p:cNvGrpSpPr/>
          <p:nvPr/>
        </p:nvGrpSpPr>
        <p:grpSpPr>
          <a:xfrm>
            <a:off x="0" y="0"/>
            <a:ext cx="12192000" cy="6858000"/>
            <a:chOff x="0" y="0"/>
            <a:chExt cx="12192000" cy="6858000"/>
          </a:xfrm>
        </p:grpSpPr>
        <p:pic>
          <p:nvPicPr>
            <p:cNvPr id="2" name="图片 1">
              <a:extLst>
                <a:ext uri="{FF2B5EF4-FFF2-40B4-BE49-F238E27FC236}">
                  <a16:creationId xmlns:a16="http://schemas.microsoft.com/office/drawing/2014/main" id="{C2425082-38F0-4E60-9557-31062849DE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a:extLst>
                <a:ext uri="{FF2B5EF4-FFF2-40B4-BE49-F238E27FC236}">
                  <a16:creationId xmlns:a16="http://schemas.microsoft.com/office/drawing/2014/main" id="{63F31148-3BD3-4F8D-8E5B-61E71BD72E98}"/>
                </a:ext>
              </a:extLst>
            </p:cNvPr>
            <p:cNvSpPr/>
            <p:nvPr/>
          </p:nvSpPr>
          <p:spPr>
            <a:xfrm>
              <a:off x="1910080" y="1117600"/>
              <a:ext cx="8615680" cy="4368800"/>
            </a:xfrm>
            <a:prstGeom prst="rect">
              <a:avLst/>
            </a:prstGeom>
            <a:solidFill>
              <a:srgbClr val="166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55" name="ïṩľïde">
            <a:extLst>
              <a:ext uri="{FF2B5EF4-FFF2-40B4-BE49-F238E27FC236}">
                <a16:creationId xmlns:a16="http://schemas.microsoft.com/office/drawing/2014/main" id="{BF4C597F-BADE-4432-8C31-EAAC7E3AD6B1}"/>
              </a:ext>
            </a:extLst>
          </p:cNvPr>
          <p:cNvSpPr/>
          <p:nvPr/>
        </p:nvSpPr>
        <p:spPr bwMode="auto">
          <a:xfrm>
            <a:off x="1842031" y="1217441"/>
            <a:ext cx="381693" cy="307816"/>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文本框 55">
            <a:extLst>
              <a:ext uri="{FF2B5EF4-FFF2-40B4-BE49-F238E27FC236}">
                <a16:creationId xmlns:a16="http://schemas.microsoft.com/office/drawing/2014/main" id="{B7C0A204-B506-43C3-B565-FD1F340A2FEE}"/>
              </a:ext>
            </a:extLst>
          </p:cNvPr>
          <p:cNvSpPr txBox="1"/>
          <p:nvPr/>
        </p:nvSpPr>
        <p:spPr>
          <a:xfrm>
            <a:off x="2291773" y="1048183"/>
            <a:ext cx="5308243" cy="646331"/>
          </a:xfrm>
          <a:prstGeom prst="rect">
            <a:avLst/>
          </a:prstGeom>
          <a:noFill/>
        </p:spPr>
        <p:txBody>
          <a:bodyPr wrap="square" rtlCol="0">
            <a:spAutoFit/>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II. Phân</a:t>
            </a:r>
            <a:r>
              <a:rPr kumimoji="0" lang="en-US" altLang="zh-CN" sz="3600" b="1" i="0" u="none" strike="noStrike" kern="1200" cap="none" spc="0" normalizeH="0" noProof="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rPr>
              <a:t> tích kiểu văn bản</a:t>
            </a:r>
            <a:endParaRPr kumimoji="0" lang="zh-CN" alt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三极古圆简体" panose="00000500000000000000" pitchFamily="2" charset="-122"/>
              <a:cs typeface="Times New Roman" panose="02020603050405020304" pitchFamily="18" charset="0"/>
            </a:endParaRPr>
          </a:p>
        </p:txBody>
      </p:sp>
      <p:pic>
        <p:nvPicPr>
          <p:cNvPr id="8" name="图片 2">
            <a:extLst>
              <a:ext uri="{FF2B5EF4-FFF2-40B4-BE49-F238E27FC236}">
                <a16:creationId xmlns:a16="http://schemas.microsoft.com/office/drawing/2014/main" id="{2F54E1C6-F43C-498D-B084-B95FD7EA53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5399" y="1261036"/>
            <a:ext cx="6441218" cy="4548781"/>
          </a:xfrm>
          <a:prstGeom prst="rect">
            <a:avLst/>
          </a:prstGeom>
        </p:spPr>
      </p:pic>
      <p:sp>
        <p:nvSpPr>
          <p:cNvPr id="9" name="文本框 5">
            <a:extLst>
              <a:ext uri="{FF2B5EF4-FFF2-40B4-BE49-F238E27FC236}">
                <a16:creationId xmlns:a16="http://schemas.microsoft.com/office/drawing/2014/main" id="{5288B18D-51CC-4A73-A8A8-EC6A94DA936A}"/>
              </a:ext>
            </a:extLst>
          </p:cNvPr>
          <p:cNvSpPr txBox="1"/>
          <p:nvPr/>
        </p:nvSpPr>
        <p:spPr>
          <a:xfrm>
            <a:off x="3164787" y="2513239"/>
            <a:ext cx="3524596" cy="1077218"/>
          </a:xfrm>
          <a:prstGeom prst="rect">
            <a:avLst/>
          </a:prstGeom>
          <a:noFill/>
        </p:spPr>
        <p:txBody>
          <a:bodyPr wrap="square" rtlCol="0">
            <a:spAutoFit/>
          </a:bodyPr>
          <a:lstStyle/>
          <a:p>
            <a:pPr lvl="0" algn="ctr" defTabSz="457200">
              <a:defRPr/>
            </a:pPr>
            <a:r>
              <a:rPr lang="en-US" sz="3200" b="1" i="1">
                <a:solidFill>
                  <a:schemeClr val="bg1"/>
                </a:solidFill>
                <a:latin typeface="Times New Roman" panose="02020603050405020304" pitchFamily="18" charset="0"/>
                <a:cs typeface="Times New Roman" panose="02020603050405020304" pitchFamily="18" charset="0"/>
              </a:rPr>
              <a:t>HS làm nhóm đôi vào PHT số 1</a:t>
            </a:r>
            <a:endParaRPr kumimoji="0" lang="zh-CN" altLang="en-US" sz="11500" b="1" i="0" u="none" strike="noStrike" kern="1200" cap="none" spc="0" normalizeH="0" baseline="0" noProof="0" dirty="0">
              <a:ln>
                <a:noFill/>
              </a:ln>
              <a:solidFill>
                <a:schemeClr val="bg1"/>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10" name="图片 9" descr="图片包含 玩具, 玩偶&#10;&#10;自动生成的说明">
            <a:extLst>
              <a:ext uri="{FF2B5EF4-FFF2-40B4-BE49-F238E27FC236}">
                <a16:creationId xmlns:a16="http://schemas.microsoft.com/office/drawing/2014/main" id="{4643F8AB-0736-4CA3-8A63-E69C578B7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4423" y="2234810"/>
            <a:ext cx="4889335" cy="3662488"/>
          </a:xfrm>
          <a:prstGeom prst="rect">
            <a:avLst/>
          </a:prstGeom>
        </p:spPr>
      </p:pic>
    </p:spTree>
    <p:extLst>
      <p:ext uri="{BB962C8B-B14F-4D97-AF65-F5344CB8AC3E}">
        <p14:creationId xmlns:p14="http://schemas.microsoft.com/office/powerpoint/2010/main" val="20455771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9"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2680</Words>
  <Application>Microsoft Office PowerPoint</Application>
  <PresentationFormat>Widescreen</PresentationFormat>
  <Paragraphs>207</Paragraphs>
  <Slides>38</Slides>
  <Notes>0</Notes>
  <HiddenSlides>0</HiddenSlides>
  <MMClips>9</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微软雅黑</vt:lpstr>
      <vt:lpstr>.VnTime</vt:lpstr>
      <vt:lpstr>Arial</vt:lpstr>
      <vt:lpstr>Calibri</vt:lpstr>
      <vt:lpstr>Calibri Light</vt:lpstr>
      <vt:lpstr>Times New Roman</vt:lpstr>
      <vt:lpstr>字魂58号-创中黑</vt:lpstr>
      <vt:lpstr>字魂59号-创粗黑</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c:creator>
  <cp:lastModifiedBy>lan le</cp:lastModifiedBy>
  <cp:revision>45</cp:revision>
  <dcterms:created xsi:type="dcterms:W3CDTF">2021-12-01T00:35:08Z</dcterms:created>
  <dcterms:modified xsi:type="dcterms:W3CDTF">2025-03-01T01:20:24Z</dcterms:modified>
</cp:coreProperties>
</file>