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6" r:id="rId2"/>
    <p:sldId id="353" r:id="rId3"/>
    <p:sldId id="361" r:id="rId4"/>
    <p:sldId id="354" r:id="rId5"/>
    <p:sldId id="264" r:id="rId6"/>
    <p:sldId id="343" r:id="rId7"/>
    <p:sldId id="368" r:id="rId8"/>
    <p:sldId id="378" r:id="rId9"/>
    <p:sldId id="341" r:id="rId10"/>
    <p:sldId id="355" r:id="rId11"/>
    <p:sldId id="362" r:id="rId12"/>
    <p:sldId id="363" r:id="rId13"/>
    <p:sldId id="366" r:id="rId14"/>
    <p:sldId id="349" r:id="rId15"/>
    <p:sldId id="348" r:id="rId16"/>
    <p:sldId id="364" r:id="rId17"/>
    <p:sldId id="351" r:id="rId18"/>
    <p:sldId id="352" r:id="rId19"/>
    <p:sldId id="37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EC1A1-DB1F-4E79-A081-9B0EF800B1E4}"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A6C20-C243-41ED-8E95-787FBF6374E8}" type="slidenum">
              <a:rPr lang="en-US" smtClean="0"/>
              <a:t>‹#›</a:t>
            </a:fld>
            <a:endParaRPr lang="en-US"/>
          </a:p>
        </p:txBody>
      </p:sp>
    </p:spTree>
    <p:extLst>
      <p:ext uri="{BB962C8B-B14F-4D97-AF65-F5344CB8AC3E}">
        <p14:creationId xmlns:p14="http://schemas.microsoft.com/office/powerpoint/2010/main" val="349683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AF8E742B-5233-47B1-B137-EE5952E1FF38}" type="slidenum">
              <a:rPr lang="zh-CN" altLang="en-US" smtClean="0"/>
              <a:t>1</a:t>
            </a:fld>
            <a:endParaRPr lang="zh-CN" altLang="en-US"/>
          </a:p>
        </p:txBody>
      </p:sp>
    </p:spTree>
    <p:extLst>
      <p:ext uri="{BB962C8B-B14F-4D97-AF65-F5344CB8AC3E}">
        <p14:creationId xmlns:p14="http://schemas.microsoft.com/office/powerpoint/2010/main" val="210868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10</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745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11</a:t>
            </a:fld>
            <a:endParaRPr lang="en-US"/>
          </a:p>
        </p:txBody>
      </p:sp>
    </p:spTree>
    <p:extLst>
      <p:ext uri="{BB962C8B-B14F-4D97-AF65-F5344CB8AC3E}">
        <p14:creationId xmlns:p14="http://schemas.microsoft.com/office/powerpoint/2010/main" val="268623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12</a:t>
            </a:fld>
            <a:endParaRPr lang="en-US"/>
          </a:p>
        </p:txBody>
      </p:sp>
    </p:spTree>
    <p:extLst>
      <p:ext uri="{BB962C8B-B14F-4D97-AF65-F5344CB8AC3E}">
        <p14:creationId xmlns:p14="http://schemas.microsoft.com/office/powerpoint/2010/main" val="239026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13</a:t>
            </a:fld>
            <a:endParaRPr lang="en-US"/>
          </a:p>
        </p:txBody>
      </p:sp>
    </p:spTree>
    <p:extLst>
      <p:ext uri="{BB962C8B-B14F-4D97-AF65-F5344CB8AC3E}">
        <p14:creationId xmlns:p14="http://schemas.microsoft.com/office/powerpoint/2010/main" val="411659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14</a:t>
            </a:fld>
            <a:endParaRPr lang="en-US"/>
          </a:p>
        </p:txBody>
      </p:sp>
    </p:spTree>
    <p:extLst>
      <p:ext uri="{BB962C8B-B14F-4D97-AF65-F5344CB8AC3E}">
        <p14:creationId xmlns:p14="http://schemas.microsoft.com/office/powerpoint/2010/main" val="325417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15</a:t>
            </a:fld>
            <a:endParaRPr lang="en-US"/>
          </a:p>
        </p:txBody>
      </p:sp>
    </p:spTree>
    <p:extLst>
      <p:ext uri="{BB962C8B-B14F-4D97-AF65-F5344CB8AC3E}">
        <p14:creationId xmlns:p14="http://schemas.microsoft.com/office/powerpoint/2010/main" val="3504953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16</a:t>
            </a:fld>
            <a:endParaRPr lang="en-US"/>
          </a:p>
        </p:txBody>
      </p:sp>
    </p:spTree>
    <p:extLst>
      <p:ext uri="{BB962C8B-B14F-4D97-AF65-F5344CB8AC3E}">
        <p14:creationId xmlns:p14="http://schemas.microsoft.com/office/powerpoint/2010/main" val="121573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17</a:t>
            </a:fld>
            <a:endParaRPr lang="en-US"/>
          </a:p>
        </p:txBody>
      </p:sp>
    </p:spTree>
    <p:extLst>
      <p:ext uri="{BB962C8B-B14F-4D97-AF65-F5344CB8AC3E}">
        <p14:creationId xmlns:p14="http://schemas.microsoft.com/office/powerpoint/2010/main" val="413302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18</a:t>
            </a:fld>
            <a:endParaRPr lang="en-US"/>
          </a:p>
        </p:txBody>
      </p:sp>
    </p:spTree>
    <p:extLst>
      <p:ext uri="{BB962C8B-B14F-4D97-AF65-F5344CB8AC3E}">
        <p14:creationId xmlns:p14="http://schemas.microsoft.com/office/powerpoint/2010/main" val="26304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AF8E742B-5233-47B1-B137-EE5952E1FF38}" type="slidenum">
              <a:rPr lang="zh-CN" altLang="en-US" smtClean="0"/>
              <a:t>19</a:t>
            </a:fld>
            <a:endParaRPr lang="zh-CN" altLang="en-US"/>
          </a:p>
        </p:txBody>
      </p:sp>
    </p:spTree>
    <p:extLst>
      <p:ext uri="{BB962C8B-B14F-4D97-AF65-F5344CB8AC3E}">
        <p14:creationId xmlns:p14="http://schemas.microsoft.com/office/powerpoint/2010/main" val="210868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745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3</a:t>
            </a:fld>
            <a:endParaRPr lang="en-US"/>
          </a:p>
        </p:txBody>
      </p:sp>
    </p:spTree>
    <p:extLst>
      <p:ext uri="{BB962C8B-B14F-4D97-AF65-F5344CB8AC3E}">
        <p14:creationId xmlns:p14="http://schemas.microsoft.com/office/powerpoint/2010/main" val="307104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4</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745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2BE66-0083-4777-B55E-FE4BA39967BE}" type="slidenum">
              <a:rPr lang="en-US" smtClean="0"/>
              <a:t>5</a:t>
            </a:fld>
            <a:endParaRPr lang="en-US"/>
          </a:p>
        </p:txBody>
      </p:sp>
    </p:spTree>
    <p:extLst>
      <p:ext uri="{BB962C8B-B14F-4D97-AF65-F5344CB8AC3E}">
        <p14:creationId xmlns:p14="http://schemas.microsoft.com/office/powerpoint/2010/main" val="314409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2BE66-0083-4777-B55E-FE4BA39967BE}" type="slidenum">
              <a:rPr lang="en-US" smtClean="0"/>
              <a:t>6</a:t>
            </a:fld>
            <a:endParaRPr lang="en-US"/>
          </a:p>
        </p:txBody>
      </p:sp>
    </p:spTree>
    <p:extLst>
      <p:ext uri="{BB962C8B-B14F-4D97-AF65-F5344CB8AC3E}">
        <p14:creationId xmlns:p14="http://schemas.microsoft.com/office/powerpoint/2010/main" val="379445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7</a:t>
            </a:fld>
            <a:endParaRPr lang="en-US"/>
          </a:p>
        </p:txBody>
      </p:sp>
    </p:spTree>
    <p:extLst>
      <p:ext uri="{BB962C8B-B14F-4D97-AF65-F5344CB8AC3E}">
        <p14:creationId xmlns:p14="http://schemas.microsoft.com/office/powerpoint/2010/main" val="375749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6C20-C243-41ED-8E95-787FBF6374E8}" type="slidenum">
              <a:rPr lang="en-US" smtClean="0"/>
              <a:t>8</a:t>
            </a:fld>
            <a:endParaRPr lang="en-US"/>
          </a:p>
        </p:txBody>
      </p:sp>
    </p:spTree>
    <p:extLst>
      <p:ext uri="{BB962C8B-B14F-4D97-AF65-F5344CB8AC3E}">
        <p14:creationId xmlns:p14="http://schemas.microsoft.com/office/powerpoint/2010/main" val="375749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2BE66-0083-4777-B55E-FE4BA39967BE}" type="slidenum">
              <a:rPr lang="en-US" smtClean="0"/>
              <a:t>9</a:t>
            </a:fld>
            <a:endParaRPr lang="en-US"/>
          </a:p>
        </p:txBody>
      </p:sp>
    </p:spTree>
    <p:extLst>
      <p:ext uri="{BB962C8B-B14F-4D97-AF65-F5344CB8AC3E}">
        <p14:creationId xmlns:p14="http://schemas.microsoft.com/office/powerpoint/2010/main" val="41778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5BA2CF-6DC7-4F03-8BB8-710E47FC1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5A49D90-D456-41C5-938F-F69FE60EC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D49659A-48D4-4D05-A964-8598E54FA9E8}"/>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5" name="Footer Placeholder 4">
            <a:extLst>
              <a:ext uri="{FF2B5EF4-FFF2-40B4-BE49-F238E27FC236}">
                <a16:creationId xmlns="" xmlns:a16="http://schemas.microsoft.com/office/drawing/2014/main" id="{EA145BAA-4263-4E3F-B830-3D9CEA104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0D5557-6CA3-4045-A9CE-8B7367B167C5}"/>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25569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0FAD36-D9FF-4DD0-B0A5-F75E25F06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20DBE7C-2BF5-44FB-98C0-18B48ED3C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5395AC-622C-4DE1-9D3E-2D2A4A065496}"/>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5" name="Footer Placeholder 4">
            <a:extLst>
              <a:ext uri="{FF2B5EF4-FFF2-40B4-BE49-F238E27FC236}">
                <a16:creationId xmlns="" xmlns:a16="http://schemas.microsoft.com/office/drawing/2014/main" id="{85CE996B-18C5-4700-B21B-646326F82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70C839-7C2D-45A2-9DE2-83A0D02D629D}"/>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259319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B4563F5-D954-41B0-8BB8-06E4B0AD4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E1C4A08-61B9-48DC-BCC1-AF24B7573A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30164A-863D-4902-8196-CA2AD0C36951}"/>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5" name="Footer Placeholder 4">
            <a:extLst>
              <a:ext uri="{FF2B5EF4-FFF2-40B4-BE49-F238E27FC236}">
                <a16:creationId xmlns="" xmlns:a16="http://schemas.microsoft.com/office/drawing/2014/main" id="{6C69212C-F476-4A8D-9E51-BE335A69B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28A4A6-AC95-4A68-A52D-6AE1E9C79212}"/>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371986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21A25A2A-67AF-41C8-9C10-0F5C04E0A1B5}"/>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F57A38F9-CCFB-4D8B-9122-31F7D0C5826D}" type="datetimeFigureOut">
              <a:rPr lang="zh-CN" altLang="en-US" smtClean="0"/>
              <a:t>2025/3/4</a:t>
            </a:fld>
            <a:endParaRPr lang="zh-CN" altLang="en-US"/>
          </a:p>
        </p:txBody>
      </p:sp>
      <p:sp>
        <p:nvSpPr>
          <p:cNvPr id="5" name="页脚占位符 4">
            <a:extLst>
              <a:ext uri="{FF2B5EF4-FFF2-40B4-BE49-F238E27FC236}">
                <a16:creationId xmlns:a16="http://schemas.microsoft.com/office/drawing/2014/main" xmlns="" id="{3D7BA299-2683-4B2B-85D1-099495047163}"/>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xmlns="" id="{CDAFB4AD-ECA4-4B7F-B697-5FB1257DDA27}"/>
              </a:ext>
            </a:extLst>
          </p:cNvPr>
          <p:cNvSpPr>
            <a:spLocks noGrp="1"/>
          </p:cNvSpPr>
          <p:nvPr>
            <p:ph type="sldNum" sz="quarter" idx="12"/>
          </p:nvPr>
        </p:nvSpPr>
        <p:spPr>
          <a:xfrm>
            <a:off x="8610600" y="6356351"/>
            <a:ext cx="2743200" cy="365125"/>
          </a:xfrm>
          <a:prstGeom prst="rect">
            <a:avLst/>
          </a:prstGeom>
        </p:spPr>
        <p:txBody>
          <a:bodyPr/>
          <a:lstStyle/>
          <a:p>
            <a:fld id="{A72D2132-5E73-419A-89AA-058F58F40C0F}" type="slidenum">
              <a:rPr lang="zh-CN" altLang="en-US" smtClean="0"/>
              <a:t>‹#›</a:t>
            </a:fld>
            <a:endParaRPr lang="zh-CN" altLang="en-US"/>
          </a:p>
        </p:txBody>
      </p:sp>
    </p:spTree>
    <p:extLst>
      <p:ext uri="{BB962C8B-B14F-4D97-AF65-F5344CB8AC3E}">
        <p14:creationId xmlns:p14="http://schemas.microsoft.com/office/powerpoint/2010/main" val="3483718201"/>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496B4-35AA-4138-9677-C84205F7B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03AB78-CE48-4E78-BAA9-A04098F87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729742-1449-451E-88C1-2B69C9F1A4BA}"/>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5" name="Footer Placeholder 4">
            <a:extLst>
              <a:ext uri="{FF2B5EF4-FFF2-40B4-BE49-F238E27FC236}">
                <a16:creationId xmlns="" xmlns:a16="http://schemas.microsoft.com/office/drawing/2014/main" id="{EC454068-08BB-44EF-9779-2A498A793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B6228F7-1391-4D8D-9F21-05794F968128}"/>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3326725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D5E34-74A5-4C1A-A8D8-33AAA1EC7A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770D696-B1B2-45E5-9FE9-1974FCC5D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5F5F519-2550-491D-AC7F-1EC2728BBABD}"/>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5" name="Footer Placeholder 4">
            <a:extLst>
              <a:ext uri="{FF2B5EF4-FFF2-40B4-BE49-F238E27FC236}">
                <a16:creationId xmlns="" xmlns:a16="http://schemas.microsoft.com/office/drawing/2014/main" id="{F2CECEE8-807B-4FA2-B384-D83DDFED8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31CE57-424E-4122-BF88-8BCEF40D0F86}"/>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100996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07072-1FD1-4772-B91D-9FA98C8F1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7FBCCC1-87D1-4510-A3A7-B66746DD1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58BE2AB-ED8C-4600-B9DA-D3B5E069DE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AEDACD2-915D-4696-B478-0F60865AB420}"/>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6" name="Footer Placeholder 5">
            <a:extLst>
              <a:ext uri="{FF2B5EF4-FFF2-40B4-BE49-F238E27FC236}">
                <a16:creationId xmlns="" xmlns:a16="http://schemas.microsoft.com/office/drawing/2014/main" id="{BB10F49D-8968-4AEB-8D8E-5EA4C1BEE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DD47BC2-BFC4-4053-B7BF-6BA1F5F98A6B}"/>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286526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1598B0-08D8-4AA8-8A3E-69365BCE8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4BFD651-3DB0-4CD7-B5B3-0F1AE6768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DE73AFA-F5AD-4AE6-9EE6-76FA6B305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CE808E2-E0D6-4A51-8D9C-772BA11C5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5B17B24-4421-4158-96A6-49919B9D1F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C1BD366-FBE8-414F-B7A2-A8FE86D86A8C}"/>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8" name="Footer Placeholder 7">
            <a:extLst>
              <a:ext uri="{FF2B5EF4-FFF2-40B4-BE49-F238E27FC236}">
                <a16:creationId xmlns="" xmlns:a16="http://schemas.microsoft.com/office/drawing/2014/main" id="{711D25A4-3470-4085-AB13-5902710820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E598E0A-E7C5-4F0E-86BC-05083CA487D1}"/>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253425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82A3FA-9377-4283-BC1C-6E8C2DC02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BBB9D68-4FCE-4BC5-AC39-F7660F933C29}"/>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4" name="Footer Placeholder 3">
            <a:extLst>
              <a:ext uri="{FF2B5EF4-FFF2-40B4-BE49-F238E27FC236}">
                <a16:creationId xmlns="" xmlns:a16="http://schemas.microsoft.com/office/drawing/2014/main" id="{9F0675B0-8180-49C6-A0E5-CD9ED05181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F112116-2192-45EC-9EF7-4104D0CEC664}"/>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393518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DB4266C-6046-4CB9-9C5C-6DED232C66CC}"/>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3" name="Footer Placeholder 2">
            <a:extLst>
              <a:ext uri="{FF2B5EF4-FFF2-40B4-BE49-F238E27FC236}">
                <a16:creationId xmlns="" xmlns:a16="http://schemas.microsoft.com/office/drawing/2014/main" id="{B4D0F627-BE88-418C-90BD-4A10BFF630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F75D462-B829-40C8-BFF1-979E556C393B}"/>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22205672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71740-CE70-4D91-A4F9-270F2A4A1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B16D213-CF0C-41D5-B7C1-B4B00D7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82AD661-B9DC-4850-903C-027DFE0B8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E10DC31-88B1-4BA0-880D-CC27C84BE027}"/>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6" name="Footer Placeholder 5">
            <a:extLst>
              <a:ext uri="{FF2B5EF4-FFF2-40B4-BE49-F238E27FC236}">
                <a16:creationId xmlns="" xmlns:a16="http://schemas.microsoft.com/office/drawing/2014/main" id="{1D1ACE68-3F4C-42D7-9FD8-F9C1585F6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B522074-BCC6-44B6-9022-1AC8A16711D6}"/>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313494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C432E-8897-40A7-9FB8-7B1EBEF8E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1862429-732E-4CCA-B856-679B28B25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0DD6F7B-657C-4676-8410-C749AA40A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3C560C-88CE-4B6F-B23F-A9FA112CEE30}"/>
              </a:ext>
            </a:extLst>
          </p:cNvPr>
          <p:cNvSpPr>
            <a:spLocks noGrp="1"/>
          </p:cNvSpPr>
          <p:nvPr>
            <p:ph type="dt" sz="half" idx="10"/>
          </p:nvPr>
        </p:nvSpPr>
        <p:spPr/>
        <p:txBody>
          <a:bodyPr/>
          <a:lstStyle/>
          <a:p>
            <a:fld id="{73D910DA-12CB-454F-A627-EF027806949D}" type="datetimeFigureOut">
              <a:rPr lang="en-US" smtClean="0"/>
              <a:t>3/4/2025</a:t>
            </a:fld>
            <a:endParaRPr lang="en-US"/>
          </a:p>
        </p:txBody>
      </p:sp>
      <p:sp>
        <p:nvSpPr>
          <p:cNvPr id="6" name="Footer Placeholder 5">
            <a:extLst>
              <a:ext uri="{FF2B5EF4-FFF2-40B4-BE49-F238E27FC236}">
                <a16:creationId xmlns="" xmlns:a16="http://schemas.microsoft.com/office/drawing/2014/main" id="{93612E8F-A082-42A1-A9C9-D799F9490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F188225-0C32-420D-934A-EBB2D3C4C190}"/>
              </a:ext>
            </a:extLst>
          </p:cNvPr>
          <p:cNvSpPr>
            <a:spLocks noGrp="1"/>
          </p:cNvSpPr>
          <p:nvPr>
            <p:ph type="sldNum" sz="quarter" idx="12"/>
          </p:nvPr>
        </p:nvSpPr>
        <p:spPr/>
        <p:txBody>
          <a:bodyPr/>
          <a:lstStyle/>
          <a:p>
            <a:fld id="{39438FED-5856-477E-B0FC-62DF1A084117}" type="slidenum">
              <a:rPr lang="en-US" smtClean="0"/>
              <a:t>‹#›</a:t>
            </a:fld>
            <a:endParaRPr lang="en-US"/>
          </a:p>
        </p:txBody>
      </p:sp>
    </p:spTree>
    <p:extLst>
      <p:ext uri="{BB962C8B-B14F-4D97-AF65-F5344CB8AC3E}">
        <p14:creationId xmlns:p14="http://schemas.microsoft.com/office/powerpoint/2010/main" val="331122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5BF70B8-0C41-4670-9A59-4FB657073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81BEDBC-6392-461D-A051-AF0E2802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BC04D0-4432-46A0-B91D-F1FF66E37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910DA-12CB-454F-A627-EF027806949D}" type="datetimeFigureOut">
              <a:rPr lang="en-US" smtClean="0"/>
              <a:t>3/4/2025</a:t>
            </a:fld>
            <a:endParaRPr lang="en-US"/>
          </a:p>
        </p:txBody>
      </p:sp>
      <p:sp>
        <p:nvSpPr>
          <p:cNvPr id="5" name="Footer Placeholder 4">
            <a:extLst>
              <a:ext uri="{FF2B5EF4-FFF2-40B4-BE49-F238E27FC236}">
                <a16:creationId xmlns="" xmlns:a16="http://schemas.microsoft.com/office/drawing/2014/main" id="{53DCEA9C-D000-4BFB-A46C-2EEF53639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5EF8D44-15F9-4C07-B620-7F45F9488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38FED-5856-477E-B0FC-62DF1A084117}" type="slidenum">
              <a:rPr lang="en-US" smtClean="0"/>
              <a:t>‹#›</a:t>
            </a:fld>
            <a:endParaRPr lang="en-US"/>
          </a:p>
        </p:txBody>
      </p:sp>
    </p:spTree>
    <p:extLst>
      <p:ext uri="{BB962C8B-B14F-4D97-AF65-F5344CB8AC3E}">
        <p14:creationId xmlns:p14="http://schemas.microsoft.com/office/powerpoint/2010/main" val="158455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6.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11.svg"/><Relationship Id="rId17" Type="http://schemas.openxmlformats.org/officeDocument/2006/relationships/image" Target="../media/image8.png"/><Relationship Id="rId25" Type="http://schemas.openxmlformats.org/officeDocument/2006/relationships/image" Target="../media/image11.png"/><Relationship Id="rId33"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svg"/><Relationship Id="rId11" Type="http://schemas.openxmlformats.org/officeDocument/2006/relationships/image" Target="../media/image5.png"/><Relationship Id="rId24" Type="http://schemas.openxmlformats.org/officeDocument/2006/relationships/image" Target="../media/image23.svg"/><Relationship Id="rId32"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7.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9.png"/><Relationship Id="rId31"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 Id="rId27" Type="http://schemas.openxmlformats.org/officeDocument/2006/relationships/image" Target="../media/image12.png"/><Relationship Id="rId30" Type="http://schemas.openxmlformats.org/officeDocument/2006/relationships/image" Target="../media/image29.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12.xml"/><Relationship Id="rId5" Type="http://schemas.openxmlformats.org/officeDocument/2006/relationships/tags" Target="../tags/tag37.xml"/><Relationship Id="rId10"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1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5" Type="http://schemas.openxmlformats.org/officeDocument/2006/relationships/tags" Target="../tags/tag46.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notesSlide" Target="../notesSlides/notesSlide15.xml"/><Relationship Id="rId4" Type="http://schemas.openxmlformats.org/officeDocument/2006/relationships/tags" Target="../tags/tag53.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64.xml"/><Relationship Id="rId7"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6.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1.png"/><Relationship Id="rId21" Type="http://schemas.openxmlformats.org/officeDocument/2006/relationships/image" Target="../media/image30.png"/><Relationship Id="rId7" Type="http://schemas.openxmlformats.org/officeDocument/2006/relationships/image" Target="../media/image3.png"/><Relationship Id="rId12" Type="http://schemas.openxmlformats.org/officeDocument/2006/relationships/image" Target="../media/image11.svg"/><Relationship Id="rId17" Type="http://schemas.openxmlformats.org/officeDocument/2006/relationships/image" Target="../media/image8.png"/><Relationship Id="rId25" Type="http://schemas.openxmlformats.org/officeDocument/2006/relationships/image" Target="../media/image11.png"/><Relationship Id="rId33" Type="http://schemas.openxmlformats.org/officeDocument/2006/relationships/image" Target="../media/image15.png"/><Relationship Id="rId2" Type="http://schemas.openxmlformats.org/officeDocument/2006/relationships/notesSlide" Target="../notesSlides/notesSlide19.xml"/><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svg"/><Relationship Id="rId11" Type="http://schemas.openxmlformats.org/officeDocument/2006/relationships/image" Target="../media/image5.png"/><Relationship Id="rId24" Type="http://schemas.openxmlformats.org/officeDocument/2006/relationships/image" Target="../media/image23.svg"/><Relationship Id="rId32"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0.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9.png"/><Relationship Id="rId31"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12.png"/><Relationship Id="rId30"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5.xml"/><Relationship Id="rId7" Type="http://schemas.openxmlformats.org/officeDocument/2006/relationships/image" Target="../media/image2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3.xml"/><Relationship Id="rId5" Type="http://schemas.openxmlformats.org/officeDocument/2006/relationships/slideLayout" Target="../slideLayouts/slideLayout7.xml"/><Relationship Id="rId10" Type="http://schemas.openxmlformats.org/officeDocument/2006/relationships/image" Target="../media/image24.png"/><Relationship Id="rId4" Type="http://schemas.openxmlformats.org/officeDocument/2006/relationships/tags" Target="../tags/tag6.xm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0.xml"/><Relationship Id="rId7" Type="http://schemas.openxmlformats.org/officeDocument/2006/relationships/image" Target="../media/image25.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xml"/><Relationship Id="rId5" Type="http://schemas.openxmlformats.org/officeDocument/2006/relationships/slideLayout" Target="../slideLayouts/slideLayout7.xml"/><Relationship Id="rId10" Type="http://schemas.openxmlformats.org/officeDocument/2006/relationships/image" Target="../media/image28.png"/><Relationship Id="rId4" Type="http://schemas.openxmlformats.org/officeDocument/2006/relationships/tags" Target="../tags/tag11.xml"/><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形 17">
            <a:extLst>
              <a:ext uri="{FF2B5EF4-FFF2-40B4-BE49-F238E27FC236}">
                <a16:creationId xmlns:a16="http://schemas.microsoft.com/office/drawing/2014/main" xmlns="" id="{8954ABF3-47CB-4168-9E9D-DB169F73931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 y="-5575"/>
            <a:ext cx="609600" cy="514351"/>
          </a:xfrm>
          <a:prstGeom prst="rect">
            <a:avLst/>
          </a:prstGeom>
        </p:spPr>
      </p:pic>
      <p:pic>
        <p:nvPicPr>
          <p:cNvPr id="20" name="图形 19">
            <a:extLst>
              <a:ext uri="{FF2B5EF4-FFF2-40B4-BE49-F238E27FC236}">
                <a16:creationId xmlns:a16="http://schemas.microsoft.com/office/drawing/2014/main" xmlns="" id="{CEF10AEF-39BB-4B16-8DAA-946AE951767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4230650"/>
            <a:ext cx="742951" cy="866775"/>
          </a:xfrm>
          <a:prstGeom prst="rect">
            <a:avLst/>
          </a:prstGeom>
        </p:spPr>
      </p:pic>
      <p:pic>
        <p:nvPicPr>
          <p:cNvPr id="21" name="图形 20">
            <a:extLst>
              <a:ext uri="{FF2B5EF4-FFF2-40B4-BE49-F238E27FC236}">
                <a16:creationId xmlns:a16="http://schemas.microsoft.com/office/drawing/2014/main" xmlns="" id="{98668FFB-3767-4E00-898A-A51886F01E2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956192" y="5887264"/>
            <a:ext cx="1190625" cy="923925"/>
          </a:xfrm>
          <a:prstGeom prst="rect">
            <a:avLst/>
          </a:prstGeom>
        </p:spPr>
      </p:pic>
      <p:sp>
        <p:nvSpPr>
          <p:cNvPr id="9" name="矩形: 圆角 8">
            <a:extLst>
              <a:ext uri="{FF2B5EF4-FFF2-40B4-BE49-F238E27FC236}">
                <a16:creationId xmlns:a16="http://schemas.microsoft.com/office/drawing/2014/main" xmlns="" id="{D7E83BC4-72BA-452C-A05D-33F3309F7F73}"/>
              </a:ext>
            </a:extLst>
          </p:cNvPr>
          <p:cNvSpPr/>
          <p:nvPr/>
        </p:nvSpPr>
        <p:spPr>
          <a:xfrm>
            <a:off x="484572" y="289579"/>
            <a:ext cx="11307317" cy="6200695"/>
          </a:xfrm>
          <a:prstGeom prst="roundRect">
            <a:avLst>
              <a:gd name="adj" fmla="val 56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9" name="图形 18">
            <a:extLst>
              <a:ext uri="{FF2B5EF4-FFF2-40B4-BE49-F238E27FC236}">
                <a16:creationId xmlns:a16="http://schemas.microsoft.com/office/drawing/2014/main" xmlns="" id="{564A20E1-DDDF-4309-9BDA-1BB5F9F9B28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899392" y="1353437"/>
            <a:ext cx="142875" cy="247651"/>
          </a:xfrm>
          <a:prstGeom prst="rect">
            <a:avLst/>
          </a:prstGeom>
        </p:spPr>
      </p:pic>
      <p:pic>
        <p:nvPicPr>
          <p:cNvPr id="22" name="图形 21">
            <a:extLst>
              <a:ext uri="{FF2B5EF4-FFF2-40B4-BE49-F238E27FC236}">
                <a16:creationId xmlns:a16="http://schemas.microsoft.com/office/drawing/2014/main" xmlns="" id="{D40888A6-1E3B-4AEB-A0A1-0A617BDBEA4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987821" y="6575424"/>
            <a:ext cx="142875" cy="247651"/>
          </a:xfrm>
          <a:prstGeom prst="rect">
            <a:avLst/>
          </a:prstGeom>
        </p:spPr>
      </p:pic>
      <p:pic>
        <p:nvPicPr>
          <p:cNvPr id="24" name="图形 23">
            <a:extLst>
              <a:ext uri="{FF2B5EF4-FFF2-40B4-BE49-F238E27FC236}">
                <a16:creationId xmlns:a16="http://schemas.microsoft.com/office/drawing/2014/main" xmlns="" id="{9EB56ED0-6B90-44C6-A24A-C34141AF2D6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80172" y="-43983"/>
            <a:ext cx="5586813" cy="381000"/>
          </a:xfrm>
          <a:prstGeom prst="rect">
            <a:avLst/>
          </a:prstGeom>
        </p:spPr>
      </p:pic>
      <p:pic>
        <p:nvPicPr>
          <p:cNvPr id="26" name="图形 25">
            <a:extLst>
              <a:ext uri="{FF2B5EF4-FFF2-40B4-BE49-F238E27FC236}">
                <a16:creationId xmlns:a16="http://schemas.microsoft.com/office/drawing/2014/main" xmlns="" id="{D56187D5-EAB3-4EBF-AA9B-BD36A611D5B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490895" y="1524445"/>
            <a:ext cx="1137016" cy="396233"/>
          </a:xfrm>
          <a:prstGeom prst="rect">
            <a:avLst/>
          </a:prstGeom>
        </p:spPr>
      </p:pic>
      <p:pic>
        <p:nvPicPr>
          <p:cNvPr id="27" name="图形 26">
            <a:extLst>
              <a:ext uri="{FF2B5EF4-FFF2-40B4-BE49-F238E27FC236}">
                <a16:creationId xmlns:a16="http://schemas.microsoft.com/office/drawing/2014/main" xmlns="" id="{3241D90D-322F-4EDC-9CED-9064475BCB1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990509" y="1413953"/>
            <a:ext cx="1499820" cy="609604"/>
          </a:xfrm>
          <a:prstGeom prst="rect">
            <a:avLst/>
          </a:prstGeom>
        </p:spPr>
      </p:pic>
      <p:pic>
        <p:nvPicPr>
          <p:cNvPr id="28" name="图形 27">
            <a:extLst>
              <a:ext uri="{FF2B5EF4-FFF2-40B4-BE49-F238E27FC236}">
                <a16:creationId xmlns:a16="http://schemas.microsoft.com/office/drawing/2014/main" xmlns="" id="{1713655C-1ECD-4020-A754-E3911F9DB5A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6411951" y="2629398"/>
            <a:ext cx="1016424" cy="499599"/>
          </a:xfrm>
          <a:prstGeom prst="rect">
            <a:avLst/>
          </a:prstGeom>
        </p:spPr>
      </p:pic>
      <p:pic>
        <p:nvPicPr>
          <p:cNvPr id="29" name="图形 28">
            <a:extLst>
              <a:ext uri="{FF2B5EF4-FFF2-40B4-BE49-F238E27FC236}">
                <a16:creationId xmlns:a16="http://schemas.microsoft.com/office/drawing/2014/main" xmlns="" id="{D9897021-B915-448B-B9F1-11D2C23D25D7}"/>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9839095" y="2452097"/>
            <a:ext cx="844149" cy="396233"/>
          </a:xfrm>
          <a:prstGeom prst="rect">
            <a:avLst/>
          </a:prstGeom>
        </p:spPr>
      </p:pic>
      <p:pic>
        <p:nvPicPr>
          <p:cNvPr id="32" name="图形 31">
            <a:extLst>
              <a:ext uri="{FF2B5EF4-FFF2-40B4-BE49-F238E27FC236}">
                <a16:creationId xmlns:a16="http://schemas.microsoft.com/office/drawing/2014/main" xmlns="" id="{AC542689-137E-4A87-9F5E-CA4BB42BB61E}"/>
              </a:ext>
            </a:extLst>
          </p:cNvPr>
          <p:cNvPicPr>
            <a:picLocks noChangeAspect="1"/>
          </p:cNvPicPr>
          <p:nvPr/>
        </p:nvPicPr>
        <p:blipFill>
          <a:blip r:embed="rId21">
            <a:extLst>
              <a:ext uri="{96DAC541-7B7A-43D3-8B79-37D633B846F1}">
                <asvg:svgBlip xmlns:asvg="http://schemas.microsoft.com/office/drawing/2016/SVG/main" xmlns="" r:embed="rId24"/>
              </a:ext>
            </a:extLst>
          </a:blip>
          <a:stretch>
            <a:fillRect/>
          </a:stretch>
        </p:blipFill>
        <p:spPr>
          <a:xfrm>
            <a:off x="9596482" y="2284255"/>
            <a:ext cx="1152525" cy="1276351"/>
          </a:xfrm>
          <a:prstGeom prst="rect">
            <a:avLst/>
          </a:prstGeom>
        </p:spPr>
      </p:pic>
      <p:sp>
        <p:nvSpPr>
          <p:cNvPr id="43" name="标题 1">
            <a:extLst>
              <a:ext uri="{FF2B5EF4-FFF2-40B4-BE49-F238E27FC236}">
                <a16:creationId xmlns:a16="http://schemas.microsoft.com/office/drawing/2014/main" xmlns="" id="{6B3221C7-D499-4924-AE70-21F29E88BFF5}"/>
              </a:ext>
            </a:extLst>
          </p:cNvPr>
          <p:cNvSpPr txBox="1">
            <a:spLocks/>
          </p:cNvSpPr>
          <p:nvPr/>
        </p:nvSpPr>
        <p:spPr>
          <a:xfrm>
            <a:off x="711444" y="530990"/>
            <a:ext cx="10831656" cy="3182302"/>
          </a:xfrm>
          <a:prstGeom prst="rect">
            <a:avLst/>
          </a:prstGeom>
        </p:spPr>
        <p:style>
          <a:lnRef idx="1">
            <a:schemeClr val="accent2"/>
          </a:lnRef>
          <a:fillRef idx="2">
            <a:schemeClr val="accent2"/>
          </a:fillRef>
          <a:effectRef idx="1">
            <a:schemeClr val="accent2"/>
          </a:effectRef>
          <a:fontRef idx="minor">
            <a:schemeClr val="dk1"/>
          </a:fontRef>
        </p:style>
        <p:txBody>
          <a:bodyPr vert="horz" lIns="91438" tIns="45719" rIns="91438" bIns="4571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mtClean="0">
                <a:latin typeface="Times New Roman" pitchFamily="18" charset="0"/>
                <a:cs typeface="Times New Roman" pitchFamily="18" charset="0"/>
              </a:rPr>
              <a:t>NGỮ VĂN 7</a:t>
            </a:r>
          </a:p>
          <a:p>
            <a:r>
              <a:rPr lang="en-US" sz="4400" b="1" smtClean="0">
                <a:solidFill>
                  <a:srgbClr val="FF0000"/>
                </a:solidFill>
                <a:latin typeface="Times New Roman" pitchFamily="18" charset="0"/>
                <a:cs typeface="Times New Roman" pitchFamily="18" charset="0"/>
              </a:rPr>
              <a:t>BÀI </a:t>
            </a:r>
            <a:r>
              <a:rPr lang="en-US" sz="4400" b="1">
                <a:solidFill>
                  <a:srgbClr val="FF0000"/>
                </a:solidFill>
                <a:latin typeface="Times New Roman" pitchFamily="18" charset="0"/>
                <a:cs typeface="Times New Roman" pitchFamily="18" charset="0"/>
              </a:rPr>
              <a:t>2: </a:t>
            </a:r>
            <a:r>
              <a:rPr lang="en-US" sz="4400" b="1" smtClean="0">
                <a:solidFill>
                  <a:srgbClr val="FF0000"/>
                </a:solidFill>
                <a:latin typeface="Times New Roman" pitchFamily="18" charset="0"/>
                <a:cs typeface="Times New Roman" pitchFamily="18" charset="0"/>
              </a:rPr>
              <a:t>BÀI HỌC CUỘC SỐNG</a:t>
            </a:r>
          </a:p>
          <a:p>
            <a:r>
              <a:rPr lang="en-US" altLang="zh-CN" sz="4400" b="1" smtClean="0">
                <a:latin typeface="Times New Roman" pitchFamily="18" charset="0"/>
                <a:ea typeface="字魂189号-星岩乐黑体" panose="00000500000000000000" charset="-122"/>
                <a:cs typeface="Times New Roman" pitchFamily="18" charset="0"/>
                <a:sym typeface="+mn-lt"/>
              </a:rPr>
              <a:t>Tuần 5 - Tiết 20, 21</a:t>
            </a:r>
          </a:p>
          <a:p>
            <a:r>
              <a:rPr lang="en-US" sz="4400" b="1" smtClean="0">
                <a:latin typeface="Times New Roman" panose="02020603050405020304" charset="0"/>
                <a:cs typeface="Times New Roman" panose="02020603050405020304" charset="0"/>
              </a:rPr>
              <a:t>THỰC HÀNH TIẾNG VIỆT</a:t>
            </a:r>
          </a:p>
          <a:p>
            <a:r>
              <a:rPr lang="en-US" sz="4400" b="1" smtClean="0">
                <a:latin typeface="Times New Roman" panose="02020603050405020304" charset="0"/>
                <a:cs typeface="Times New Roman" panose="02020603050405020304" charset="0"/>
              </a:rPr>
              <a:t>DẤU CHẤM LỬNG</a:t>
            </a:r>
            <a:endParaRPr lang="en-US" sz="4400" b="1">
              <a:solidFill>
                <a:schemeClr val="bg1"/>
              </a:solidFill>
              <a:latin typeface="Arial" panose="020B0604020202020204" pitchFamily="34" charset="0"/>
              <a:cs typeface="Arial" panose="020B0604020202020204" pitchFamily="34" charset="0"/>
            </a:endParaRPr>
          </a:p>
        </p:txBody>
      </p:sp>
      <p:sp>
        <p:nvSpPr>
          <p:cNvPr id="14" name="矩形: 圆角 13">
            <a:extLst>
              <a:ext uri="{FF2B5EF4-FFF2-40B4-BE49-F238E27FC236}">
                <a16:creationId xmlns:a16="http://schemas.microsoft.com/office/drawing/2014/main" xmlns="" id="{3EDAC524-7D0A-4ADE-9E79-73E843835BF8}"/>
              </a:ext>
            </a:extLst>
          </p:cNvPr>
          <p:cNvSpPr/>
          <p:nvPr/>
        </p:nvSpPr>
        <p:spPr>
          <a:xfrm>
            <a:off x="680173" y="251600"/>
            <a:ext cx="10831655" cy="6076133"/>
          </a:xfrm>
          <a:prstGeom prst="roundRect">
            <a:avLst>
              <a:gd name="adj" fmla="val 5623"/>
            </a:avLst>
          </a:prstGeom>
          <a:noFill/>
          <a:ln w="158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62" name="图形 61">
            <a:extLst>
              <a:ext uri="{FF2B5EF4-FFF2-40B4-BE49-F238E27FC236}">
                <a16:creationId xmlns:a16="http://schemas.microsoft.com/office/drawing/2014/main" xmlns="" id="{5986F226-3318-4FE3-9FD1-4D2E0A401C09}"/>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1512665" y="4676016"/>
            <a:ext cx="590551" cy="676275"/>
          </a:xfrm>
          <a:prstGeom prst="rect">
            <a:avLst/>
          </a:prstGeom>
        </p:spPr>
      </p:pic>
      <p:pic>
        <p:nvPicPr>
          <p:cNvPr id="63" name="图形 62">
            <a:extLst>
              <a:ext uri="{FF2B5EF4-FFF2-40B4-BE49-F238E27FC236}">
                <a16:creationId xmlns:a16="http://schemas.microsoft.com/office/drawing/2014/main" xmlns="" id="{E7C772B5-DC1D-4FA1-B556-537B93382D8E}"/>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9275659" y="4910700"/>
            <a:ext cx="838200" cy="990600"/>
          </a:xfrm>
          <a:prstGeom prst="rect">
            <a:avLst/>
          </a:prstGeom>
        </p:spPr>
      </p:pic>
      <p:pic>
        <p:nvPicPr>
          <p:cNvPr id="64" name="图形 63">
            <a:extLst>
              <a:ext uri="{FF2B5EF4-FFF2-40B4-BE49-F238E27FC236}">
                <a16:creationId xmlns:a16="http://schemas.microsoft.com/office/drawing/2014/main" xmlns="" id="{19D97881-427F-480F-8B91-28A4D08232DF}"/>
              </a:ext>
            </a:extLst>
          </p:cNvPr>
          <p:cNvPicPr>
            <a:picLocks noChangeAspect="1"/>
          </p:cNvPicPr>
          <p:nvPr/>
        </p:nvPicPr>
        <p:blipFill>
          <a:blip r:embed="rId29">
            <a:extLst>
              <a:ext uri="{96DAC541-7B7A-43D3-8B79-37D633B846F1}">
                <asvg:svgBlip xmlns:asvg="http://schemas.microsoft.com/office/drawing/2016/SVG/main" xmlns="" r:embed="rId30"/>
              </a:ext>
            </a:extLst>
          </a:blip>
          <a:stretch>
            <a:fillRect/>
          </a:stretch>
        </p:blipFill>
        <p:spPr>
          <a:xfrm>
            <a:off x="10643433" y="4811673"/>
            <a:ext cx="485775" cy="285751"/>
          </a:xfrm>
          <a:prstGeom prst="rect">
            <a:avLst/>
          </a:prstGeom>
        </p:spPr>
      </p:pic>
      <p:grpSp>
        <p:nvGrpSpPr>
          <p:cNvPr id="2" name="组合 83">
            <a:extLst>
              <a:ext uri="{FF2B5EF4-FFF2-40B4-BE49-F238E27FC236}">
                <a16:creationId xmlns:a16="http://schemas.microsoft.com/office/drawing/2014/main" xmlns="" id="{F865B3FE-0750-F3E2-8B40-9C351F313434}"/>
              </a:ext>
            </a:extLst>
          </p:cNvPr>
          <p:cNvGrpSpPr/>
          <p:nvPr/>
        </p:nvGrpSpPr>
        <p:grpSpPr>
          <a:xfrm>
            <a:off x="484572" y="3924884"/>
            <a:ext cx="11235047" cy="2334360"/>
            <a:chOff x="-1" y="6744"/>
            <a:chExt cx="15613" cy="4056"/>
          </a:xfrm>
        </p:grpSpPr>
        <p:pic>
          <p:nvPicPr>
            <p:cNvPr id="6" name="图片 47">
              <a:extLst>
                <a:ext uri="{FF2B5EF4-FFF2-40B4-BE49-F238E27FC236}">
                  <a16:creationId xmlns:a16="http://schemas.microsoft.com/office/drawing/2014/main" xmlns="" id="{44985C4E-A603-7423-3AB1-417DF249F784}"/>
                </a:ext>
              </a:extLst>
            </p:cNvPr>
            <p:cNvPicPr>
              <a:picLocks noChangeAspect="1"/>
            </p:cNvPicPr>
            <p:nvPr/>
          </p:nvPicPr>
          <p:blipFill rotWithShape="1">
            <a:blip r:embed="rId31" cstate="screen"/>
            <a:srcRect r="23940"/>
            <a:stretch>
              <a:fillRect/>
            </a:stretch>
          </p:blipFill>
          <p:spPr>
            <a:xfrm>
              <a:off x="-1" y="6744"/>
              <a:ext cx="14261" cy="4056"/>
            </a:xfrm>
            <a:prstGeom prst="rect">
              <a:avLst/>
            </a:prstGeom>
          </p:spPr>
        </p:pic>
        <p:pic>
          <p:nvPicPr>
            <p:cNvPr id="7" name="图片 82">
              <a:extLst>
                <a:ext uri="{FF2B5EF4-FFF2-40B4-BE49-F238E27FC236}">
                  <a16:creationId xmlns:a16="http://schemas.microsoft.com/office/drawing/2014/main" xmlns="" id="{5D3BF061-BCFD-550B-2183-EE5795BC7AD3}"/>
                </a:ext>
              </a:extLst>
            </p:cNvPr>
            <p:cNvPicPr>
              <a:picLocks noChangeAspect="1"/>
            </p:cNvPicPr>
            <p:nvPr/>
          </p:nvPicPr>
          <p:blipFill rotWithShape="1">
            <a:blip r:embed="rId31" cstate="screen"/>
            <a:srcRect r="23940"/>
            <a:stretch>
              <a:fillRect/>
            </a:stretch>
          </p:blipFill>
          <p:spPr>
            <a:xfrm flipH="1">
              <a:off x="1351" y="6744"/>
              <a:ext cx="14261" cy="4056"/>
            </a:xfrm>
            <a:prstGeom prst="rect">
              <a:avLst/>
            </a:prstGeom>
          </p:spPr>
        </p:pic>
      </p:grpSp>
      <p:sp>
        <p:nvSpPr>
          <p:cNvPr id="35" name="矩形: 圆角 61">
            <a:extLst>
              <a:ext uri="{FF2B5EF4-FFF2-40B4-BE49-F238E27FC236}">
                <a16:creationId xmlns:a16="http://schemas.microsoft.com/office/drawing/2014/main" xmlns="" id="{D56AF680-16A9-7806-9E3B-41A8C7420360}"/>
              </a:ext>
            </a:extLst>
          </p:cNvPr>
          <p:cNvSpPr/>
          <p:nvPr/>
        </p:nvSpPr>
        <p:spPr>
          <a:xfrm>
            <a:off x="3033974" y="4089014"/>
            <a:ext cx="5830199" cy="1430758"/>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000" b="1" smtClean="0">
                <a:solidFill>
                  <a:schemeClr val="tx1"/>
                </a:solidFill>
                <a:latin typeface="+mj-lt"/>
              </a:rPr>
              <a:t>Giáo </a:t>
            </a:r>
            <a:r>
              <a:rPr lang="vi-VN" sz="3000" b="1">
                <a:solidFill>
                  <a:schemeClr val="tx1"/>
                </a:solidFill>
                <a:latin typeface="+mj-lt"/>
              </a:rPr>
              <a:t>viên: Phạm Thị Thu Hiền Trường THCS Long Bình Tân </a:t>
            </a:r>
            <a:endParaRPr lang="en-US" altLang="zh-CN" sz="3000" b="1" dirty="0">
              <a:solidFill>
                <a:schemeClr val="tx1"/>
              </a:solidFill>
              <a:latin typeface="+mj-lt"/>
              <a:ea typeface="字魂189号-星岩乐黑体" panose="00000500000000000000" charset="-122"/>
              <a:cs typeface="Times New Roman" panose="02020603050405020304" pitchFamily="18" charset="0"/>
              <a:sym typeface="+mn-lt"/>
            </a:endParaRPr>
          </a:p>
        </p:txBody>
      </p:sp>
      <p:pic>
        <p:nvPicPr>
          <p:cNvPr id="36" name="图片 14">
            <a:extLst>
              <a:ext uri="{FF2B5EF4-FFF2-40B4-BE49-F238E27FC236}">
                <a16:creationId xmlns:a16="http://schemas.microsoft.com/office/drawing/2014/main" xmlns="" id="{965F9276-AE78-4EA6-BA54-DB082D6A3523}"/>
              </a:ext>
            </a:extLst>
          </p:cNvPr>
          <p:cNvPicPr>
            <a:picLocks noChangeAspect="1"/>
          </p:cNvPicPr>
          <p:nvPr/>
        </p:nvPicPr>
        <p:blipFill>
          <a:blip r:embed="rId32"/>
          <a:srcRect/>
          <a:stretch>
            <a:fillRect/>
          </a:stretch>
        </p:blipFill>
        <p:spPr>
          <a:xfrm>
            <a:off x="-56355" y="3436105"/>
            <a:ext cx="2889708" cy="3322635"/>
          </a:xfrm>
          <a:prstGeom prst="rect">
            <a:avLst/>
          </a:prstGeom>
        </p:spPr>
      </p:pic>
      <p:pic>
        <p:nvPicPr>
          <p:cNvPr id="37" name="图片 1" descr="微信截图_20220503125252">
            <a:extLst>
              <a:ext uri="{FF2B5EF4-FFF2-40B4-BE49-F238E27FC236}">
                <a16:creationId xmlns:a16="http://schemas.microsoft.com/office/drawing/2014/main" xmlns="" id="{FBCAB121-0501-1D6F-DB76-EAF6088DC104}"/>
              </a:ext>
            </a:extLst>
          </p:cNvPr>
          <p:cNvPicPr>
            <a:picLocks noChangeAspect="1"/>
          </p:cNvPicPr>
          <p:nvPr/>
        </p:nvPicPr>
        <p:blipFill>
          <a:blip r:embed="rId33"/>
          <a:stretch>
            <a:fillRect/>
          </a:stretch>
        </p:blipFill>
        <p:spPr>
          <a:xfrm>
            <a:off x="9054533" y="4110500"/>
            <a:ext cx="2987419" cy="2197481"/>
          </a:xfrm>
          <a:prstGeom prst="rect">
            <a:avLst/>
          </a:prstGeom>
        </p:spPr>
      </p:pic>
    </p:spTree>
    <p:extLst>
      <p:ext uri="{BB962C8B-B14F-4D97-AF65-F5344CB8AC3E}">
        <p14:creationId xmlns:p14="http://schemas.microsoft.com/office/powerpoint/2010/main" val="221080916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97066"/>
            <a:ext cx="12190992" cy="526102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pic>
        <p:nvPicPr>
          <p:cNvPr id="9" name="Picture 2" descr="F:\1-原创素材\1_mm1102\PPT\PPT_014\materaials\pageimg_g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733" y="0"/>
            <a:ext cx="9217024" cy="57618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91487" y="3211913"/>
            <a:ext cx="4999504" cy="1015663"/>
          </a:xfrm>
          <a:prstGeom prst="rect">
            <a:avLst/>
          </a:prstGeom>
          <a:noFill/>
        </p:spPr>
        <p:txBody>
          <a:bodyPr wrap="square" rtlCol="0">
            <a:spAutoFit/>
          </a:bodyPr>
          <a:lstStyle/>
          <a:p>
            <a:pPr>
              <a:buClr>
                <a:srgbClr val="E32747"/>
              </a:buClr>
              <a:defRPr/>
            </a:pPr>
            <a:r>
              <a:rPr lang="en-US" sz="6000" b="1" kern="0">
                <a:solidFill>
                  <a:srgbClr val="23069C"/>
                </a:solidFill>
                <a:latin typeface="Times New Roman" pitchFamily="18" charset="0"/>
                <a:cs typeface="Times New Roman" pitchFamily="18" charset="0"/>
              </a:rPr>
              <a:t>LUYỆN TẬP</a:t>
            </a:r>
            <a:endParaRPr lang="en-US" sz="6000" b="1" kern="0" dirty="0">
              <a:solidFill>
                <a:srgbClr val="23069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14305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3DB2D0-AA61-4DE4-9762-1732245378BE}"/>
              </a:ext>
            </a:extLst>
          </p:cNvPr>
          <p:cNvSpPr txBox="1"/>
          <p:nvPr>
            <p:custDataLst>
              <p:tags r:id="rId2"/>
            </p:custDataLst>
          </p:nvPr>
        </p:nvSpPr>
        <p:spPr>
          <a:xfrm>
            <a:off x="4121426" y="153188"/>
            <a:ext cx="3697357" cy="400110"/>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PHIẾU HỌC TẬP </a:t>
            </a:r>
            <a:r>
              <a:rPr lang="en-US" sz="2000" b="1">
                <a:solidFill>
                  <a:srgbClr val="FF0000"/>
                </a:solidFill>
                <a:latin typeface="Times New Roman" pitchFamily="18" charset="0"/>
                <a:cs typeface="Times New Roman" pitchFamily="18" charset="0"/>
              </a:rPr>
              <a:t>SỐ </a:t>
            </a:r>
            <a:r>
              <a:rPr lang="en-US" sz="2000" b="1" smtClean="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331201534"/>
              </p:ext>
            </p:extLst>
          </p:nvPr>
        </p:nvGraphicFramePr>
        <p:xfrm>
          <a:off x="146892" y="621719"/>
          <a:ext cx="11898216" cy="6128146"/>
        </p:xfrm>
        <a:graphic>
          <a:graphicData uri="http://schemas.openxmlformats.org/drawingml/2006/table">
            <a:tbl>
              <a:tblPr firstRow="1" bandRow="1">
                <a:tableStyleId>{BDBED569-4797-4DF1-A0F4-6AAB3CD982D8}</a:tableStyleId>
              </a:tblPr>
              <a:tblGrid>
                <a:gridCol w="9041175">
                  <a:extLst>
                    <a:ext uri="{9D8B030D-6E8A-4147-A177-3AD203B41FA5}">
                      <a16:colId xmlns="" xmlns:a16="http://schemas.microsoft.com/office/drawing/2014/main" val="2933356760"/>
                    </a:ext>
                  </a:extLst>
                </a:gridCol>
                <a:gridCol w="2857041">
                  <a:extLst>
                    <a:ext uri="{9D8B030D-6E8A-4147-A177-3AD203B41FA5}">
                      <a16:colId xmlns="" xmlns:a16="http://schemas.microsoft.com/office/drawing/2014/main" val="1103420270"/>
                    </a:ext>
                  </a:extLst>
                </a:gridCol>
              </a:tblGrid>
              <a:tr h="337519">
                <a:tc>
                  <a:txBody>
                    <a:bodyPr/>
                    <a:lstStyle/>
                    <a:p>
                      <a:pPr algn="ctr"/>
                      <a:r>
                        <a:rPr lang="en-US" sz="1900" b="1" smtClean="0">
                          <a:solidFill>
                            <a:srgbClr val="FF0000"/>
                          </a:solidFill>
                          <a:latin typeface="Times New Roman" pitchFamily="18" charset="0"/>
                          <a:cs typeface="Times New Roman" pitchFamily="18" charset="0"/>
                        </a:rPr>
                        <a:t>BIỂU</a:t>
                      </a:r>
                      <a:r>
                        <a:rPr lang="en-US" sz="1900" b="1" baseline="0" smtClean="0">
                          <a:solidFill>
                            <a:srgbClr val="FF0000"/>
                          </a:solidFill>
                          <a:latin typeface="Times New Roman" pitchFamily="18" charset="0"/>
                          <a:cs typeface="Times New Roman" pitchFamily="18" charset="0"/>
                        </a:rPr>
                        <a:t> HIỆN TRONG VĂN BẢN</a:t>
                      </a:r>
                      <a:endParaRPr lang="en-US" sz="1900" b="1" dirty="0">
                        <a:solidFill>
                          <a:srgbClr val="FF0000"/>
                        </a:solidFill>
                        <a:latin typeface="Times New Roman" pitchFamily="18" charset="0"/>
                        <a:cs typeface="Times New Roman" pitchFamily="18" charset="0"/>
                      </a:endParaRPr>
                    </a:p>
                  </a:txBody>
                  <a:tcPr anchor="ctr"/>
                </a:tc>
                <a:tc>
                  <a:txBody>
                    <a:bodyPr/>
                    <a:lstStyle/>
                    <a:p>
                      <a:pPr algn="ctr"/>
                      <a:r>
                        <a:rPr lang="en-US" sz="1900" b="1" smtClean="0">
                          <a:solidFill>
                            <a:srgbClr val="FF0000"/>
                          </a:solidFill>
                          <a:latin typeface="Times New Roman" pitchFamily="18" charset="0"/>
                          <a:cs typeface="Times New Roman" pitchFamily="18" charset="0"/>
                        </a:rPr>
                        <a:t>CÔNG</a:t>
                      </a:r>
                      <a:r>
                        <a:rPr lang="en-US" sz="1900" b="1" baseline="0" smtClean="0">
                          <a:solidFill>
                            <a:srgbClr val="FF0000"/>
                          </a:solidFill>
                          <a:latin typeface="Times New Roman" pitchFamily="18" charset="0"/>
                          <a:cs typeface="Times New Roman" pitchFamily="18" charset="0"/>
                        </a:rPr>
                        <a:t> DỤNG</a:t>
                      </a:r>
                      <a:endParaRPr lang="en-US" sz="1900" b="1" dirty="0">
                        <a:solidFill>
                          <a:srgbClr val="FF0000"/>
                        </a:solidFill>
                        <a:latin typeface="Times New Roman" pitchFamily="18" charset="0"/>
                        <a:cs typeface="Times New Roman" pitchFamily="18" charset="0"/>
                      </a:endParaRPr>
                    </a:p>
                  </a:txBody>
                  <a:tcPr anchor="ctr"/>
                </a:tc>
                <a:extLst>
                  <a:ext uri="{0D108BD9-81ED-4DB2-BD59-A6C34878D82A}">
                    <a16:rowId xmlns="" xmlns:a16="http://schemas.microsoft.com/office/drawing/2014/main" val="660411971"/>
                  </a:ext>
                </a:extLst>
              </a:tr>
              <a:tr h="0">
                <a:tc>
                  <a:txBody>
                    <a:bodyPr/>
                    <a:lstStyle/>
                    <a:p>
                      <a:pPr algn="l"/>
                      <a:r>
                        <a:rPr lang="en-US" sz="2000" b="1">
                          <a:latin typeface="Times New Roman" pitchFamily="18" charset="0"/>
                          <a:cs typeface="Times New Roman" pitchFamily="18" charset="0"/>
                        </a:rPr>
                        <a:t>1.a</a:t>
                      </a:r>
                      <a:r>
                        <a:rPr lang="en-US" sz="2000" b="1" smtClean="0">
                          <a:latin typeface="Times New Roman" pitchFamily="18" charset="0"/>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Gấu đến gần dí mõm vào tai người này ngửi, ngửi mãi,...</a:t>
                      </a:r>
                      <a:endParaRPr lang="en-US" sz="2000" b="1" dirty="0">
                        <a:latin typeface="Times New Roman" pitchFamily="18" charset="0"/>
                        <a:cs typeface="Times New Roman" pitchFamily="18" charset="0"/>
                      </a:endParaRPr>
                    </a:p>
                  </a:txBody>
                  <a:tcPr anchor="ctr"/>
                </a:tc>
                <a:tc>
                  <a:txBody>
                    <a:bodyPr/>
                    <a:lstStyle/>
                    <a:p>
                      <a:endParaRPr lang="en-US" sz="1900"/>
                    </a:p>
                  </a:txBody>
                  <a:tcPr/>
                </a:tc>
                <a:extLst>
                  <a:ext uri="{0D108BD9-81ED-4DB2-BD59-A6C34878D82A}">
                    <a16:rowId xmlns="" xmlns:a16="http://schemas.microsoft.com/office/drawing/2014/main" val="268022565"/>
                  </a:ext>
                </a:extLst>
              </a:tr>
              <a:tr h="29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1.b</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Tối, cái Bảng giải chiếu manh giữa sân. Cả nhà ngồi ăn cơm trong hương lúa đầu mùa từ đồng Chõ thoảng về; trong tiếng sáo diều vao vút của chú Chàng; trong dàn nhạc ve; trong tiếng chó thủng thẳng sủa giăng;...</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endParaRPr lang="en-US" sz="1900"/>
                    </a:p>
                  </a:txBody>
                  <a:tcPr/>
                </a:tc>
                <a:extLst>
                  <a:ext uri="{0D108BD9-81ED-4DB2-BD59-A6C34878D82A}">
                    <a16:rowId xmlns="" xmlns:a16="http://schemas.microsoft.com/office/drawing/2014/main" val="147560188"/>
                  </a:ext>
                </a:extLst>
              </a:tr>
              <a:tr h="0">
                <a:tc>
                  <a:txBody>
                    <a:bodyPr/>
                    <a:lstStyle/>
                    <a:p>
                      <a:pPr rtl="0"/>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1.c</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Bác Tai gật đầu lia lịa:</a:t>
                      </a:r>
                    </a:p>
                    <a:p>
                      <a:pPr rtl="0"/>
                      <a:r>
                        <a:rPr lang="vi-VN" sz="2000" b="0" i="0" kern="1200" smtClean="0">
                          <a:solidFill>
                            <a:schemeClr val="tx1"/>
                          </a:solidFill>
                          <a:effectLst/>
                          <a:latin typeface="Times New Roman" pitchFamily="18" charset="0"/>
                          <a:ea typeface="+mn-ea"/>
                          <a:cs typeface="Times New Roman" pitchFamily="18" charset="0"/>
                        </a:rPr>
                        <a:t>- Phải, phải… Bác sẽ đi với các cháu!</a:t>
                      </a:r>
                    </a:p>
                  </a:txBody>
                  <a:tcPr/>
                </a:tc>
                <a:tc>
                  <a:txBody>
                    <a:bodyPr/>
                    <a:lstStyle/>
                    <a:p>
                      <a:endParaRPr lang="en-US" sz="1900"/>
                    </a:p>
                  </a:txBody>
                  <a:tcPr/>
                </a:tc>
                <a:extLst>
                  <a:ext uri="{0D108BD9-81ED-4DB2-BD59-A6C34878D82A}">
                    <a16:rowId xmlns="" xmlns:a16="http://schemas.microsoft.com/office/drawing/2014/main" val="2333234936"/>
                  </a:ext>
                </a:extLst>
              </a:tr>
              <a:tr h="173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1.d</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Những con chim mẹ bay chao chát theo anh Thả về tận nhà, gào thét mãi…</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endParaRPr lang="en-US" sz="1900"/>
                    </a:p>
                  </a:txBody>
                  <a:tcPr/>
                </a:tc>
                <a:extLst>
                  <a:ext uri="{0D108BD9-81ED-4DB2-BD59-A6C34878D82A}">
                    <a16:rowId xmlns="" xmlns:a16="http://schemas.microsoft.com/office/drawing/2014/main" val="3853285613"/>
                  </a:ext>
                </a:extLst>
              </a:tr>
              <a:tr h="0">
                <a:tc>
                  <a:txBody>
                    <a:bodyPr/>
                    <a:lstStyle/>
                    <a:p>
                      <a:pPr rtl="0"/>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1.đ</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Ò…ó…o…</a:t>
                      </a:r>
                    </a:p>
                    <a:p>
                      <a:pPr rtl="0"/>
                      <a:r>
                        <a:rPr lang="vi-VN" sz="2000" b="0" i="0" kern="1200" smtClean="0">
                          <a:solidFill>
                            <a:schemeClr val="tx1"/>
                          </a:solidFill>
                          <a:effectLst/>
                          <a:latin typeface="Times New Roman" pitchFamily="18" charset="0"/>
                          <a:ea typeface="+mn-ea"/>
                          <a:cs typeface="Times New Roman" pitchFamily="18" charset="0"/>
                        </a:rPr>
                        <a:t>Phải thuyền quan trạng rước cô tôi về.</a:t>
                      </a:r>
                    </a:p>
                  </a:txBody>
                  <a:tcPr/>
                </a:tc>
                <a:tc>
                  <a:txBody>
                    <a:bodyPr/>
                    <a:lstStyle/>
                    <a:p>
                      <a:endParaRPr lang="en-US" sz="1900"/>
                    </a:p>
                  </a:txBody>
                  <a:tcPr/>
                </a:tc>
                <a:extLst>
                  <a:ext uri="{0D108BD9-81ED-4DB2-BD59-A6C34878D82A}">
                    <a16:rowId xmlns="" xmlns:a16="http://schemas.microsoft.com/office/drawing/2014/main" val="2183329763"/>
                  </a:ext>
                </a:extLst>
              </a:tr>
              <a:tr h="270244">
                <a:tc>
                  <a:txBody>
                    <a:bodyPr/>
                    <a:lstStyle/>
                    <a:p>
                      <a:pPr rtl="0"/>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1.e</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Tôi quắc mắt:</a:t>
                      </a:r>
                    </a:p>
                    <a:p>
                      <a:pPr rtl="0"/>
                      <a:r>
                        <a:rPr lang="vi-VN" sz="2000" b="0" i="0" kern="1200" smtClean="0">
                          <a:solidFill>
                            <a:schemeClr val="tx1"/>
                          </a:solidFill>
                          <a:effectLst/>
                          <a:latin typeface="Times New Roman" pitchFamily="18" charset="0"/>
                          <a:ea typeface="+mn-ea"/>
                          <a:cs typeface="Times New Roman" pitchFamily="18" charset="0"/>
                        </a:rPr>
                        <a:t>- Sợ gì? Mày bảo tao sợ cái gì? Mày bảo tao còn biết sợ ai hơn tao nữa?</a:t>
                      </a:r>
                    </a:p>
                    <a:p>
                      <a:pPr rtl="0"/>
                      <a:r>
                        <a:rPr lang="vi-VN" sz="2000" b="0" i="0" kern="1200" smtClean="0">
                          <a:solidFill>
                            <a:schemeClr val="tx1"/>
                          </a:solidFill>
                          <a:effectLst/>
                          <a:latin typeface="Times New Roman" pitchFamily="18" charset="0"/>
                          <a:ea typeface="+mn-ea"/>
                          <a:cs typeface="Times New Roman" pitchFamily="18" charset="0"/>
                        </a:rPr>
                        <a:t>- Thưa anh, thế thì… hừ hừ… em xin sợ. Mời anh cứ đùa một mình</a:t>
                      </a:r>
                      <a:r>
                        <a:rPr lang="en-US" sz="2000" b="0" i="0" kern="1200" smtClean="0">
                          <a:solidFill>
                            <a:schemeClr val="tx1"/>
                          </a:solidFill>
                          <a:effectLst/>
                          <a:latin typeface="Times New Roman" pitchFamily="18" charset="0"/>
                          <a:ea typeface="+mn-ea"/>
                          <a:cs typeface="Times New Roman" pitchFamily="18" charset="0"/>
                        </a:rPr>
                        <a:t> thôi.</a:t>
                      </a:r>
                      <a:endParaRPr lang="vi-VN" sz="2000" b="0" i="0" kern="1200" smtClean="0">
                        <a:solidFill>
                          <a:schemeClr val="tx1"/>
                        </a:solidFill>
                        <a:effectLst/>
                        <a:latin typeface="Times New Roman" pitchFamily="18" charset="0"/>
                        <a:ea typeface="+mn-ea"/>
                        <a:cs typeface="Times New Roman" pitchFamily="18" charset="0"/>
                      </a:endParaRPr>
                    </a:p>
                  </a:txBody>
                  <a:tcPr/>
                </a:tc>
                <a:tc>
                  <a:txBody>
                    <a:bodyPr/>
                    <a:lstStyle/>
                    <a:p>
                      <a:endParaRPr lang="en-US" sz="1900"/>
                    </a:p>
                  </a:txBody>
                  <a:tcPr/>
                </a:tc>
                <a:extLst>
                  <a:ext uri="{0D108BD9-81ED-4DB2-BD59-A6C34878D82A}">
                    <a16:rowId xmlns="" xmlns:a16="http://schemas.microsoft.com/office/drawing/2014/main" val="2258065365"/>
                  </a:ext>
                </a:extLst>
              </a:tr>
              <a:tr h="0">
                <a:tc>
                  <a:txBody>
                    <a:bodyPr/>
                    <a:lstStyle/>
                    <a:p>
                      <a:pPr rtl="0"/>
                      <a:r>
                        <a:rPr lang="en-US" sz="2000" b="1" i="0" smtClean="0">
                          <a:latin typeface="Times New Roman" pitchFamily="18" charset="0"/>
                          <a:cs typeface="Times New Roman" pitchFamily="18" charset="0"/>
                        </a:rPr>
                        <a:t>2.a.</a:t>
                      </a:r>
                      <a:r>
                        <a:rPr lang="vi-VN" sz="2000" b="1" i="0" kern="1200" smtClean="0">
                          <a:solidFill>
                            <a:schemeClr val="tx1"/>
                          </a:solidFill>
                          <a:effectLst/>
                          <a:latin typeface="Times New Roman" pitchFamily="18" charset="0"/>
                          <a:ea typeface="+mn-ea"/>
                          <a:cs typeface="Times New Roman" pitchFamily="18" charset="0"/>
                        </a:rPr>
                        <a:t> </a:t>
                      </a:r>
                      <a:r>
                        <a:rPr lang="vi-VN" sz="2000" b="0" i="0" kern="1200" smtClean="0">
                          <a:solidFill>
                            <a:schemeClr val="tx1"/>
                          </a:solidFill>
                          <a:effectLst/>
                          <a:latin typeface="Times New Roman" pitchFamily="18" charset="0"/>
                          <a:ea typeface="+mn-ea"/>
                          <a:cs typeface="Times New Roman" pitchFamily="18" charset="0"/>
                        </a:rPr>
                        <a:t>- Xin bệ hạ hãy nguôi cơn giận</a:t>
                      </a:r>
                      <a:r>
                        <a:rPr lang="en-US" sz="2000" b="0" i="0" kern="1200" smtClean="0">
                          <a:solidFill>
                            <a:schemeClr val="tx1"/>
                          </a:solidFill>
                          <a:effectLst/>
                          <a:latin typeface="Times New Roman" pitchFamily="18" charset="0"/>
                          <a:ea typeface="+mn-ea"/>
                          <a:cs typeface="Times New Roman" pitchFamily="18" charset="0"/>
                        </a:rPr>
                        <a:t>,</a:t>
                      </a:r>
                      <a:endParaRPr lang="vi-VN" sz="2000" b="0" i="0" kern="1200" smtClean="0">
                        <a:solidFill>
                          <a:schemeClr val="tx1"/>
                        </a:solidFill>
                        <a:effectLst/>
                        <a:latin typeface="Times New Roman" pitchFamily="18" charset="0"/>
                        <a:ea typeface="+mn-ea"/>
                        <a:cs typeface="Times New Roman" pitchFamily="18" charset="0"/>
                      </a:endParaRPr>
                    </a:p>
                    <a:p>
                      <a:pPr rtl="0"/>
                      <a:r>
                        <a:rPr lang="en-US" sz="2000" b="0" i="0" kern="1200" smtClean="0">
                          <a:solidFill>
                            <a:schemeClr val="tx1"/>
                          </a:solidFill>
                          <a:effectLst/>
                          <a:latin typeface="Times New Roman" pitchFamily="18" charset="0"/>
                          <a:ea typeface="+mn-ea"/>
                          <a:cs typeface="Times New Roman" pitchFamily="18" charset="0"/>
                        </a:rPr>
                        <a:t>         </a:t>
                      </a:r>
                      <a:r>
                        <a:rPr lang="vi-VN" sz="2000" b="0" i="0" kern="1200" smtClean="0">
                          <a:solidFill>
                            <a:schemeClr val="tx1"/>
                          </a:solidFill>
                          <a:effectLst/>
                          <a:latin typeface="Times New Roman" pitchFamily="18" charset="0"/>
                          <a:ea typeface="+mn-ea"/>
                          <a:cs typeface="Times New Roman" pitchFamily="18" charset="0"/>
                        </a:rPr>
                        <a:t>Xét lại cho tường tận kẻo mà…</a:t>
                      </a:r>
                    </a:p>
                  </a:txBody>
                  <a:tcPr/>
                </a:tc>
                <a:tc>
                  <a:txBody>
                    <a:bodyPr/>
                    <a:lstStyle/>
                    <a:p>
                      <a:endParaRPr lang="en-US" sz="1900"/>
                    </a:p>
                  </a:txBody>
                  <a:tcPr/>
                </a:tc>
              </a:tr>
              <a:tr h="839866">
                <a:tc>
                  <a:txBody>
                    <a:bodyPr/>
                    <a:lstStyle/>
                    <a:p>
                      <a:pPr rtl="0"/>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2.b.</a:t>
                      </a:r>
                      <a:r>
                        <a:rPr lang="vi-VN" sz="2000" b="1" i="0" kern="1200" smtClean="0">
                          <a:solidFill>
                            <a:schemeClr val="tx1"/>
                          </a:solidFill>
                          <a:effectLst/>
                          <a:latin typeface="Times New Roman" pitchFamily="18" charset="0"/>
                          <a:ea typeface="+mn-ea"/>
                          <a:cs typeface="Times New Roman" pitchFamily="18" charset="0"/>
                        </a:rPr>
                        <a:t> </a:t>
                      </a:r>
                      <a:r>
                        <a:rPr lang="vi-VN" sz="2000" b="0" i="0" kern="1200" smtClean="0">
                          <a:solidFill>
                            <a:schemeClr val="tx1"/>
                          </a:solidFill>
                          <a:effectLst/>
                          <a:latin typeface="Times New Roman" pitchFamily="18" charset="0"/>
                          <a:ea typeface="+mn-ea"/>
                          <a:cs typeface="Times New Roman" pitchFamily="18" charset="0"/>
                        </a:rPr>
                        <a:t>- Chính mày khuấy nước, ai quên đâu là</a:t>
                      </a:r>
                    </a:p>
                    <a:p>
                      <a:pPr rtl="0"/>
                      <a:r>
                        <a:rPr lang="en-US" sz="2000" b="0" i="0" kern="1200" smtClean="0">
                          <a:solidFill>
                            <a:schemeClr val="tx1"/>
                          </a:solidFill>
                          <a:effectLst/>
                          <a:latin typeface="Times New Roman" pitchFamily="18" charset="0"/>
                          <a:ea typeface="+mn-ea"/>
                          <a:cs typeface="Times New Roman" pitchFamily="18" charset="0"/>
                        </a:rPr>
                        <a:t>     </a:t>
                      </a:r>
                      <a:r>
                        <a:rPr lang="en-US" sz="2000" b="0" i="0" kern="1200" baseline="0" smtClean="0">
                          <a:solidFill>
                            <a:schemeClr val="tx1"/>
                          </a:solidFill>
                          <a:effectLst/>
                          <a:latin typeface="Times New Roman" pitchFamily="18" charset="0"/>
                          <a:ea typeface="+mn-ea"/>
                          <a:cs typeface="Times New Roman" pitchFamily="18" charset="0"/>
                        </a:rPr>
                        <a:t> </a:t>
                      </a:r>
                      <a:r>
                        <a:rPr lang="en-US" sz="2000" b="0" i="0" kern="1200" smtClean="0">
                          <a:solidFill>
                            <a:schemeClr val="tx1"/>
                          </a:solidFill>
                          <a:effectLst/>
                          <a:latin typeface="Times New Roman" pitchFamily="18" charset="0"/>
                          <a:ea typeface="+mn-ea"/>
                          <a:cs typeface="Times New Roman" pitchFamily="18" charset="0"/>
                        </a:rPr>
                        <a:t>    </a:t>
                      </a:r>
                      <a:r>
                        <a:rPr lang="vi-VN" sz="2000" b="0" i="0" kern="1200" smtClean="0">
                          <a:solidFill>
                            <a:schemeClr val="tx1"/>
                          </a:solidFill>
                          <a:effectLst/>
                          <a:latin typeface="Times New Roman" pitchFamily="18" charset="0"/>
                          <a:ea typeface="+mn-ea"/>
                          <a:cs typeface="Times New Roman" pitchFamily="18" charset="0"/>
                        </a:rPr>
                        <a:t>Mày còn nói xấu ta năm ngoái…</a:t>
                      </a:r>
                    </a:p>
                  </a:txBody>
                  <a:tcPr/>
                </a:tc>
                <a:tc>
                  <a:txBody>
                    <a:bodyPr/>
                    <a:lstStyle/>
                    <a:p>
                      <a:endParaRPr lang="en-US" sz="1900"/>
                    </a:p>
                  </a:txBody>
                  <a:tcPr/>
                </a:tc>
              </a:tr>
            </a:tbl>
          </a:graphicData>
        </a:graphic>
      </p:graphicFrame>
      <p:sp>
        <p:nvSpPr>
          <p:cNvPr id="5" name="!!1">
            <a:extLst>
              <a:ext uri="{FF2B5EF4-FFF2-40B4-BE49-F238E27FC236}">
                <a16:creationId xmlns="" xmlns:a16="http://schemas.microsoft.com/office/drawing/2014/main" id="{6FA2CAD0-891A-40FF-A1A2-AC6CCCA97AE7}"/>
              </a:ext>
            </a:extLst>
          </p:cNvPr>
          <p:cNvSpPr/>
          <p:nvPr>
            <p:custDataLst>
              <p:tags r:id="rId3"/>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59837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3DB2D0-AA61-4DE4-9762-1732245378BE}"/>
              </a:ext>
            </a:extLst>
          </p:cNvPr>
          <p:cNvSpPr txBox="1"/>
          <p:nvPr>
            <p:custDataLst>
              <p:tags r:id="rId2"/>
            </p:custDataLst>
          </p:nvPr>
        </p:nvSpPr>
        <p:spPr>
          <a:xfrm>
            <a:off x="1512561" y="156107"/>
            <a:ext cx="9166877" cy="400110"/>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PHIẾU HỌC TẬP </a:t>
            </a:r>
            <a:r>
              <a:rPr lang="en-US" sz="2000" b="1">
                <a:solidFill>
                  <a:srgbClr val="FF0000"/>
                </a:solidFill>
                <a:latin typeface="Times New Roman" pitchFamily="18" charset="0"/>
                <a:cs typeface="Times New Roman" pitchFamily="18" charset="0"/>
              </a:rPr>
              <a:t>SỐ </a:t>
            </a:r>
            <a:r>
              <a:rPr lang="en-US" sz="2000" b="1" smtClean="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2888153343"/>
              </p:ext>
            </p:extLst>
          </p:nvPr>
        </p:nvGraphicFramePr>
        <p:xfrm>
          <a:off x="146892" y="621719"/>
          <a:ext cx="11898216" cy="6126480"/>
        </p:xfrm>
        <a:graphic>
          <a:graphicData uri="http://schemas.openxmlformats.org/drawingml/2006/table">
            <a:tbl>
              <a:tblPr firstRow="1" bandRow="1">
                <a:tableStyleId>{BDBED569-4797-4DF1-A0F4-6AAB3CD982D8}</a:tableStyleId>
              </a:tblPr>
              <a:tblGrid>
                <a:gridCol w="7194812">
                  <a:extLst>
                    <a:ext uri="{9D8B030D-6E8A-4147-A177-3AD203B41FA5}">
                      <a16:colId xmlns="" xmlns:a16="http://schemas.microsoft.com/office/drawing/2014/main" val="2933356760"/>
                    </a:ext>
                  </a:extLst>
                </a:gridCol>
                <a:gridCol w="4703404">
                  <a:extLst>
                    <a:ext uri="{9D8B030D-6E8A-4147-A177-3AD203B41FA5}">
                      <a16:colId xmlns="" xmlns:a16="http://schemas.microsoft.com/office/drawing/2014/main" val="1103420270"/>
                    </a:ext>
                  </a:extLst>
                </a:gridCol>
              </a:tblGrid>
              <a:tr h="337519">
                <a:tc>
                  <a:txBody>
                    <a:bodyPr/>
                    <a:lstStyle/>
                    <a:p>
                      <a:pPr algn="ctr"/>
                      <a:r>
                        <a:rPr lang="en-US" sz="2000" b="1" smtClean="0">
                          <a:solidFill>
                            <a:srgbClr val="FF0000"/>
                          </a:solidFill>
                          <a:latin typeface="Times New Roman" pitchFamily="18" charset="0"/>
                          <a:cs typeface="Times New Roman" pitchFamily="18" charset="0"/>
                        </a:rPr>
                        <a:t>BIỂU</a:t>
                      </a:r>
                      <a:r>
                        <a:rPr lang="en-US" sz="2000" b="1" baseline="0" smtClean="0">
                          <a:solidFill>
                            <a:srgbClr val="FF0000"/>
                          </a:solidFill>
                          <a:latin typeface="Times New Roman" pitchFamily="18" charset="0"/>
                          <a:cs typeface="Times New Roman" pitchFamily="18" charset="0"/>
                        </a:rPr>
                        <a:t> HIỆN TRONG VĂN BẢN</a:t>
                      </a:r>
                      <a:endParaRPr lang="en-US" sz="2000" b="1" dirty="0">
                        <a:solidFill>
                          <a:srgbClr val="FF0000"/>
                        </a:solidFill>
                        <a:latin typeface="Times New Roman" pitchFamily="18" charset="0"/>
                        <a:cs typeface="Times New Roman" pitchFamily="18" charset="0"/>
                      </a:endParaRPr>
                    </a:p>
                  </a:txBody>
                  <a:tcPr anchor="ctr"/>
                </a:tc>
                <a:tc>
                  <a:txBody>
                    <a:bodyPr/>
                    <a:lstStyle/>
                    <a:p>
                      <a:pPr algn="ctr"/>
                      <a:r>
                        <a:rPr lang="en-US" sz="2000" b="1" smtClean="0">
                          <a:solidFill>
                            <a:srgbClr val="FF0000"/>
                          </a:solidFill>
                          <a:latin typeface="Times New Roman" pitchFamily="18" charset="0"/>
                          <a:cs typeface="Times New Roman" pitchFamily="18" charset="0"/>
                        </a:rPr>
                        <a:t>CÔNG</a:t>
                      </a:r>
                      <a:r>
                        <a:rPr lang="en-US" sz="2000" b="1" baseline="0" smtClean="0">
                          <a:solidFill>
                            <a:srgbClr val="FF0000"/>
                          </a:solidFill>
                          <a:latin typeface="Times New Roman" pitchFamily="18" charset="0"/>
                          <a:cs typeface="Times New Roman" pitchFamily="18" charset="0"/>
                        </a:rPr>
                        <a:t> DỤNG</a:t>
                      </a:r>
                      <a:endParaRPr lang="en-US" sz="2000" b="1" dirty="0">
                        <a:solidFill>
                          <a:srgbClr val="FF0000"/>
                        </a:solidFill>
                        <a:latin typeface="Times New Roman" pitchFamily="18" charset="0"/>
                        <a:cs typeface="Times New Roman" pitchFamily="18" charset="0"/>
                      </a:endParaRPr>
                    </a:p>
                  </a:txBody>
                  <a:tcPr anchor="ctr"/>
                </a:tc>
                <a:extLst>
                  <a:ext uri="{0D108BD9-81ED-4DB2-BD59-A6C34878D82A}">
                    <a16:rowId xmlns="" xmlns:a16="http://schemas.microsoft.com/office/drawing/2014/main" val="660411971"/>
                  </a:ext>
                </a:extLst>
              </a:tr>
              <a:tr h="413276">
                <a:tc>
                  <a:txBody>
                    <a:bodyPr/>
                    <a:lstStyle/>
                    <a:p>
                      <a:pPr algn="l"/>
                      <a:r>
                        <a:rPr lang="en-US" sz="2000" b="1">
                          <a:latin typeface="Times New Roman" pitchFamily="18" charset="0"/>
                          <a:cs typeface="Times New Roman" pitchFamily="18" charset="0"/>
                        </a:rPr>
                        <a:t>1.a</a:t>
                      </a:r>
                      <a:r>
                        <a:rPr lang="en-US" sz="2000" b="1" smtClean="0">
                          <a:latin typeface="Times New Roman" pitchFamily="18" charset="0"/>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Gấu đến gần dí mõm vào tai người này ngửi, ngửi mãi,...</a:t>
                      </a:r>
                      <a:endParaRPr lang="en-US" sz="2000" b="0" i="0" kern="1200" smtClean="0">
                        <a:solidFill>
                          <a:schemeClr val="tx1"/>
                        </a:solidFill>
                        <a:effectLst/>
                        <a:latin typeface="Times New Roman" pitchFamily="18" charset="0"/>
                        <a:ea typeface="+mn-ea"/>
                        <a:cs typeface="Times New Roman" pitchFamily="18" charset="0"/>
                      </a:endParaRPr>
                    </a:p>
                    <a:p>
                      <a:pPr algn="l"/>
                      <a:endParaRPr lang="en-US" sz="2000" b="1"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smtClean="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268022565"/>
                  </a:ext>
                </a:extLst>
              </a:tr>
              <a:tr h="101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1.b</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Tối, cái Bảng giải chiếu manh giữa sân. Cả nhà ngồi ăn cơm trong hương lúa đầu mùa từ đồng Chõ thoảng về; trong tiếng sáo diều vao vút của chú Chàng; trong dàn nhạc ve; trong tiếng chó thủng thẳng sủa giăng;...</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extLst>
                  <a:ext uri="{0D108BD9-81ED-4DB2-BD59-A6C34878D82A}">
                    <a16:rowId xmlns="" xmlns:a16="http://schemas.microsoft.com/office/drawing/2014/main" val="147560188"/>
                  </a:ext>
                </a:extLst>
              </a:tr>
              <a:tr h="259551">
                <a:tc>
                  <a:txBody>
                    <a:bodyPr/>
                    <a:lstStyle/>
                    <a:p>
                      <a:pPr rtl="0"/>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1.c</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Bác Tai gật đầu lia lịa:</a:t>
                      </a:r>
                    </a:p>
                    <a:p>
                      <a:pPr rtl="0"/>
                      <a:r>
                        <a:rPr lang="vi-VN" sz="2000" b="0" i="0" kern="1200" smtClean="0">
                          <a:solidFill>
                            <a:schemeClr val="tx1"/>
                          </a:solidFill>
                          <a:effectLst/>
                          <a:latin typeface="Times New Roman" pitchFamily="18" charset="0"/>
                          <a:ea typeface="+mn-ea"/>
                          <a:cs typeface="Times New Roman" pitchFamily="18" charset="0"/>
                        </a:rPr>
                        <a:t>- Phải, phải… Bác sẽ đi với các cháu!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smtClean="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23332349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1.d</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Những con chim mẹ bay chao chát theo anh Thả về tận nhà, gào thét mãi…</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smtClean="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3853285613"/>
                  </a:ext>
                </a:extLst>
              </a:tr>
              <a:tr h="0">
                <a:tc>
                  <a:txBody>
                    <a:bodyPr/>
                    <a:lstStyle/>
                    <a:p>
                      <a:pPr rtl="0"/>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1.đ</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Ò…ó…o…</a:t>
                      </a:r>
                    </a:p>
                    <a:p>
                      <a:pPr rtl="0"/>
                      <a:r>
                        <a:rPr lang="vi-VN" sz="2000" b="0" i="0" kern="1200" smtClean="0">
                          <a:solidFill>
                            <a:schemeClr val="tx1"/>
                          </a:solidFill>
                          <a:effectLst/>
                          <a:latin typeface="Times New Roman" pitchFamily="18" charset="0"/>
                          <a:ea typeface="+mn-ea"/>
                          <a:cs typeface="Times New Roman" pitchFamily="18" charset="0"/>
                        </a:rPr>
                        <a:t>Phải thuyền quan trạng rước cô tôi về.</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smtClean="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2183329763"/>
                  </a:ext>
                </a:extLst>
              </a:tr>
              <a:tr h="270244">
                <a:tc>
                  <a:txBody>
                    <a:bodyPr/>
                    <a:lstStyle/>
                    <a:p>
                      <a:pPr rtl="0"/>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1.e</a:t>
                      </a: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lang="vi-VN" sz="2000" b="0" i="0" kern="1200" smtClean="0">
                          <a:solidFill>
                            <a:schemeClr val="tx1"/>
                          </a:solidFill>
                          <a:effectLst/>
                          <a:latin typeface="Times New Roman" pitchFamily="18" charset="0"/>
                          <a:ea typeface="+mn-ea"/>
                          <a:cs typeface="Times New Roman" pitchFamily="18" charset="0"/>
                        </a:rPr>
                        <a:t> Tôi quắc mắt:</a:t>
                      </a:r>
                    </a:p>
                    <a:p>
                      <a:pPr rtl="0"/>
                      <a:r>
                        <a:rPr lang="vi-VN" sz="2000" b="0" i="0" kern="1200" smtClean="0">
                          <a:solidFill>
                            <a:schemeClr val="tx1"/>
                          </a:solidFill>
                          <a:effectLst/>
                          <a:latin typeface="Times New Roman" pitchFamily="18" charset="0"/>
                          <a:ea typeface="+mn-ea"/>
                          <a:cs typeface="Times New Roman" pitchFamily="18" charset="0"/>
                        </a:rPr>
                        <a:t>- Sợ gì? Mày bảo tao sợ cái gì? Mày bảo tao còn biết sợ ai hơn tao nữa?</a:t>
                      </a:r>
                    </a:p>
                    <a:p>
                      <a:pPr rtl="0"/>
                      <a:r>
                        <a:rPr lang="vi-VN" sz="2000" b="0" i="0" kern="1200" smtClean="0">
                          <a:solidFill>
                            <a:schemeClr val="tx1"/>
                          </a:solidFill>
                          <a:effectLst/>
                          <a:latin typeface="Times New Roman" pitchFamily="18" charset="0"/>
                          <a:ea typeface="+mn-ea"/>
                          <a:cs typeface="Times New Roman" pitchFamily="18" charset="0"/>
                        </a:rPr>
                        <a:t>- Thưa anh, thế thì… hừ hừ… em xin sợ. Mời anh cứ đùa một mình</a:t>
                      </a:r>
                      <a:r>
                        <a:rPr lang="en-US" sz="2000" b="0" i="0" kern="1200" smtClean="0">
                          <a:solidFill>
                            <a:schemeClr val="tx1"/>
                          </a:solidFill>
                          <a:effectLst/>
                          <a:latin typeface="Times New Roman" pitchFamily="18" charset="0"/>
                          <a:ea typeface="+mn-ea"/>
                          <a:cs typeface="Times New Roman" pitchFamily="18" charset="0"/>
                        </a:rPr>
                        <a:t> thôi.</a:t>
                      </a:r>
                      <a:endParaRPr lang="vi-VN" sz="2000" b="0" i="0" kern="1200" smtClean="0">
                        <a:solidFill>
                          <a:schemeClr val="tx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smtClean="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2258065365"/>
                  </a:ext>
                </a:extLst>
              </a:tr>
            </a:tbl>
          </a:graphicData>
        </a:graphic>
      </p:graphicFrame>
      <p:sp>
        <p:nvSpPr>
          <p:cNvPr id="5" name="!!1">
            <a:extLst>
              <a:ext uri="{FF2B5EF4-FFF2-40B4-BE49-F238E27FC236}">
                <a16:creationId xmlns="" xmlns:a16="http://schemas.microsoft.com/office/drawing/2014/main" id="{6FA2CAD0-891A-40FF-A1A2-AC6CCCA97AE7}"/>
              </a:ext>
            </a:extLst>
          </p:cNvPr>
          <p:cNvSpPr/>
          <p:nvPr>
            <p:custDataLst>
              <p:tags r:id="rId3"/>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 xmlns:a16="http://schemas.microsoft.com/office/drawing/2014/main" id="{6E3DB2D0-AA61-4DE4-9762-1732245378BE}"/>
              </a:ext>
            </a:extLst>
          </p:cNvPr>
          <p:cNvSpPr txBox="1"/>
          <p:nvPr>
            <p:custDataLst>
              <p:tags r:id="rId4"/>
            </p:custDataLst>
          </p:nvPr>
        </p:nvSpPr>
        <p:spPr>
          <a:xfrm>
            <a:off x="7474226" y="983812"/>
            <a:ext cx="4452730" cy="707886"/>
          </a:xfrm>
          <a:prstGeom prst="rect">
            <a:avLst/>
          </a:prstGeom>
          <a:noFill/>
        </p:spPr>
        <p:txBody>
          <a:bodyPr wrap="square" rtlCol="0">
            <a:spAutoFit/>
          </a:bodyPr>
          <a:lstStyle/>
          <a:p>
            <a:pPr>
              <a:defRPr/>
            </a:pPr>
            <a:r>
              <a:rPr lang="vi-VN" sz="2000" b="1" smtClean="0">
                <a:latin typeface="Times New Roman" pitchFamily="18" charset="0"/>
                <a:cs typeface="Times New Roman" pitchFamily="18" charset="0"/>
              </a:rPr>
              <a:t>Biểu </a:t>
            </a:r>
            <a:r>
              <a:rPr lang="vi-VN" sz="2000" b="1">
                <a:latin typeface="Times New Roman" pitchFamily="18" charset="0"/>
                <a:cs typeface="Times New Roman" pitchFamily="18" charset="0"/>
              </a:rPr>
              <a:t>đạt ý còn nhiều sự vật, hiện tượng tương tự chưa liệt kê hết</a:t>
            </a:r>
            <a:r>
              <a:rPr lang="en-US" sz="2000" b="1">
                <a:latin typeface="Times New Roman" pitchFamily="18" charset="0"/>
                <a:cs typeface="Times New Roman" pitchFamily="18" charset="0"/>
              </a:rPr>
              <a:t>.</a:t>
            </a:r>
          </a:p>
        </p:txBody>
      </p:sp>
      <p:sp>
        <p:nvSpPr>
          <p:cNvPr id="7" name="TextBox 6">
            <a:extLst>
              <a:ext uri="{FF2B5EF4-FFF2-40B4-BE49-F238E27FC236}">
                <a16:creationId xmlns="" xmlns:a16="http://schemas.microsoft.com/office/drawing/2014/main" id="{6E3DB2D0-AA61-4DE4-9762-1732245378BE}"/>
              </a:ext>
            </a:extLst>
          </p:cNvPr>
          <p:cNvSpPr txBox="1"/>
          <p:nvPr>
            <p:custDataLst>
              <p:tags r:id="rId5"/>
            </p:custDataLst>
          </p:nvPr>
        </p:nvSpPr>
        <p:spPr>
          <a:xfrm>
            <a:off x="7464284" y="1993018"/>
            <a:ext cx="4585252" cy="707886"/>
          </a:xfrm>
          <a:prstGeom prst="rect">
            <a:avLst/>
          </a:prstGeom>
          <a:noFill/>
        </p:spPr>
        <p:txBody>
          <a:bodyPr wrap="square" rtlCol="0">
            <a:spAutoFit/>
          </a:bodyPr>
          <a:lstStyle/>
          <a:p>
            <a:pPr>
              <a:defRPr/>
            </a:pPr>
            <a:r>
              <a:rPr lang="vi-VN" sz="2000" b="1" smtClean="0">
                <a:latin typeface="Times New Roman" pitchFamily="18" charset="0"/>
                <a:cs typeface="Times New Roman" pitchFamily="18" charset="0"/>
              </a:rPr>
              <a:t>Biểu </a:t>
            </a:r>
            <a:r>
              <a:rPr lang="vi-VN" sz="2000" b="1">
                <a:latin typeface="Times New Roman" pitchFamily="18" charset="0"/>
                <a:cs typeface="Times New Roman" pitchFamily="18" charset="0"/>
              </a:rPr>
              <a:t>đạt ý còn nhiều sự vật, hiện tượng tương tự chưa liệt kê hết</a:t>
            </a:r>
            <a:r>
              <a:rPr lang="en-US" sz="2000" b="1">
                <a:latin typeface="Times New Roman" pitchFamily="18" charset="0"/>
                <a:cs typeface="Times New Roman" pitchFamily="18" charset="0"/>
              </a:rPr>
              <a:t>.</a:t>
            </a:r>
          </a:p>
        </p:txBody>
      </p:sp>
      <p:sp>
        <p:nvSpPr>
          <p:cNvPr id="8" name="TextBox 7">
            <a:extLst>
              <a:ext uri="{FF2B5EF4-FFF2-40B4-BE49-F238E27FC236}">
                <a16:creationId xmlns="" xmlns:a16="http://schemas.microsoft.com/office/drawing/2014/main" id="{6E3DB2D0-AA61-4DE4-9762-1732245378BE}"/>
              </a:ext>
            </a:extLst>
          </p:cNvPr>
          <p:cNvSpPr txBox="1"/>
          <p:nvPr>
            <p:custDataLst>
              <p:tags r:id="rId6"/>
            </p:custDataLst>
          </p:nvPr>
        </p:nvSpPr>
        <p:spPr>
          <a:xfrm>
            <a:off x="7530545" y="3665507"/>
            <a:ext cx="4585252" cy="707886"/>
          </a:xfrm>
          <a:prstGeom prst="rect">
            <a:avLst/>
          </a:prstGeom>
          <a:noFill/>
        </p:spPr>
        <p:txBody>
          <a:bodyPr wrap="square" rtlCol="0">
            <a:spAutoFit/>
          </a:bodyPr>
          <a:lstStyle/>
          <a:p>
            <a:pPr>
              <a:defRPr/>
            </a:pPr>
            <a:r>
              <a:rPr lang="vi-VN" sz="2000" b="1" smtClean="0">
                <a:latin typeface="Times New Roman" pitchFamily="18" charset="0"/>
                <a:cs typeface="Times New Roman" pitchFamily="18" charset="0"/>
              </a:rPr>
              <a:t>Biểu </a:t>
            </a:r>
            <a:r>
              <a:rPr lang="vi-VN" sz="2000" b="1">
                <a:latin typeface="Times New Roman" pitchFamily="18" charset="0"/>
                <a:cs typeface="Times New Roman" pitchFamily="18" charset="0"/>
              </a:rPr>
              <a:t>đạt ý còn nhiều sự vật, hiện tượng tương tự chưa liệt kê hết</a:t>
            </a:r>
            <a:r>
              <a:rPr lang="en-US" sz="2000" b="1">
                <a:latin typeface="Times New Roman" pitchFamily="18" charset="0"/>
                <a:cs typeface="Times New Roman" pitchFamily="18" charset="0"/>
              </a:rPr>
              <a:t>.</a:t>
            </a:r>
          </a:p>
        </p:txBody>
      </p:sp>
      <p:sp>
        <p:nvSpPr>
          <p:cNvPr id="9" name="TextBox 8">
            <a:extLst>
              <a:ext uri="{FF2B5EF4-FFF2-40B4-BE49-F238E27FC236}">
                <a16:creationId xmlns="" xmlns:a16="http://schemas.microsoft.com/office/drawing/2014/main" id="{6E3DB2D0-AA61-4DE4-9762-1732245378BE}"/>
              </a:ext>
            </a:extLst>
          </p:cNvPr>
          <p:cNvSpPr txBox="1"/>
          <p:nvPr>
            <p:custDataLst>
              <p:tags r:id="rId7"/>
            </p:custDataLst>
          </p:nvPr>
        </p:nvSpPr>
        <p:spPr>
          <a:xfrm>
            <a:off x="7474226" y="2957621"/>
            <a:ext cx="4697890" cy="707886"/>
          </a:xfrm>
          <a:prstGeom prst="rect">
            <a:avLst/>
          </a:prstGeom>
          <a:noFill/>
        </p:spPr>
        <p:txBody>
          <a:bodyPr wrap="square" rtlCol="0">
            <a:spAutoFit/>
          </a:bodyPr>
          <a:lstStyle/>
          <a:p>
            <a:pPr>
              <a:defRPr/>
            </a:pPr>
            <a:r>
              <a:rPr lang="en-US" sz="2000" b="1" smtClean="0">
                <a:latin typeface="Times New Roman" pitchFamily="18" charset="0"/>
                <a:cs typeface="Times New Roman" pitchFamily="18" charset="0"/>
              </a:rPr>
              <a:t>Thể </a:t>
            </a:r>
            <a:r>
              <a:rPr lang="en-US" sz="2000" b="1">
                <a:latin typeface="Times New Roman" pitchFamily="18" charset="0"/>
                <a:cs typeface="Times New Roman" pitchFamily="18" charset="0"/>
              </a:rPr>
              <a:t>hiện chỗ lời nói bỏ dở hay ngập ngừng, ngắt quãng.</a:t>
            </a:r>
          </a:p>
        </p:txBody>
      </p:sp>
      <p:sp>
        <p:nvSpPr>
          <p:cNvPr id="10" name="TextBox 9">
            <a:extLst>
              <a:ext uri="{FF2B5EF4-FFF2-40B4-BE49-F238E27FC236}">
                <a16:creationId xmlns="" xmlns:a16="http://schemas.microsoft.com/office/drawing/2014/main" id="{6E3DB2D0-AA61-4DE4-9762-1732245378BE}"/>
              </a:ext>
            </a:extLst>
          </p:cNvPr>
          <p:cNvSpPr txBox="1"/>
          <p:nvPr>
            <p:custDataLst>
              <p:tags r:id="rId8"/>
            </p:custDataLst>
          </p:nvPr>
        </p:nvSpPr>
        <p:spPr>
          <a:xfrm>
            <a:off x="7530544" y="4406447"/>
            <a:ext cx="4396411" cy="707886"/>
          </a:xfrm>
          <a:prstGeom prst="rect">
            <a:avLst/>
          </a:prstGeom>
          <a:noFill/>
        </p:spPr>
        <p:txBody>
          <a:bodyPr wrap="square" rtlCol="0">
            <a:spAutoFit/>
          </a:bodyPr>
          <a:lstStyle/>
          <a:p>
            <a:pPr>
              <a:defRPr/>
            </a:pPr>
            <a:r>
              <a:rPr lang="en-US" sz="2000" b="1" smtClean="0">
                <a:latin typeface="Times New Roman" pitchFamily="18" charset="0"/>
                <a:cs typeface="Times New Roman" pitchFamily="18" charset="0"/>
              </a:rPr>
              <a:t>Mô </a:t>
            </a:r>
            <a:r>
              <a:rPr lang="en-US" sz="2000" b="1">
                <a:latin typeface="Times New Roman" pitchFamily="18" charset="0"/>
                <a:cs typeface="Times New Roman" pitchFamily="18" charset="0"/>
              </a:rPr>
              <a:t>phỏng âm thanh kéo dài, ngắt quãng.</a:t>
            </a:r>
          </a:p>
        </p:txBody>
      </p:sp>
      <p:sp>
        <p:nvSpPr>
          <p:cNvPr id="11" name="TextBox 10">
            <a:extLst>
              <a:ext uri="{FF2B5EF4-FFF2-40B4-BE49-F238E27FC236}">
                <a16:creationId xmlns="" xmlns:a16="http://schemas.microsoft.com/office/drawing/2014/main" id="{6E3DB2D0-AA61-4DE4-9762-1732245378BE}"/>
              </a:ext>
            </a:extLst>
          </p:cNvPr>
          <p:cNvSpPr txBox="1"/>
          <p:nvPr>
            <p:custDataLst>
              <p:tags r:id="rId9"/>
            </p:custDataLst>
          </p:nvPr>
        </p:nvSpPr>
        <p:spPr>
          <a:xfrm>
            <a:off x="7530545" y="5423376"/>
            <a:ext cx="4147931" cy="707886"/>
          </a:xfrm>
          <a:prstGeom prst="rect">
            <a:avLst/>
          </a:prstGeom>
          <a:noFill/>
        </p:spPr>
        <p:txBody>
          <a:bodyPr wrap="square" rtlCol="0">
            <a:spAutoFit/>
          </a:bodyPr>
          <a:lstStyle/>
          <a:p>
            <a:pPr>
              <a:defRPr/>
            </a:pPr>
            <a:r>
              <a:rPr lang="en-US" sz="2000" b="1" smtClean="0">
                <a:latin typeface="Times New Roman" pitchFamily="18" charset="0"/>
                <a:cs typeface="Times New Roman" pitchFamily="18" charset="0"/>
              </a:rPr>
              <a:t>Thể </a:t>
            </a:r>
            <a:r>
              <a:rPr lang="en-US" sz="2000" b="1">
                <a:latin typeface="Times New Roman" pitchFamily="18" charset="0"/>
                <a:cs typeface="Times New Roman" pitchFamily="18" charset="0"/>
              </a:rPr>
              <a:t>hiện chỗ lời nói bỏ dở hay ngập ngừng, ngắt quãng.</a:t>
            </a:r>
          </a:p>
        </p:txBody>
      </p:sp>
    </p:spTree>
    <p:custDataLst>
      <p:tags r:id="rId1"/>
    </p:custDataLst>
    <p:extLst>
      <p:ext uri="{BB962C8B-B14F-4D97-AF65-F5344CB8AC3E}">
        <p14:creationId xmlns:p14="http://schemas.microsoft.com/office/powerpoint/2010/main" val="84197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3DB2D0-AA61-4DE4-9762-1732245378BE}"/>
              </a:ext>
            </a:extLst>
          </p:cNvPr>
          <p:cNvSpPr txBox="1"/>
          <p:nvPr>
            <p:custDataLst>
              <p:tags r:id="rId2"/>
            </p:custDataLst>
          </p:nvPr>
        </p:nvSpPr>
        <p:spPr>
          <a:xfrm>
            <a:off x="1512561" y="540046"/>
            <a:ext cx="9166877" cy="553998"/>
          </a:xfrm>
          <a:prstGeom prst="rect">
            <a:avLst/>
          </a:prstGeom>
          <a:noFill/>
        </p:spPr>
        <p:txBody>
          <a:bodyPr wrap="square" rtlCol="0">
            <a:spAutoFit/>
          </a:bodyPr>
          <a:lstStyle/>
          <a:p>
            <a:pPr algn="ctr"/>
            <a:r>
              <a:rPr lang="en-US" sz="3000" b="1" dirty="0">
                <a:solidFill>
                  <a:srgbClr val="FF0000"/>
                </a:solidFill>
                <a:latin typeface="Times New Roman" pitchFamily="18" charset="0"/>
                <a:cs typeface="Times New Roman" pitchFamily="18" charset="0"/>
              </a:rPr>
              <a:t>PHIẾU HỌC TẬP </a:t>
            </a:r>
            <a:r>
              <a:rPr lang="en-US" sz="3000" b="1">
                <a:solidFill>
                  <a:srgbClr val="FF0000"/>
                </a:solidFill>
                <a:latin typeface="Times New Roman" pitchFamily="18" charset="0"/>
                <a:cs typeface="Times New Roman" pitchFamily="18" charset="0"/>
              </a:rPr>
              <a:t>SỐ </a:t>
            </a:r>
            <a:r>
              <a:rPr lang="en-US" sz="3000" b="1" smtClean="0">
                <a:solidFill>
                  <a:srgbClr val="FF0000"/>
                </a:solidFill>
                <a:latin typeface="Times New Roman" pitchFamily="18" charset="0"/>
                <a:cs typeface="Times New Roman" pitchFamily="18" charset="0"/>
              </a:rPr>
              <a:t>2</a:t>
            </a:r>
            <a:endParaRPr lang="en-US" sz="3000" b="1" dirty="0">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4241796947"/>
              </p:ext>
            </p:extLst>
          </p:nvPr>
        </p:nvGraphicFramePr>
        <p:xfrm>
          <a:off x="146892" y="1277324"/>
          <a:ext cx="11898216" cy="3718560"/>
        </p:xfrm>
        <a:graphic>
          <a:graphicData uri="http://schemas.openxmlformats.org/drawingml/2006/table">
            <a:tbl>
              <a:tblPr firstRow="1" bandRow="1">
                <a:tableStyleId>{BDBED569-4797-4DF1-A0F4-6AAB3CD982D8}</a:tableStyleId>
              </a:tblPr>
              <a:tblGrid>
                <a:gridCol w="5922604">
                  <a:extLst>
                    <a:ext uri="{9D8B030D-6E8A-4147-A177-3AD203B41FA5}">
                      <a16:colId xmlns="" xmlns:a16="http://schemas.microsoft.com/office/drawing/2014/main" val="2933356760"/>
                    </a:ext>
                  </a:extLst>
                </a:gridCol>
                <a:gridCol w="5975612">
                  <a:extLst>
                    <a:ext uri="{9D8B030D-6E8A-4147-A177-3AD203B41FA5}">
                      <a16:colId xmlns="" xmlns:a16="http://schemas.microsoft.com/office/drawing/2014/main" val="1103420270"/>
                    </a:ext>
                  </a:extLst>
                </a:gridCol>
              </a:tblGrid>
              <a:tr h="0">
                <a:tc>
                  <a:txBody>
                    <a:bodyPr/>
                    <a:lstStyle/>
                    <a:p>
                      <a:pPr algn="ctr"/>
                      <a:r>
                        <a:rPr lang="en-US" sz="3000" b="1" smtClean="0">
                          <a:solidFill>
                            <a:srgbClr val="FF0000"/>
                          </a:solidFill>
                          <a:latin typeface="Times New Roman" pitchFamily="18" charset="0"/>
                          <a:cs typeface="Times New Roman" pitchFamily="18" charset="0"/>
                        </a:rPr>
                        <a:t>BIỂU</a:t>
                      </a:r>
                      <a:r>
                        <a:rPr lang="en-US" sz="3000" b="1" baseline="0" smtClean="0">
                          <a:solidFill>
                            <a:srgbClr val="FF0000"/>
                          </a:solidFill>
                          <a:latin typeface="Times New Roman" pitchFamily="18" charset="0"/>
                          <a:cs typeface="Times New Roman" pitchFamily="18" charset="0"/>
                        </a:rPr>
                        <a:t> HIỆN TRONG VĂN BẢN</a:t>
                      </a:r>
                      <a:endParaRPr lang="en-US" sz="3000" b="1" dirty="0">
                        <a:solidFill>
                          <a:srgbClr val="FF0000"/>
                        </a:solidFill>
                        <a:latin typeface="Times New Roman" pitchFamily="18" charset="0"/>
                        <a:cs typeface="Times New Roman" pitchFamily="18" charset="0"/>
                      </a:endParaRPr>
                    </a:p>
                  </a:txBody>
                  <a:tcPr anchor="ctr"/>
                </a:tc>
                <a:tc>
                  <a:txBody>
                    <a:bodyPr/>
                    <a:lstStyle/>
                    <a:p>
                      <a:pPr algn="ctr"/>
                      <a:r>
                        <a:rPr lang="en-US" sz="3000" b="1" smtClean="0">
                          <a:solidFill>
                            <a:srgbClr val="FF0000"/>
                          </a:solidFill>
                          <a:latin typeface="Times New Roman" pitchFamily="18" charset="0"/>
                          <a:cs typeface="Times New Roman" pitchFamily="18" charset="0"/>
                        </a:rPr>
                        <a:t>CÔNG</a:t>
                      </a:r>
                      <a:r>
                        <a:rPr lang="en-US" sz="3000" b="1" baseline="0" smtClean="0">
                          <a:solidFill>
                            <a:srgbClr val="FF0000"/>
                          </a:solidFill>
                          <a:latin typeface="Times New Roman" pitchFamily="18" charset="0"/>
                          <a:cs typeface="Times New Roman" pitchFamily="18" charset="0"/>
                        </a:rPr>
                        <a:t> DỤNG</a:t>
                      </a:r>
                      <a:endParaRPr lang="en-US" sz="3000" b="1" dirty="0">
                        <a:solidFill>
                          <a:srgbClr val="FF0000"/>
                        </a:solidFill>
                        <a:latin typeface="Times New Roman" pitchFamily="18" charset="0"/>
                        <a:cs typeface="Times New Roman" pitchFamily="18" charset="0"/>
                      </a:endParaRPr>
                    </a:p>
                  </a:txBody>
                  <a:tcPr anchor="ctr"/>
                </a:tc>
                <a:extLst>
                  <a:ext uri="{0D108BD9-81ED-4DB2-BD59-A6C34878D82A}">
                    <a16:rowId xmlns="" xmlns:a16="http://schemas.microsoft.com/office/drawing/2014/main" val="660411971"/>
                  </a:ext>
                </a:extLst>
              </a:tr>
              <a:tr h="0">
                <a:tc>
                  <a:txBody>
                    <a:bodyPr/>
                    <a:lstStyle/>
                    <a:p>
                      <a:pPr rtl="0"/>
                      <a:r>
                        <a:rPr lang="en-US" sz="2800" b="1" i="0" smtClean="0">
                          <a:latin typeface="Times New Roman" pitchFamily="18" charset="0"/>
                          <a:cs typeface="Times New Roman" pitchFamily="18" charset="0"/>
                        </a:rPr>
                        <a:t>2.a.</a:t>
                      </a:r>
                      <a:r>
                        <a:rPr lang="vi-VN" sz="2800" b="1" i="0" kern="1200" smtClean="0">
                          <a:solidFill>
                            <a:schemeClr val="tx1"/>
                          </a:solidFill>
                          <a:effectLst/>
                          <a:latin typeface="Times New Roman" pitchFamily="18" charset="0"/>
                          <a:ea typeface="+mn-ea"/>
                          <a:cs typeface="Times New Roman" pitchFamily="18" charset="0"/>
                        </a:rPr>
                        <a:t> </a:t>
                      </a:r>
                      <a:endParaRPr lang="en-US" sz="2800" b="1" i="0" kern="1200" smtClean="0">
                        <a:solidFill>
                          <a:schemeClr val="tx1"/>
                        </a:solidFill>
                        <a:effectLst/>
                        <a:latin typeface="Times New Roman" pitchFamily="18" charset="0"/>
                        <a:ea typeface="+mn-ea"/>
                        <a:cs typeface="Times New Roman" pitchFamily="18" charset="0"/>
                      </a:endParaRPr>
                    </a:p>
                    <a:p>
                      <a:pPr rtl="0"/>
                      <a:r>
                        <a:rPr lang="vi-VN" sz="2800" b="0" i="0" kern="1200" smtClean="0">
                          <a:solidFill>
                            <a:schemeClr val="tx1"/>
                          </a:solidFill>
                          <a:effectLst/>
                          <a:latin typeface="Times New Roman" pitchFamily="18" charset="0"/>
                          <a:ea typeface="+mn-ea"/>
                          <a:cs typeface="Times New Roman" pitchFamily="18" charset="0"/>
                        </a:rPr>
                        <a:t>- Xin bệ hạ hãy nguôi cơn giận</a:t>
                      </a:r>
                      <a:r>
                        <a:rPr lang="en-US" sz="2800" b="0" i="0" kern="1200" smtClean="0">
                          <a:solidFill>
                            <a:schemeClr val="tx1"/>
                          </a:solidFill>
                          <a:effectLst/>
                          <a:latin typeface="Times New Roman" pitchFamily="18" charset="0"/>
                          <a:ea typeface="+mn-ea"/>
                          <a:cs typeface="Times New Roman" pitchFamily="18" charset="0"/>
                        </a:rPr>
                        <a:t>,</a:t>
                      </a:r>
                      <a:endParaRPr lang="vi-VN" sz="2800" b="0" i="0" kern="1200" smtClean="0">
                        <a:solidFill>
                          <a:schemeClr val="tx1"/>
                        </a:solidFill>
                        <a:effectLst/>
                        <a:latin typeface="Times New Roman" pitchFamily="18" charset="0"/>
                        <a:ea typeface="+mn-ea"/>
                        <a:cs typeface="Times New Roman" pitchFamily="18" charset="0"/>
                      </a:endParaRPr>
                    </a:p>
                    <a:p>
                      <a:pPr rtl="0"/>
                      <a:r>
                        <a:rPr lang="en-US" sz="2800" b="0" i="0" kern="1200" smtClean="0">
                          <a:solidFill>
                            <a:schemeClr val="tx1"/>
                          </a:solidFill>
                          <a:effectLst/>
                          <a:latin typeface="Times New Roman" pitchFamily="18" charset="0"/>
                          <a:ea typeface="+mn-ea"/>
                          <a:cs typeface="Times New Roman" pitchFamily="18" charset="0"/>
                        </a:rPr>
                        <a:t> </a:t>
                      </a:r>
                      <a:r>
                        <a:rPr lang="en-US" sz="2800" b="0" i="0" kern="1200" baseline="0" smtClean="0">
                          <a:solidFill>
                            <a:schemeClr val="tx1"/>
                          </a:solidFill>
                          <a:effectLst/>
                          <a:latin typeface="Times New Roman" pitchFamily="18" charset="0"/>
                          <a:ea typeface="+mn-ea"/>
                          <a:cs typeface="Times New Roman" pitchFamily="18" charset="0"/>
                        </a:rPr>
                        <a:t> </a:t>
                      </a:r>
                      <a:r>
                        <a:rPr lang="vi-VN" sz="2800" b="0" i="0" kern="1200" smtClean="0">
                          <a:solidFill>
                            <a:schemeClr val="tx1"/>
                          </a:solidFill>
                          <a:effectLst/>
                          <a:latin typeface="Times New Roman" pitchFamily="18" charset="0"/>
                          <a:ea typeface="+mn-ea"/>
                          <a:cs typeface="Times New Roman" pitchFamily="18" charset="0"/>
                        </a:rPr>
                        <a:t>Xét lại cho tường tận kẻo mà…</a:t>
                      </a:r>
                      <a:endParaRPr lang="en-US" sz="2800" b="0" i="0" kern="1200" smtClean="0">
                        <a:solidFill>
                          <a:schemeClr val="tx1"/>
                        </a:solidFill>
                        <a:effectLst/>
                        <a:latin typeface="Times New Roman" pitchFamily="18" charset="0"/>
                        <a:ea typeface="+mn-ea"/>
                        <a:cs typeface="Times New Roman" pitchFamily="18" charset="0"/>
                      </a:endParaRPr>
                    </a:p>
                    <a:p>
                      <a:pPr rtl="0"/>
                      <a:endParaRPr lang="vi-VN" sz="2800" b="0" i="0" kern="1200" smtClean="0">
                        <a:solidFill>
                          <a:schemeClr val="tx1"/>
                        </a:solidFill>
                        <a:effectLst/>
                        <a:latin typeface="Times New Roman" pitchFamily="18" charset="0"/>
                        <a:ea typeface="+mn-ea"/>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smtClean="0">
                        <a:latin typeface="Times New Roman" pitchFamily="18" charset="0"/>
                        <a:cs typeface="Times New Roman" pitchFamily="18" charset="0"/>
                      </a:endParaRPr>
                    </a:p>
                  </a:txBody>
                  <a:tcPr/>
                </a:tc>
              </a:tr>
              <a:tr h="839866">
                <a:tc>
                  <a:txBody>
                    <a:bodyPr/>
                    <a:lstStyle/>
                    <a:p>
                      <a:pPr rtl="0"/>
                      <a:r>
                        <a:rPr kumimoji="0" lang="en-US" sz="2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2.b.</a:t>
                      </a:r>
                      <a:r>
                        <a:rPr lang="vi-VN" sz="2800" b="1" i="0" kern="1200" smtClean="0">
                          <a:solidFill>
                            <a:schemeClr val="tx1"/>
                          </a:solidFill>
                          <a:effectLst/>
                          <a:latin typeface="Times New Roman" pitchFamily="18" charset="0"/>
                          <a:ea typeface="+mn-ea"/>
                          <a:cs typeface="Times New Roman" pitchFamily="18" charset="0"/>
                        </a:rPr>
                        <a:t> </a:t>
                      </a:r>
                      <a:endParaRPr lang="en-US" sz="2800" b="1" i="0" kern="1200" smtClean="0">
                        <a:solidFill>
                          <a:schemeClr val="tx1"/>
                        </a:solidFill>
                        <a:effectLst/>
                        <a:latin typeface="Times New Roman" pitchFamily="18" charset="0"/>
                        <a:ea typeface="+mn-ea"/>
                        <a:cs typeface="Times New Roman" pitchFamily="18" charset="0"/>
                      </a:endParaRPr>
                    </a:p>
                    <a:p>
                      <a:pPr rtl="0"/>
                      <a:r>
                        <a:rPr lang="vi-VN" sz="2800" b="0" i="0" kern="1200" smtClean="0">
                          <a:solidFill>
                            <a:schemeClr val="tx1"/>
                          </a:solidFill>
                          <a:effectLst/>
                          <a:latin typeface="Times New Roman" pitchFamily="18" charset="0"/>
                          <a:ea typeface="+mn-ea"/>
                          <a:cs typeface="Times New Roman" pitchFamily="18" charset="0"/>
                        </a:rPr>
                        <a:t>- Chính mày khuấy nước, ai quên đâu là</a:t>
                      </a:r>
                    </a:p>
                    <a:p>
                      <a:pPr rtl="0"/>
                      <a:r>
                        <a:rPr lang="en-US" sz="2800" b="0" i="0" kern="1200" smtClean="0">
                          <a:solidFill>
                            <a:schemeClr val="tx1"/>
                          </a:solidFill>
                          <a:effectLst/>
                          <a:latin typeface="Times New Roman" pitchFamily="18" charset="0"/>
                          <a:ea typeface="+mn-ea"/>
                          <a:cs typeface="Times New Roman" pitchFamily="18" charset="0"/>
                        </a:rPr>
                        <a:t>   </a:t>
                      </a:r>
                      <a:r>
                        <a:rPr lang="vi-VN" sz="2800" b="0" i="0" kern="1200" smtClean="0">
                          <a:solidFill>
                            <a:schemeClr val="tx1"/>
                          </a:solidFill>
                          <a:effectLst/>
                          <a:latin typeface="Times New Roman" pitchFamily="18" charset="0"/>
                          <a:ea typeface="+mn-ea"/>
                          <a:cs typeface="Times New Roman" pitchFamily="18" charset="0"/>
                        </a:rPr>
                        <a:t>Mày còn nói xấu ta năm ngoái…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smtClean="0">
                        <a:latin typeface="Times New Roman" pitchFamily="18" charset="0"/>
                        <a:cs typeface="Times New Roman" pitchFamily="18" charset="0"/>
                      </a:endParaRPr>
                    </a:p>
                  </a:txBody>
                  <a:tcPr/>
                </a:tc>
              </a:tr>
            </a:tbl>
          </a:graphicData>
        </a:graphic>
      </p:graphicFrame>
      <p:sp>
        <p:nvSpPr>
          <p:cNvPr id="5" name="!!1">
            <a:extLst>
              <a:ext uri="{FF2B5EF4-FFF2-40B4-BE49-F238E27FC236}">
                <a16:creationId xmlns="" xmlns:a16="http://schemas.microsoft.com/office/drawing/2014/main" id="{6FA2CAD0-891A-40FF-A1A2-AC6CCCA97AE7}"/>
              </a:ext>
            </a:extLst>
          </p:cNvPr>
          <p:cNvSpPr/>
          <p:nvPr>
            <p:custDataLst>
              <p:tags r:id="rId3"/>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 xmlns:a16="http://schemas.microsoft.com/office/drawing/2014/main" id="{6E3DB2D0-AA61-4DE4-9762-1732245378BE}"/>
              </a:ext>
            </a:extLst>
          </p:cNvPr>
          <p:cNvSpPr txBox="1"/>
          <p:nvPr>
            <p:custDataLst>
              <p:tags r:id="rId4"/>
            </p:custDataLst>
          </p:nvPr>
        </p:nvSpPr>
        <p:spPr>
          <a:xfrm>
            <a:off x="6334537" y="2043157"/>
            <a:ext cx="5393635" cy="1384995"/>
          </a:xfrm>
          <a:prstGeom prst="rect">
            <a:avLst/>
          </a:prstGeom>
          <a:noFill/>
        </p:spPr>
        <p:txBody>
          <a:bodyPr wrap="square" rtlCol="0">
            <a:spAutoFit/>
          </a:bodyPr>
          <a:lstStyle/>
          <a:p>
            <a:pPr lvl="0">
              <a:defRPr/>
            </a:pPr>
            <a:r>
              <a:rPr lang="en-US" sz="2800" b="1" smtClean="0">
                <a:latin typeface="Times New Roman" pitchFamily="18" charset="0"/>
                <a:cs typeface="Times New Roman" pitchFamily="18" charset="0"/>
              </a:rPr>
              <a:t>Thể </a:t>
            </a:r>
            <a:r>
              <a:rPr lang="en-US" sz="2800" b="1">
                <a:latin typeface="Times New Roman" pitchFamily="18" charset="0"/>
                <a:cs typeface="Times New Roman" pitchFamily="18" charset="0"/>
              </a:rPr>
              <a:t>hiện chỗ lời nói bỏ dở, ngập </a:t>
            </a:r>
            <a:r>
              <a:rPr lang="en-US" sz="2800" b="1" smtClean="0">
                <a:latin typeface="Times New Roman" pitchFamily="18" charset="0"/>
                <a:cs typeface="Times New Roman" pitchFamily="18" charset="0"/>
              </a:rPr>
              <a:t>ngừng của </a:t>
            </a:r>
            <a:r>
              <a:rPr lang="en-US" sz="2800" b="1">
                <a:latin typeface="Times New Roman" pitchFamily="18" charset="0"/>
                <a:cs typeface="Times New Roman" pitchFamily="18" charset="0"/>
              </a:rPr>
              <a:t>Chiên con khi bị Sói bắt </a:t>
            </a:r>
            <a:r>
              <a:rPr lang="en-US" sz="2800" b="1" smtClean="0">
                <a:latin typeface="Times New Roman" pitchFamily="18" charset="0"/>
                <a:cs typeface="Times New Roman" pitchFamily="18" charset="0"/>
              </a:rPr>
              <a:t>nạt.</a:t>
            </a:r>
            <a:endParaRPr lang="en-US" sz="2800" b="1">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6E3DB2D0-AA61-4DE4-9762-1732245378BE}"/>
              </a:ext>
            </a:extLst>
          </p:cNvPr>
          <p:cNvSpPr txBox="1"/>
          <p:nvPr>
            <p:custDataLst>
              <p:tags r:id="rId5"/>
            </p:custDataLst>
          </p:nvPr>
        </p:nvSpPr>
        <p:spPr>
          <a:xfrm>
            <a:off x="6228520" y="3852221"/>
            <a:ext cx="5393635" cy="954107"/>
          </a:xfrm>
          <a:prstGeom prst="rect">
            <a:avLst/>
          </a:prstGeom>
          <a:noFill/>
        </p:spPr>
        <p:txBody>
          <a:bodyPr wrap="square" rtlCol="0">
            <a:spAutoFit/>
          </a:bodyPr>
          <a:lstStyle/>
          <a:p>
            <a:pPr lvl="0">
              <a:defRPr/>
            </a:pPr>
            <a:r>
              <a:rPr lang="en-US" sz="2800" b="1">
                <a:latin typeface="Times New Roman" pitchFamily="18" charset="0"/>
                <a:cs typeface="Times New Roman" pitchFamily="18" charset="0"/>
              </a:rPr>
              <a:t>B</a:t>
            </a:r>
            <a:r>
              <a:rPr lang="en-US" sz="2800" b="1" smtClean="0">
                <a:latin typeface="Times New Roman" pitchFamily="18" charset="0"/>
                <a:cs typeface="Times New Roman" pitchFamily="18" charset="0"/>
              </a:rPr>
              <a:t>iểu </a:t>
            </a:r>
            <a:r>
              <a:rPr lang="en-US" sz="2800" b="1">
                <a:latin typeface="Times New Roman" pitchFamily="18" charset="0"/>
                <a:cs typeface="Times New Roman" pitchFamily="18" charset="0"/>
              </a:rPr>
              <a:t>đạt ý còn nhiều sự vật, hiện tượng tương tự chưa liệt kê hết.</a:t>
            </a:r>
          </a:p>
        </p:txBody>
      </p:sp>
    </p:spTree>
    <p:custDataLst>
      <p:tags r:id="rId1"/>
    </p:custDataLst>
    <p:extLst>
      <p:ext uri="{BB962C8B-B14F-4D97-AF65-F5344CB8AC3E}">
        <p14:creationId xmlns:p14="http://schemas.microsoft.com/office/powerpoint/2010/main" val="38721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3DB2D0-AA61-4DE4-9762-1732245378BE}"/>
              </a:ext>
            </a:extLst>
          </p:cNvPr>
          <p:cNvSpPr txBox="1"/>
          <p:nvPr>
            <p:custDataLst>
              <p:tags r:id="rId2"/>
            </p:custDataLst>
          </p:nvPr>
        </p:nvSpPr>
        <p:spPr>
          <a:xfrm>
            <a:off x="1512561" y="332377"/>
            <a:ext cx="9166877"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PHIẾU HỌC TẬP SỐ 3</a:t>
            </a:r>
          </a:p>
          <a:p>
            <a:pPr algn="ctr"/>
            <a:r>
              <a:rPr lang="en-US" sz="2800" b="1" dirty="0">
                <a:solidFill>
                  <a:srgbClr val="FF0000"/>
                </a:solidFill>
                <a:latin typeface="Times New Roman" pitchFamily="18" charset="0"/>
                <a:cs typeface="Times New Roman" pitchFamily="18" charset="0"/>
              </a:rPr>
              <a:t>SO SÁNH HAI CÁCH DIỄN ĐẠT CÙNG MỘT Ý</a:t>
            </a:r>
          </a:p>
        </p:txBody>
      </p:sp>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978643496"/>
              </p:ext>
            </p:extLst>
          </p:nvPr>
        </p:nvGraphicFramePr>
        <p:xfrm>
          <a:off x="176271" y="1274712"/>
          <a:ext cx="11843131" cy="4728152"/>
        </p:xfrm>
        <a:graphic>
          <a:graphicData uri="http://schemas.openxmlformats.org/drawingml/2006/table">
            <a:tbl>
              <a:tblPr firstRow="1" bandRow="1">
                <a:tableStyleId>{BDBED569-4797-4DF1-A0F4-6AAB3CD982D8}</a:tableStyleId>
              </a:tblPr>
              <a:tblGrid>
                <a:gridCol w="5632585">
                  <a:extLst>
                    <a:ext uri="{9D8B030D-6E8A-4147-A177-3AD203B41FA5}">
                      <a16:colId xmlns="" xmlns:a16="http://schemas.microsoft.com/office/drawing/2014/main" val="2933356760"/>
                    </a:ext>
                  </a:extLst>
                </a:gridCol>
                <a:gridCol w="2816291">
                  <a:extLst>
                    <a:ext uri="{9D8B030D-6E8A-4147-A177-3AD203B41FA5}">
                      <a16:colId xmlns="" xmlns:a16="http://schemas.microsoft.com/office/drawing/2014/main" val="1103420270"/>
                    </a:ext>
                  </a:extLst>
                </a:gridCol>
                <a:gridCol w="1408146">
                  <a:extLst>
                    <a:ext uri="{9D8B030D-6E8A-4147-A177-3AD203B41FA5}">
                      <a16:colId xmlns="" xmlns:a16="http://schemas.microsoft.com/office/drawing/2014/main" val="2157228912"/>
                    </a:ext>
                  </a:extLst>
                </a:gridCol>
                <a:gridCol w="1986109">
                  <a:extLst>
                    <a:ext uri="{9D8B030D-6E8A-4147-A177-3AD203B41FA5}">
                      <a16:colId xmlns="" xmlns:a16="http://schemas.microsoft.com/office/drawing/2014/main" val="1102797405"/>
                    </a:ext>
                  </a:extLst>
                </a:gridCol>
              </a:tblGrid>
              <a:tr h="396542">
                <a:tc>
                  <a:txBody>
                    <a:bodyPr/>
                    <a:lstStyle/>
                    <a:p>
                      <a:pPr algn="ct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endParaRPr lang="en-US" sz="2800" dirty="0">
                        <a:latin typeface="Times New Roman" pitchFamily="18" charset="0"/>
                        <a:cs typeface="Times New Roman" pitchFamily="18" charset="0"/>
                      </a:endParaRPr>
                    </a:p>
                  </a:txBody>
                  <a:tcPr anchor="ctr"/>
                </a:tc>
                <a:tc>
                  <a:txBody>
                    <a:bodyPr/>
                    <a:lstStyle/>
                    <a:p>
                      <a:pPr algn="ct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nchor="ctr"/>
                </a:tc>
                <a:tc>
                  <a:txBody>
                    <a:bodyPr/>
                    <a:lstStyle/>
                    <a:p>
                      <a:pPr algn="ct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endParaRPr lang="en-US" sz="2800" dirty="0">
                        <a:latin typeface="Times New Roman" pitchFamily="18" charset="0"/>
                        <a:cs typeface="Times New Roman" pitchFamily="18" charset="0"/>
                      </a:endParaRPr>
                    </a:p>
                  </a:txBody>
                  <a:tcPr anchor="ctr"/>
                </a:tc>
                <a:tc>
                  <a:txBody>
                    <a:bodyPr/>
                    <a:lstStyle/>
                    <a:p>
                      <a:pPr algn="ct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endParaRPr lang="en-US" sz="2800" dirty="0">
                        <a:latin typeface="Times New Roman" pitchFamily="18" charset="0"/>
                        <a:cs typeface="Times New Roman" pitchFamily="18" charset="0"/>
                      </a:endParaRPr>
                    </a:p>
                  </a:txBody>
                  <a:tcPr anchor="ctr"/>
                </a:tc>
                <a:extLst>
                  <a:ext uri="{0D108BD9-81ED-4DB2-BD59-A6C34878D82A}">
                    <a16:rowId xmlns="" xmlns:a16="http://schemas.microsoft.com/office/drawing/2014/main" val="660411971"/>
                  </a:ext>
                </a:extLst>
              </a:tr>
              <a:tr h="702916">
                <a:tc>
                  <a:txBody>
                    <a:bodyPr/>
                    <a:lstStyle/>
                    <a:p>
                      <a:pPr algn="l"/>
                      <a:r>
                        <a:rPr lang="en-US" sz="2400" b="1" smtClean="0">
                          <a:latin typeface="Times New Roman" pitchFamily="18" charset="0"/>
                          <a:cs typeface="Times New Roman" pitchFamily="18" charset="0"/>
                        </a:rPr>
                        <a:t>a1</a:t>
                      </a:r>
                      <a:r>
                        <a:rPr lang="en-US" sz="2400" b="1">
                          <a:latin typeface="Times New Roman" pitchFamily="18" charset="0"/>
                          <a:cs typeface="Times New Roman" pitchFamily="18" charset="0"/>
                        </a:rPr>
                        <a:t>.</a:t>
                      </a:r>
                      <a:r>
                        <a:rPr lang="en-US" sz="2400" b="0">
                          <a:latin typeface="Times New Roman" pitchFamily="18" charset="0"/>
                          <a:cs typeface="Times New Roman" pitchFamily="18" charset="0"/>
                        </a:rPr>
                        <a:t> </a:t>
                      </a:r>
                      <a:r>
                        <a:rPr lang="vi-VN" sz="2400" b="0" i="0" kern="1200" smtClean="0">
                          <a:solidFill>
                            <a:schemeClr val="tx1"/>
                          </a:solidFill>
                          <a:effectLst/>
                          <a:latin typeface="Times New Roman" pitchFamily="18" charset="0"/>
                          <a:ea typeface="+mn-ea"/>
                          <a:cs typeface="Times New Roman" pitchFamily="18" charset="0"/>
                        </a:rPr>
                        <a:t>Ếch cứ tưởng bầu trời trên đầu chỉ bé bằng chiếc vung và nó thì oai như một vị chúa tể</a:t>
                      </a:r>
                      <a:endParaRPr lang="en-US" sz="2400" b="0" dirty="0">
                        <a:latin typeface="Times New Roman" pitchFamily="18" charset="0"/>
                        <a:cs typeface="Times New Roman" pitchFamily="18" charset="0"/>
                      </a:endParaRPr>
                    </a:p>
                  </a:txBody>
                  <a:tcPr anchor="ctr"/>
                </a:tc>
                <a:tc rowSpan="2">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rowSpan="4">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268022565"/>
                  </a:ext>
                </a:extLst>
              </a:tr>
              <a:tr h="702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a2.</a:t>
                      </a:r>
                      <a:r>
                        <a:rPr lang="vi-VN" sz="2400" b="1" i="0" kern="1200" smtClean="0">
                          <a:solidFill>
                            <a:schemeClr val="tx1"/>
                          </a:solidFill>
                          <a:effectLst/>
                          <a:latin typeface="Times New Roman" pitchFamily="18" charset="0"/>
                          <a:ea typeface="+mn-ea"/>
                          <a:cs typeface="Times New Roman" pitchFamily="18" charset="0"/>
                        </a:rPr>
                        <a:t> </a:t>
                      </a:r>
                      <a:r>
                        <a:rPr lang="vi-VN" sz="2400" b="0" i="0" kern="1200" smtClean="0">
                          <a:solidFill>
                            <a:schemeClr val="tx1"/>
                          </a:solidFill>
                          <a:effectLst/>
                          <a:latin typeface="Times New Roman" pitchFamily="18" charset="0"/>
                          <a:ea typeface="+mn-ea"/>
                          <a:cs typeface="Times New Roman" pitchFamily="18" charset="0"/>
                        </a:rPr>
                        <a:t>Ếch cứ tưởng bầu trời trên đầu chỉ bé bằng chiếc vung và nó thì oai như… một vị chúa tể</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vMerge="1">
                  <a:txBody>
                    <a:bodyPr/>
                    <a:lstStyle/>
                    <a:p>
                      <a:endParaRPr lang="en-US" dirty="0"/>
                    </a:p>
                  </a:txBody>
                  <a:tcPr/>
                </a:tc>
                <a:tc>
                  <a:txBody>
                    <a:bodyPr/>
                    <a:lstStyle/>
                    <a:p>
                      <a:endParaRPr lang="en-US" dirty="0">
                        <a:latin typeface="Times New Roman" pitchFamily="18" charset="0"/>
                        <a:cs typeface="Times New Roman" pitchFamily="18" charset="0"/>
                      </a:endParaRPr>
                    </a:p>
                  </a:txBody>
                  <a:tcPr/>
                </a:tc>
                <a:tc vMerge="1">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47560188"/>
                  </a:ext>
                </a:extLst>
              </a:tr>
              <a:tr h="702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b1.</a:t>
                      </a:r>
                      <a:r>
                        <a:rPr lang="vi-VN" sz="2400" b="1" i="0" kern="1200" smtClean="0">
                          <a:solidFill>
                            <a:schemeClr val="tx1"/>
                          </a:solidFill>
                          <a:effectLst/>
                          <a:latin typeface="Times New Roman" pitchFamily="18" charset="0"/>
                          <a:ea typeface="+mn-ea"/>
                          <a:cs typeface="Times New Roman" pitchFamily="18" charset="0"/>
                        </a:rPr>
                        <a:t> </a:t>
                      </a:r>
                      <a:r>
                        <a:rPr lang="vi-VN" sz="2400" b="0" i="0" kern="1200" smtClean="0">
                          <a:solidFill>
                            <a:schemeClr val="tx1"/>
                          </a:solidFill>
                          <a:effectLst/>
                          <a:latin typeface="Times New Roman" pitchFamily="18" charset="0"/>
                          <a:ea typeface="+mn-ea"/>
                          <a:cs typeface="Times New Roman" pitchFamily="18" charset="0"/>
                        </a:rPr>
                        <a:t>Nhưng bầu trời vẫn là bầu trờ</a:t>
                      </a:r>
                      <a:r>
                        <a:rPr lang="en-US" sz="2400" b="0" i="0" kern="1200" smtClean="0">
                          <a:solidFill>
                            <a:schemeClr val="tx1"/>
                          </a:solidFill>
                          <a:effectLst/>
                          <a:latin typeface="Times New Roman" pitchFamily="18" charset="0"/>
                          <a:ea typeface="+mn-ea"/>
                          <a:cs typeface="Times New Roman" pitchFamily="18" charset="0"/>
                        </a:rPr>
                        <a:t>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rowSpan="2">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vMerge="1">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2333234936"/>
                  </a:ext>
                </a:extLst>
              </a:tr>
              <a:tr h="702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b2</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lang="vi-VN" sz="2400" b="0" i="0" kern="1200" smtClean="0">
                          <a:solidFill>
                            <a:schemeClr val="tx1"/>
                          </a:solidFill>
                          <a:effectLst/>
                          <a:latin typeface="Times New Roman" pitchFamily="18" charset="0"/>
                          <a:ea typeface="+mn-ea"/>
                          <a:cs typeface="Times New Roman" pitchFamily="18" charset="0"/>
                        </a:rPr>
                        <a:t>Nhưng bầu trời vẫn là… bầu trời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vMerge="1">
                  <a:txBody>
                    <a:bodyPr/>
                    <a:lstStyle/>
                    <a:p>
                      <a:endParaRPr lang="en-US" dirty="0"/>
                    </a:p>
                  </a:txBody>
                  <a:tcPr/>
                </a:tc>
                <a:tc>
                  <a:txBody>
                    <a:bodyPr/>
                    <a:lstStyle/>
                    <a:p>
                      <a:endParaRPr lang="en-US" dirty="0">
                        <a:latin typeface="Times New Roman" pitchFamily="18" charset="0"/>
                        <a:cs typeface="Times New Roman" pitchFamily="18" charset="0"/>
                      </a:endParaRPr>
                    </a:p>
                  </a:txBody>
                  <a:tcPr/>
                </a:tc>
                <a:tc vMerge="1">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3853285613"/>
                  </a:ext>
                </a:extLst>
              </a:tr>
            </a:tbl>
          </a:graphicData>
        </a:graphic>
      </p:graphicFrame>
      <p:sp>
        <p:nvSpPr>
          <p:cNvPr id="5" name="!!1">
            <a:extLst>
              <a:ext uri="{FF2B5EF4-FFF2-40B4-BE49-F238E27FC236}">
                <a16:creationId xmlns="" xmlns:a16="http://schemas.microsoft.com/office/drawing/2014/main" id="{FE05B812-5E71-4E16-9503-BB0D3CA3D715}"/>
              </a:ext>
            </a:extLst>
          </p:cNvPr>
          <p:cNvSpPr/>
          <p:nvPr>
            <p:custDataLst>
              <p:tags r:id="rId3"/>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96310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3259867335"/>
              </p:ext>
            </p:extLst>
          </p:nvPr>
        </p:nvGraphicFramePr>
        <p:xfrm>
          <a:off x="217549" y="1057357"/>
          <a:ext cx="11643147" cy="5502469"/>
        </p:xfrm>
        <a:graphic>
          <a:graphicData uri="http://schemas.openxmlformats.org/drawingml/2006/table">
            <a:tbl>
              <a:tblPr firstRow="1" bandRow="1">
                <a:tableStyleId>{BDBED569-4797-4DF1-A0F4-6AAB3CD982D8}</a:tableStyleId>
              </a:tblPr>
              <a:tblGrid>
                <a:gridCol w="1447200">
                  <a:extLst>
                    <a:ext uri="{9D8B030D-6E8A-4147-A177-3AD203B41FA5}">
                      <a16:colId xmlns="" xmlns:a16="http://schemas.microsoft.com/office/drawing/2014/main" val="2933356760"/>
                    </a:ext>
                  </a:extLst>
                </a:gridCol>
                <a:gridCol w="2310903">
                  <a:extLst>
                    <a:ext uri="{9D8B030D-6E8A-4147-A177-3AD203B41FA5}">
                      <a16:colId xmlns="" xmlns:a16="http://schemas.microsoft.com/office/drawing/2014/main" val="1103420270"/>
                    </a:ext>
                  </a:extLst>
                </a:gridCol>
                <a:gridCol w="7885044">
                  <a:extLst>
                    <a:ext uri="{9D8B030D-6E8A-4147-A177-3AD203B41FA5}">
                      <a16:colId xmlns="" xmlns:a16="http://schemas.microsoft.com/office/drawing/2014/main" val="2157228912"/>
                    </a:ext>
                  </a:extLst>
                </a:gridCol>
              </a:tblGrid>
              <a:tr h="930469">
                <a:tc>
                  <a:txBody>
                    <a:bodyPr/>
                    <a:lstStyle/>
                    <a:p>
                      <a:pPr algn="ct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endParaRPr lang="en-US" sz="2800" dirty="0">
                        <a:latin typeface="Times New Roman" pitchFamily="18" charset="0"/>
                        <a:cs typeface="Times New Roman" pitchFamily="18" charset="0"/>
                      </a:endParaRPr>
                    </a:p>
                  </a:txBody>
                  <a:tcPr anchor="ctr"/>
                </a:tc>
                <a:tc>
                  <a:txBody>
                    <a:bodyPr/>
                    <a:lstStyle/>
                    <a:p>
                      <a:pPr algn="ct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nchor="ctr"/>
                </a:tc>
                <a:tc>
                  <a:txBody>
                    <a:bodyPr/>
                    <a:lstStyle/>
                    <a:p>
                      <a:pPr algn="ct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endParaRPr lang="en-US" sz="2800" dirty="0">
                        <a:latin typeface="Times New Roman" pitchFamily="18" charset="0"/>
                        <a:cs typeface="Times New Roman" pitchFamily="18" charset="0"/>
                      </a:endParaRPr>
                    </a:p>
                  </a:txBody>
                  <a:tcPr anchor="ctr"/>
                </a:tc>
                <a:extLst>
                  <a:ext uri="{0D108BD9-81ED-4DB2-BD59-A6C34878D82A}">
                    <a16:rowId xmlns="" xmlns:a16="http://schemas.microsoft.com/office/drawing/2014/main" val="660411971"/>
                  </a:ext>
                </a:extLst>
              </a:tr>
              <a:tr h="622273">
                <a:tc rowSpan="2">
                  <a:txBody>
                    <a:bodyPr/>
                    <a:lstStyle/>
                    <a:p>
                      <a:pPr algn="ctr"/>
                      <a:r>
                        <a:rPr lang="en-US" sz="2800" b="1" smtClean="0">
                          <a:latin typeface="Times New Roman" pitchFamily="18" charset="0"/>
                          <a:cs typeface="Times New Roman" pitchFamily="18" charset="0"/>
                        </a:rPr>
                        <a:t>a1</a:t>
                      </a:r>
                      <a:endParaRPr lang="en-US" sz="2800" b="1" dirty="0">
                        <a:latin typeface="Times New Roman" pitchFamily="18" charset="0"/>
                        <a:cs typeface="Times New Roman" pitchFamily="18" charset="0"/>
                      </a:endParaRPr>
                    </a:p>
                  </a:txBody>
                  <a:tcPr anchor="ctr"/>
                </a:tc>
                <a:tc rowSpan="3">
                  <a:txBody>
                    <a:bodyPr/>
                    <a:lstStyle/>
                    <a:p>
                      <a:pPr marL="0" algn="ctr" defTabSz="914400" rtl="0" eaLnBrk="1" latinLnBrk="0" hangingPunct="1"/>
                      <a:endParaRPr lang="en-US" sz="2800" b="1" kern="1200" dirty="0">
                        <a:solidFill>
                          <a:schemeClr val="tx1"/>
                        </a:solidFill>
                        <a:latin typeface="Times New Roman" pitchFamily="18" charset="0"/>
                        <a:ea typeface="+mn-ea"/>
                        <a:cs typeface="Times New Roman" pitchFamily="18" charset="0"/>
                      </a:endParaRPr>
                    </a:p>
                  </a:txBody>
                  <a:tcPr/>
                </a:tc>
                <a:tc>
                  <a:txBody>
                    <a:bodyPr/>
                    <a:lstStyle/>
                    <a:p>
                      <a:endParaRPr lang="en-US" sz="2400" b="1" dirty="0">
                        <a:latin typeface="Times New Roman" pitchFamily="18" charset="0"/>
                        <a:cs typeface="Times New Roman" pitchFamily="18" charset="0"/>
                      </a:endParaRPr>
                    </a:p>
                  </a:txBody>
                  <a:tcPr/>
                </a:tc>
                <a:extLst>
                  <a:ext uri="{0D108BD9-81ED-4DB2-BD59-A6C34878D82A}">
                    <a16:rowId xmlns="" xmlns:a16="http://schemas.microsoft.com/office/drawing/2014/main" val="268022565"/>
                  </a:ext>
                </a:extLst>
              </a:tr>
              <a:tr h="423323">
                <a:tc vMerge="1">
                  <a:txBody>
                    <a:bodyPr/>
                    <a:lstStyle/>
                    <a:p>
                      <a:pPr algn="ctr"/>
                      <a:endParaRPr lang="en-US" sz="2800" b="1" dirty="0"/>
                    </a:p>
                  </a:txBody>
                  <a:tcPr anchor="ctr"/>
                </a:tc>
                <a:tc vMerge="1">
                  <a:txBody>
                    <a:bodyPr/>
                    <a:lstStyle/>
                    <a:p>
                      <a:endParaRPr lang="en-US"/>
                    </a:p>
                  </a:txBody>
                  <a:tcPr/>
                </a:tc>
                <a:tc rowSpan="2">
                  <a:txBody>
                    <a:bodyPr/>
                    <a:lstStyle/>
                    <a:p>
                      <a:endParaRPr lang="en-US" sz="2400" b="1" dirty="0">
                        <a:latin typeface="Times New Roman" pitchFamily="18" charset="0"/>
                        <a:cs typeface="Times New Roman" pitchFamily="18" charset="0"/>
                      </a:endParaRPr>
                    </a:p>
                  </a:txBody>
                  <a:tcPr/>
                </a:tc>
                <a:extLst>
                  <a:ext uri="{0D108BD9-81ED-4DB2-BD59-A6C34878D82A}">
                    <a16:rowId xmlns="" xmlns:a16="http://schemas.microsoft.com/office/drawing/2014/main" val="1784768980"/>
                  </a:ext>
                </a:extLst>
              </a:tr>
              <a:tr h="9567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a2</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vMerge="1">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147560188"/>
                  </a:ext>
                </a:extLst>
              </a:tr>
              <a:tr h="62227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b1</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rowSpan="3">
                  <a:txBody>
                    <a:bodyPr/>
                    <a:lstStyle/>
                    <a:p>
                      <a:endParaRPr lang="en-US" sz="2800" b="1" kern="1200" dirty="0">
                        <a:solidFill>
                          <a:schemeClr val="tx1"/>
                        </a:solidFill>
                        <a:latin typeface="Times New Roman" pitchFamily="18" charset="0"/>
                        <a:ea typeface="+mn-ea"/>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2333234936"/>
                  </a:ext>
                </a:extLst>
              </a:tr>
              <a:tr h="50990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2451169417"/>
                  </a:ext>
                </a:extLst>
              </a:tr>
              <a:tr h="14231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b2</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vMerge="1">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3853285613"/>
                  </a:ext>
                </a:extLst>
              </a:tr>
            </a:tbl>
          </a:graphicData>
        </a:graphic>
      </p:graphicFrame>
      <p:sp>
        <p:nvSpPr>
          <p:cNvPr id="5" name="TextBox 4">
            <a:extLst>
              <a:ext uri="{FF2B5EF4-FFF2-40B4-BE49-F238E27FC236}">
                <a16:creationId xmlns="" xmlns:a16="http://schemas.microsoft.com/office/drawing/2014/main" id="{6E20C96E-E430-4A05-8E16-0D9859B4D1CA}"/>
              </a:ext>
            </a:extLst>
          </p:cNvPr>
          <p:cNvSpPr txBox="1"/>
          <p:nvPr>
            <p:custDataLst>
              <p:tags r:id="rId2"/>
            </p:custDataLst>
          </p:nvPr>
        </p:nvSpPr>
        <p:spPr>
          <a:xfrm>
            <a:off x="1512561" y="226360"/>
            <a:ext cx="9166877" cy="830997"/>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PHIẾU HỌC TẬP SỐ 3</a:t>
            </a:r>
          </a:p>
          <a:p>
            <a:pPr algn="ctr"/>
            <a:r>
              <a:rPr lang="en-US" sz="2400" b="1" dirty="0">
                <a:solidFill>
                  <a:srgbClr val="FF0000"/>
                </a:solidFill>
                <a:latin typeface="Times New Roman" pitchFamily="18" charset="0"/>
                <a:cs typeface="Times New Roman" pitchFamily="18" charset="0"/>
              </a:rPr>
              <a:t>SO SÁNH HAI CÁCH DIỄN ĐẠT CÙNG MỘT Ý</a:t>
            </a:r>
          </a:p>
        </p:txBody>
      </p:sp>
      <p:sp>
        <p:nvSpPr>
          <p:cNvPr id="7" name="TextBox 6">
            <a:extLst>
              <a:ext uri="{FF2B5EF4-FFF2-40B4-BE49-F238E27FC236}">
                <a16:creationId xmlns="" xmlns:a16="http://schemas.microsoft.com/office/drawing/2014/main" id="{6E3DB2D0-AA61-4DE4-9762-1732245378BE}"/>
              </a:ext>
            </a:extLst>
          </p:cNvPr>
          <p:cNvSpPr txBox="1"/>
          <p:nvPr>
            <p:custDataLst>
              <p:tags r:id="rId3"/>
            </p:custDataLst>
          </p:nvPr>
        </p:nvSpPr>
        <p:spPr>
          <a:xfrm>
            <a:off x="1736035" y="2166407"/>
            <a:ext cx="2173356" cy="1815882"/>
          </a:xfrm>
          <a:prstGeom prst="rect">
            <a:avLst/>
          </a:prstGeom>
          <a:noFill/>
        </p:spPr>
        <p:txBody>
          <a:bodyPr wrap="square" rtlCol="0">
            <a:spAutoFit/>
          </a:bodyPr>
          <a:lstStyle/>
          <a:p>
            <a:r>
              <a:rPr lang="en-US" sz="2800" b="1">
                <a:latin typeface="Times New Roman" pitchFamily="18" charset="0"/>
                <a:cs typeface="Times New Roman" pitchFamily="18" charset="0"/>
              </a:rPr>
              <a:t>Nói về sự kiêu ngạo, huênh hoang của chú ếch.</a:t>
            </a:r>
            <a:endParaRPr lang="en-US" sz="2800" b="1" dirty="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6E3DB2D0-AA61-4DE4-9762-1732245378BE}"/>
              </a:ext>
            </a:extLst>
          </p:cNvPr>
          <p:cNvSpPr txBox="1"/>
          <p:nvPr>
            <p:custDataLst>
              <p:tags r:id="rId4"/>
            </p:custDataLst>
          </p:nvPr>
        </p:nvSpPr>
        <p:spPr>
          <a:xfrm>
            <a:off x="1736035" y="4357077"/>
            <a:ext cx="2305879" cy="1384995"/>
          </a:xfrm>
          <a:prstGeom prst="rect">
            <a:avLst/>
          </a:prstGeom>
          <a:noFill/>
        </p:spPr>
        <p:txBody>
          <a:bodyPr wrap="square" rtlCol="0">
            <a:spAutoFit/>
          </a:bodyPr>
          <a:lstStyle/>
          <a:p>
            <a:r>
              <a:rPr lang="en-US" sz="2800" b="1">
                <a:latin typeface="Times New Roman" pitchFamily="18" charset="0"/>
                <a:cs typeface="Times New Roman" pitchFamily="18" charset="0"/>
              </a:rPr>
              <a:t>Nói về sự thật hiển nhiên của bầu trời.</a:t>
            </a:r>
            <a:endParaRPr lang="en-US" sz="2800" b="1" dirty="0">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6E3DB2D0-AA61-4DE4-9762-1732245378BE}"/>
              </a:ext>
            </a:extLst>
          </p:cNvPr>
          <p:cNvSpPr txBox="1"/>
          <p:nvPr>
            <p:custDataLst>
              <p:tags r:id="rId5"/>
            </p:custDataLst>
          </p:nvPr>
        </p:nvSpPr>
        <p:spPr>
          <a:xfrm>
            <a:off x="4041914" y="1985283"/>
            <a:ext cx="6637524" cy="954107"/>
          </a:xfrm>
          <a:prstGeom prst="rect">
            <a:avLst/>
          </a:prstGeom>
          <a:noFill/>
        </p:spPr>
        <p:txBody>
          <a:bodyPr wrap="square" rtlCol="0">
            <a:spAutoFit/>
          </a:bodyPr>
          <a:lstStyle/>
          <a:p>
            <a:r>
              <a:rPr lang="en-US" sz="2800" b="1">
                <a:latin typeface="Times New Roman" pitchFamily="18" charset="0"/>
                <a:cs typeface="Times New Roman" pitchFamily="18" charset="0"/>
              </a:rPr>
              <a:t>Cách diễn đạt trần thuật, liền mạch</a:t>
            </a:r>
            <a:r>
              <a:rPr lang="en-US" sz="2800" b="1" smtClean="0">
                <a:latin typeface="Times New Roman" pitchFamily="18" charset="0"/>
                <a:cs typeface="Times New Roman" pitchFamily="18" charset="0"/>
              </a:rPr>
              <a:t>.</a:t>
            </a:r>
          </a:p>
          <a:p>
            <a:endParaRPr lang="en-US" sz="2800" b="1" dirty="0">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6E3DB2D0-AA61-4DE4-9762-1732245378BE}"/>
              </a:ext>
            </a:extLst>
          </p:cNvPr>
          <p:cNvSpPr txBox="1"/>
          <p:nvPr>
            <p:custDataLst>
              <p:tags r:id="rId6"/>
            </p:custDataLst>
          </p:nvPr>
        </p:nvSpPr>
        <p:spPr>
          <a:xfrm>
            <a:off x="4041914" y="2604092"/>
            <a:ext cx="7500729" cy="1384995"/>
          </a:xfrm>
          <a:prstGeom prst="rect">
            <a:avLst/>
          </a:prstGeom>
          <a:noFill/>
        </p:spPr>
        <p:txBody>
          <a:bodyPr wrap="square" rtlCol="0">
            <a:spAutoFit/>
          </a:bodyPr>
          <a:lstStyle/>
          <a:p>
            <a:r>
              <a:rPr lang="en-US" sz="2800" b="1">
                <a:latin typeface="Times New Roman" pitchFamily="18" charset="0"/>
                <a:cs typeface="Times New Roman" pitchFamily="18" charset="0"/>
              </a:rPr>
              <a:t>Dấu chấm lửng làm giãn nhịp điệu câu văn, chuẩn bị cho từ ngữ biểu thị nội dung châm biếm về sự ảo tưởng của ếch.</a:t>
            </a:r>
            <a:endParaRPr lang="en-US" sz="2800" b="1" dirty="0">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6E3DB2D0-AA61-4DE4-9762-1732245378BE}"/>
              </a:ext>
            </a:extLst>
          </p:cNvPr>
          <p:cNvSpPr txBox="1"/>
          <p:nvPr>
            <p:custDataLst>
              <p:tags r:id="rId7"/>
            </p:custDataLst>
          </p:nvPr>
        </p:nvSpPr>
        <p:spPr>
          <a:xfrm>
            <a:off x="4041914" y="4095467"/>
            <a:ext cx="5791199" cy="523220"/>
          </a:xfrm>
          <a:prstGeom prst="rect">
            <a:avLst/>
          </a:prstGeom>
          <a:noFill/>
        </p:spPr>
        <p:txBody>
          <a:bodyPr wrap="square" rtlCol="0">
            <a:spAutoFit/>
          </a:bodyPr>
          <a:lstStyle/>
          <a:p>
            <a:r>
              <a:rPr lang="en-US" sz="2800" b="1">
                <a:latin typeface="Times New Roman" pitchFamily="18" charset="0"/>
                <a:cs typeface="Times New Roman" pitchFamily="18" charset="0"/>
              </a:rPr>
              <a:t>Cách diễn đạt trần thuật, liền mạch</a:t>
            </a:r>
            <a:r>
              <a:rPr lang="en-US" sz="2800" b="1" smtClean="0">
                <a:latin typeface="Times New Roman" pitchFamily="18" charset="0"/>
                <a:cs typeface="Times New Roman" pitchFamily="18" charset="0"/>
              </a:rPr>
              <a:t>.</a:t>
            </a:r>
          </a:p>
        </p:txBody>
      </p:sp>
      <p:sp>
        <p:nvSpPr>
          <p:cNvPr id="12" name="TextBox 11">
            <a:extLst>
              <a:ext uri="{FF2B5EF4-FFF2-40B4-BE49-F238E27FC236}">
                <a16:creationId xmlns="" xmlns:a16="http://schemas.microsoft.com/office/drawing/2014/main" id="{6E3DB2D0-AA61-4DE4-9762-1732245378BE}"/>
              </a:ext>
            </a:extLst>
          </p:cNvPr>
          <p:cNvSpPr txBox="1"/>
          <p:nvPr>
            <p:custDataLst>
              <p:tags r:id="rId8"/>
            </p:custDataLst>
          </p:nvPr>
        </p:nvSpPr>
        <p:spPr>
          <a:xfrm>
            <a:off x="4041914" y="4877297"/>
            <a:ext cx="7885043" cy="1384995"/>
          </a:xfrm>
          <a:prstGeom prst="rect">
            <a:avLst/>
          </a:prstGeom>
          <a:noFill/>
        </p:spPr>
        <p:txBody>
          <a:bodyPr wrap="square" rtlCol="0">
            <a:spAutoFit/>
          </a:bodyPr>
          <a:lstStyle/>
          <a:p>
            <a:pPr lvl="0">
              <a:defRPr/>
            </a:pPr>
            <a:r>
              <a:rPr lang="en-US" sz="2800" b="1">
                <a:latin typeface="Times New Roman" pitchFamily="18" charset="0"/>
                <a:cs typeface="Times New Roman" pitchFamily="18" charset="0"/>
              </a:rPr>
              <a:t>Dấu chấm lửng làm giãn nhịp điệu câu văn, tạo bất ngờ về một sự thật hiển nhiên: “bầu trời vẫn là bầu trời”.</a:t>
            </a:r>
            <a:endParaRPr lang="en-US" sz="28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3806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305" y="165145"/>
            <a:ext cx="11821098" cy="64633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smtClean="0">
                <a:latin typeface="Times New Roman" pitchFamily="18" charset="0"/>
                <a:cs typeface="Times New Roman" pitchFamily="18" charset="0"/>
              </a:rPr>
              <a:t>Bài tập</a:t>
            </a:r>
            <a:r>
              <a:rPr lang="vi-VN" b="1" smtClean="0">
                <a:latin typeface="Times New Roman" pitchFamily="18" charset="0"/>
                <a:cs typeface="Times New Roman" pitchFamily="18" charset="0"/>
              </a:rPr>
              <a:t> </a:t>
            </a:r>
            <a:r>
              <a:rPr lang="vi-VN" b="1">
                <a:latin typeface="Times New Roman" pitchFamily="18" charset="0"/>
                <a:cs typeface="Times New Roman" pitchFamily="18" charset="0"/>
              </a:rPr>
              <a:t>4 </a:t>
            </a:r>
            <a:r>
              <a:rPr lang="vi-VN" b="1" smtClean="0">
                <a:latin typeface="Times New Roman" pitchFamily="18" charset="0"/>
                <a:cs typeface="Times New Roman" pitchFamily="18" charset="0"/>
              </a:rPr>
              <a:t>(SGK </a:t>
            </a:r>
            <a:r>
              <a:rPr lang="vi-VN" b="1">
                <a:latin typeface="Times New Roman" pitchFamily="18" charset="0"/>
                <a:cs typeface="Times New Roman" pitchFamily="18" charset="0"/>
              </a:rPr>
              <a:t>Ngữ văn </a:t>
            </a:r>
            <a:r>
              <a:rPr lang="vi-VN" b="1" smtClean="0">
                <a:latin typeface="Times New Roman" pitchFamily="18" charset="0"/>
                <a:cs typeface="Times New Roman" pitchFamily="18" charset="0"/>
              </a:rPr>
              <a:t>7</a:t>
            </a:r>
            <a:r>
              <a:rPr lang="en-US" b="1" smtClean="0">
                <a:latin typeface="Times New Roman" pitchFamily="18" charset="0"/>
                <a:cs typeface="Times New Roman" pitchFamily="18" charset="0"/>
              </a:rPr>
              <a:t>-</a:t>
            </a:r>
            <a:r>
              <a:rPr lang="vi-VN" b="1" smtClean="0">
                <a:latin typeface="Times New Roman" pitchFamily="18" charset="0"/>
                <a:cs typeface="Times New Roman" pitchFamily="18" charset="0"/>
              </a:rPr>
              <a:t>tập 1</a:t>
            </a:r>
            <a:r>
              <a:rPr lang="en-US" b="1" smtClean="0">
                <a:latin typeface="Times New Roman" pitchFamily="18" charset="0"/>
                <a:cs typeface="Times New Roman" pitchFamily="18" charset="0"/>
              </a:rPr>
              <a:t>, </a:t>
            </a:r>
            <a:r>
              <a:rPr lang="vi-VN" b="1">
                <a:latin typeface="Times New Roman" pitchFamily="18" charset="0"/>
                <a:cs typeface="Times New Roman" pitchFamily="18" charset="0"/>
              </a:rPr>
              <a:t>trang </a:t>
            </a:r>
            <a:r>
              <a:rPr lang="vi-VN" b="1" smtClean="0">
                <a:latin typeface="Times New Roman" pitchFamily="18" charset="0"/>
                <a:cs typeface="Times New Roman" pitchFamily="18" charset="0"/>
              </a:rPr>
              <a:t>42)</a:t>
            </a:r>
            <a:r>
              <a:rPr lang="en-US">
                <a:latin typeface="Times New Roman" pitchFamily="18" charset="0"/>
                <a:cs typeface="Times New Roman" pitchFamily="18" charset="0"/>
              </a:rPr>
              <a:t> </a:t>
            </a:r>
            <a:r>
              <a:rPr lang="vi-VN" b="1" smtClean="0">
                <a:latin typeface="Times New Roman" pitchFamily="18" charset="0"/>
                <a:cs typeface="Times New Roman" pitchFamily="18" charset="0"/>
              </a:rPr>
              <a:t>Chỉ </a:t>
            </a:r>
            <a:r>
              <a:rPr lang="vi-VN" b="1">
                <a:latin typeface="Times New Roman" pitchFamily="18" charset="0"/>
                <a:cs typeface="Times New Roman" pitchFamily="18" charset="0"/>
              </a:rPr>
              <a:t>ra công dụng của việc sử dụng dấu chấm lửng trong các đoạn văn sau:</a:t>
            </a:r>
          </a:p>
          <a:p>
            <a:r>
              <a:rPr lang="vi-VN">
                <a:latin typeface="Times New Roman" pitchFamily="18" charset="0"/>
                <a:cs typeface="Times New Roman" pitchFamily="18" charset="0"/>
              </a:rPr>
              <a:t>a. Cùng họ với diều hâu là quạ: quạ đen, quạ khoang. Lia lia láu láu như quạ dòm chuồng lợn. Không bắt được gà con, không ăn trộm được trứng, nó vào chuồng lợn [...]. Qụa vừa bay lên, chèo bẻo vây tứ phía, đánh. Có con quạ chết đến rũ xương…</a:t>
            </a:r>
          </a:p>
          <a:p>
            <a:r>
              <a:rPr lang="en-US" smtClean="0">
                <a:latin typeface="Times New Roman" pitchFamily="18" charset="0"/>
                <a:cs typeface="Times New Roman" pitchFamily="18" charset="0"/>
              </a:rPr>
              <a:t>                                                                                                                                                           </a:t>
            </a:r>
            <a:r>
              <a:rPr lang="vi-VN" i="1" smtClean="0">
                <a:latin typeface="Times New Roman" pitchFamily="18" charset="0"/>
                <a:cs typeface="Times New Roman" pitchFamily="18" charset="0"/>
              </a:rPr>
              <a:t>(</a:t>
            </a:r>
            <a:r>
              <a:rPr lang="vi-VN" i="1">
                <a:latin typeface="Times New Roman" pitchFamily="18" charset="0"/>
                <a:cs typeface="Times New Roman" pitchFamily="18" charset="0"/>
              </a:rPr>
              <a:t>Duy Khán, Tuổi thơ im lặng)</a:t>
            </a:r>
          </a:p>
          <a:p>
            <a:r>
              <a:rPr lang="vi-VN">
                <a:latin typeface="Times New Roman" pitchFamily="18" charset="0"/>
                <a:cs typeface="Times New Roman" pitchFamily="18" charset="0"/>
              </a:rPr>
              <a:t>b. Mùa đông, tôi không ra đường chơi được thì ở nhà đọc truyện Tàu cho cả nhà trong [...], nhà ngoài [...] nghe; hết một cuốn thì cầm hai xu chạy vù lại hiệu Cát Thành đầu phố hàng Gai đổi cuốn khác.</a:t>
            </a:r>
          </a:p>
          <a:p>
            <a:r>
              <a:rPr lang="en-US" smtClean="0">
                <a:latin typeface="Times New Roman" pitchFamily="18" charset="0"/>
                <a:cs typeface="Times New Roman" pitchFamily="18" charset="0"/>
              </a:rPr>
              <a:t>                                                                                                                                      </a:t>
            </a:r>
            <a:r>
              <a:rPr lang="vi-VN" i="1" smtClean="0">
                <a:latin typeface="Times New Roman" pitchFamily="18" charset="0"/>
                <a:cs typeface="Times New Roman" pitchFamily="18" charset="0"/>
              </a:rPr>
              <a:t>(</a:t>
            </a:r>
            <a:r>
              <a:rPr lang="vi-VN" i="1">
                <a:latin typeface="Times New Roman" pitchFamily="18" charset="0"/>
                <a:cs typeface="Times New Roman" pitchFamily="18" charset="0"/>
              </a:rPr>
              <a:t>Nguyễn Hiến Lê, Hồi kí Nguyễn Hiến Lê</a:t>
            </a:r>
            <a:r>
              <a:rPr lang="vi-VN" i="1" smtClean="0">
                <a:latin typeface="Times New Roman" pitchFamily="18" charset="0"/>
                <a:cs typeface="Times New Roman" pitchFamily="18" charset="0"/>
              </a:rPr>
              <a:t>)</a:t>
            </a:r>
            <a:r>
              <a:rPr lang="vi-VN" b="1" i="1">
                <a:latin typeface="Times New Roman" pitchFamily="18" charset="0"/>
                <a:cs typeface="Times New Roman" pitchFamily="18" charset="0"/>
              </a:rPr>
              <a:t> </a:t>
            </a:r>
            <a:endParaRPr lang="en-US" b="1" i="1" smtClean="0">
              <a:latin typeface="Times New Roman" pitchFamily="18" charset="0"/>
              <a:cs typeface="Times New Roman" pitchFamily="18" charset="0"/>
            </a:endParaRPr>
          </a:p>
          <a:p>
            <a:r>
              <a:rPr lang="en-US" b="1">
                <a:latin typeface="Times New Roman" pitchFamily="18" charset="0"/>
                <a:cs typeface="Times New Roman" pitchFamily="18" charset="0"/>
              </a:rPr>
              <a:t>Bài tập</a:t>
            </a:r>
            <a:r>
              <a:rPr lang="vi-VN" b="1" smtClean="0">
                <a:latin typeface="Times New Roman" pitchFamily="18" charset="0"/>
                <a:cs typeface="Times New Roman" pitchFamily="18" charset="0"/>
              </a:rPr>
              <a:t> </a:t>
            </a:r>
            <a:r>
              <a:rPr lang="vi-VN" b="1">
                <a:latin typeface="Times New Roman" pitchFamily="18" charset="0"/>
                <a:cs typeface="Times New Roman" pitchFamily="18" charset="0"/>
              </a:rPr>
              <a:t>5 </a:t>
            </a:r>
            <a:r>
              <a:rPr lang="vi-VN" b="1" smtClean="0">
                <a:latin typeface="Times New Roman" pitchFamily="18" charset="0"/>
                <a:cs typeface="Times New Roman" pitchFamily="18" charset="0"/>
              </a:rPr>
              <a:t>(SGK </a:t>
            </a:r>
            <a:r>
              <a:rPr lang="vi-VN" b="1">
                <a:latin typeface="Times New Roman" pitchFamily="18" charset="0"/>
                <a:cs typeface="Times New Roman" pitchFamily="18" charset="0"/>
              </a:rPr>
              <a:t>Ngữ văn </a:t>
            </a:r>
            <a:r>
              <a:rPr lang="vi-VN" b="1" smtClean="0">
                <a:latin typeface="Times New Roman" pitchFamily="18" charset="0"/>
                <a:cs typeface="Times New Roman" pitchFamily="18" charset="0"/>
              </a:rPr>
              <a:t>7</a:t>
            </a:r>
            <a:r>
              <a:rPr lang="en-US" b="1" smtClean="0">
                <a:latin typeface="Times New Roman" pitchFamily="18" charset="0"/>
                <a:cs typeface="Times New Roman" pitchFamily="18" charset="0"/>
              </a:rPr>
              <a:t>-</a:t>
            </a:r>
            <a:r>
              <a:rPr lang="vi-VN" b="1" smtClean="0">
                <a:latin typeface="Times New Roman" pitchFamily="18" charset="0"/>
                <a:cs typeface="Times New Roman" pitchFamily="18" charset="0"/>
              </a:rPr>
              <a:t>tập 1</a:t>
            </a:r>
            <a:r>
              <a:rPr lang="en-US" b="1" smtClean="0">
                <a:latin typeface="Times New Roman" pitchFamily="18" charset="0"/>
                <a:cs typeface="Times New Roman" pitchFamily="18" charset="0"/>
              </a:rPr>
              <a:t>, </a:t>
            </a:r>
            <a:r>
              <a:rPr lang="vi-VN" b="1">
                <a:latin typeface="Times New Roman" pitchFamily="18" charset="0"/>
                <a:cs typeface="Times New Roman" pitchFamily="18" charset="0"/>
              </a:rPr>
              <a:t>trang </a:t>
            </a:r>
            <a:r>
              <a:rPr lang="vi-VN" b="1" smtClean="0">
                <a:latin typeface="Times New Roman" pitchFamily="18" charset="0"/>
                <a:cs typeface="Times New Roman" pitchFamily="18" charset="0"/>
              </a:rPr>
              <a:t>42</a:t>
            </a:r>
            <a:r>
              <a:rPr lang="en-US" b="1" smtClean="0">
                <a:latin typeface="Times New Roman" pitchFamily="18" charset="0"/>
                <a:cs typeface="Times New Roman" pitchFamily="18" charset="0"/>
              </a:rPr>
              <a:t>, 43</a:t>
            </a:r>
            <a:r>
              <a:rPr lang="vi-VN" b="1"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vi-VN" b="1" smtClean="0">
                <a:latin typeface="Times New Roman" pitchFamily="18" charset="0"/>
                <a:cs typeface="Times New Roman" pitchFamily="18" charset="0"/>
              </a:rPr>
              <a:t>Cách </a:t>
            </a:r>
            <a:r>
              <a:rPr lang="vi-VN" b="1">
                <a:latin typeface="Times New Roman" pitchFamily="18" charset="0"/>
                <a:cs typeface="Times New Roman" pitchFamily="18" charset="0"/>
              </a:rPr>
              <a:t>sử dụng dấu chấm lửng trong các đoạn trích dưới đây có gì giống và khác với cách sử dụng loại dấu câu này ở trường hợp a và b, bài tập 4?</a:t>
            </a:r>
          </a:p>
          <a:p>
            <a:r>
              <a:rPr lang="vi-VN">
                <a:latin typeface="Times New Roman" pitchFamily="18" charset="0"/>
                <a:cs typeface="Times New Roman" pitchFamily="18" charset="0"/>
              </a:rPr>
              <a:t>a. Thế là tôi lại lặp trò chơi cho đến khi chú phải thốt lên:</a:t>
            </a:r>
          </a:p>
          <a:p>
            <a:r>
              <a:rPr lang="vi-VN">
                <a:latin typeface="Times New Roman" pitchFamily="18" charset="0"/>
                <a:cs typeface="Times New Roman" pitchFamily="18" charset="0"/>
              </a:rPr>
              <a:t>- Thật không thể tin nổi, cháu có con mắt thần!</a:t>
            </a:r>
          </a:p>
          <a:p>
            <a:r>
              <a:rPr lang="vi-VN">
                <a:latin typeface="Times New Roman" pitchFamily="18" charset="0"/>
                <a:cs typeface="Times New Roman" pitchFamily="18" charset="0"/>
              </a:rPr>
              <a:t>[...]</a:t>
            </a:r>
          </a:p>
          <a:p>
            <a:r>
              <a:rPr lang="vi-VN">
                <a:latin typeface="Times New Roman" pitchFamily="18" charset="0"/>
                <a:cs typeface="Times New Roman" pitchFamily="18" charset="0"/>
              </a:rPr>
              <a:t>  Thằng Tý hay đem cho bố tôi những trái ổi. Nó trèo cây giỏi lắm, nhà nó có một vườn ổi. Những trái ổi to được nó lựa để dành cho bố đề có bịch ni-lông bọc lại đàng hoàng. Những trái ổi như thế bao giờ cũng vừa to vừa mềm, cắn vào rất đã. Bố tôi ít khi nào ăn ổi, nhưng vì nó, bố </a:t>
            </a:r>
            <a:r>
              <a:rPr lang="vi-VN" smtClean="0">
                <a:latin typeface="Times New Roman" pitchFamily="18" charset="0"/>
                <a:cs typeface="Times New Roman" pitchFamily="18" charset="0"/>
              </a:rPr>
              <a:t>ăn</a:t>
            </a:r>
            <a:r>
              <a:rPr lang="en-US" smtClean="0">
                <a:latin typeface="Times New Roman" pitchFamily="18" charset="0"/>
                <a:cs typeface="Times New Roman" pitchFamily="18" charset="0"/>
              </a:rPr>
              <a:t>.</a:t>
            </a:r>
            <a:endParaRPr lang="vi-VN">
              <a:latin typeface="Times New Roman" pitchFamily="18" charset="0"/>
              <a:cs typeface="Times New Roman" pitchFamily="18" charset="0"/>
            </a:endParaRPr>
          </a:p>
          <a:p>
            <a:r>
              <a:rPr lang="en-US" i="1" smtClean="0">
                <a:latin typeface="Times New Roman" pitchFamily="18" charset="0"/>
                <a:cs typeface="Times New Roman" pitchFamily="18" charset="0"/>
              </a:rPr>
              <a:t>                                                                                                                    </a:t>
            </a:r>
            <a:r>
              <a:rPr lang="vi-VN" i="1" smtClean="0">
                <a:latin typeface="Times New Roman" pitchFamily="18" charset="0"/>
                <a:cs typeface="Times New Roman" pitchFamily="18" charset="0"/>
              </a:rPr>
              <a:t>(</a:t>
            </a:r>
            <a:r>
              <a:rPr lang="vi-VN" i="1">
                <a:latin typeface="Times New Roman" pitchFamily="18" charset="0"/>
                <a:cs typeface="Times New Roman" pitchFamily="18" charset="0"/>
              </a:rPr>
              <a:t>Nguyễn Ngọc Thuần, Vừa nhắm mắt vừa mở cửa sổ)</a:t>
            </a:r>
          </a:p>
          <a:p>
            <a:r>
              <a:rPr lang="vi-VN">
                <a:latin typeface="Times New Roman" pitchFamily="18" charset="0"/>
                <a:cs typeface="Times New Roman" pitchFamily="18" charset="0"/>
              </a:rPr>
              <a:t>b. Con gà mái cứ vào tầm này là nó đẻ </a:t>
            </a:r>
            <a:r>
              <a:rPr lang="vi-VN" smtClean="0">
                <a:latin typeface="Times New Roman" pitchFamily="18" charset="0"/>
                <a:cs typeface="Times New Roman" pitchFamily="18" charset="0"/>
              </a:rPr>
              <a:t>xong</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Nó bay khỏi ổ, chạy xuống đất tác ầm lên, cả xóm nghe tiếng: “Vừa đau vừa rát”. Con gà sống đứng ngơ ngác một lúc, rồi mổ mồi dỗ gà mái. Nó vừa mổ mồi nó vừa “cực… cực” ra vẻ thương gà mái. Hai con vịt bầu thì phớt lờ, vừa đủng đỉnh mang cái thân nặng nề, vừa toáng lên: “mặc… mặc”, rồi chúng nhảy xuống vũng bùn bên vại nước, vầy đục ngầu lên, không thấy mồi, chúng húc tung cả bãi húng dũi.</a:t>
            </a:r>
          </a:p>
          <a:p>
            <a:r>
              <a:rPr lang="vi-VN">
                <a:latin typeface="Times New Roman" pitchFamily="18" charset="0"/>
                <a:cs typeface="Times New Roman" pitchFamily="18" charset="0"/>
              </a:rPr>
              <a:t>[...]</a:t>
            </a:r>
          </a:p>
          <a:p>
            <a:r>
              <a:rPr lang="vi-VN">
                <a:latin typeface="Times New Roman" pitchFamily="18" charset="0"/>
                <a:cs typeface="Times New Roman" pitchFamily="18" charset="0"/>
              </a:rPr>
              <a:t>Anh em chúng tôi rủ nhau đi tắm ở suối sau nhà. Qua mấy vườn sắn xanh biếc là đến gần suối. Tiếng nước chảy ào ào.</a:t>
            </a:r>
          </a:p>
          <a:p>
            <a:r>
              <a:rPr lang="en-US" i="1" smtClean="0">
                <a:latin typeface="Times New Roman" pitchFamily="18" charset="0"/>
                <a:cs typeface="Times New Roman" pitchFamily="18" charset="0"/>
              </a:rPr>
              <a:t>                                                                                                                                                          </a:t>
            </a:r>
            <a:r>
              <a:rPr lang="vi-VN" i="1" smtClean="0">
                <a:latin typeface="Times New Roman" pitchFamily="18" charset="0"/>
                <a:cs typeface="Times New Roman" pitchFamily="18" charset="0"/>
              </a:rPr>
              <a:t>(</a:t>
            </a:r>
            <a:r>
              <a:rPr lang="vi-VN" i="1">
                <a:latin typeface="Times New Roman" pitchFamily="18" charset="0"/>
                <a:cs typeface="Times New Roman" pitchFamily="18" charset="0"/>
              </a:rPr>
              <a:t>Duy Khán, Tuổi thơ im lặng</a:t>
            </a:r>
            <a:r>
              <a:rPr lang="vi-VN" i="1" smtClean="0">
                <a:latin typeface="Times New Roman" pitchFamily="18" charset="0"/>
                <a:cs typeface="Times New Roman" pitchFamily="18" charset="0"/>
              </a:rPr>
              <a:t>)</a:t>
            </a:r>
            <a:endParaRPr lang="vi-VN" i="1">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4659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a:extLst>
              <a:ext uri="{FF2B5EF4-FFF2-40B4-BE49-F238E27FC236}">
                <a16:creationId xmlns="" xmlns:a16="http://schemas.microsoft.com/office/drawing/2014/main" id="{F1F99878-6319-4934-AF18-3C407BFEEA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015" y="5375844"/>
            <a:ext cx="1554485" cy="1272836"/>
          </a:xfrm>
          <a:prstGeom prst="rect">
            <a:avLst/>
          </a:prstGeom>
        </p:spPr>
      </p:pic>
      <p:sp>
        <p:nvSpPr>
          <p:cNvPr id="4" name="TextBox 3">
            <a:extLst>
              <a:ext uri="{FF2B5EF4-FFF2-40B4-BE49-F238E27FC236}">
                <a16:creationId xmlns="" xmlns:a16="http://schemas.microsoft.com/office/drawing/2014/main" id="{6E3DB2D0-AA61-4DE4-9762-1732245378BE}"/>
              </a:ext>
            </a:extLst>
          </p:cNvPr>
          <p:cNvSpPr txBox="1"/>
          <p:nvPr>
            <p:custDataLst>
              <p:tags r:id="rId2"/>
            </p:custDataLst>
          </p:nvPr>
        </p:nvSpPr>
        <p:spPr>
          <a:xfrm>
            <a:off x="1512561" y="332377"/>
            <a:ext cx="9166877"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PHIẾU HỌC TẬP SỐ 4</a:t>
            </a:r>
          </a:p>
          <a:p>
            <a:pPr algn="ctr"/>
            <a:r>
              <a:rPr lang="en-US" sz="2800" b="1" dirty="0">
                <a:solidFill>
                  <a:srgbClr val="FF0000"/>
                </a:solidFill>
                <a:latin typeface="Times New Roman" pitchFamily="18" charset="0"/>
                <a:cs typeface="Times New Roman" pitchFamily="18" charset="0"/>
              </a:rPr>
              <a:t>SO SÁNH CÁCH SỬ DỤNG DẤU CHẤM LỬNG</a:t>
            </a:r>
          </a:p>
        </p:txBody>
      </p:sp>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3629373914"/>
              </p:ext>
            </p:extLst>
          </p:nvPr>
        </p:nvGraphicFramePr>
        <p:xfrm>
          <a:off x="861391" y="1605213"/>
          <a:ext cx="10690878" cy="3682404"/>
        </p:xfrm>
        <a:graphic>
          <a:graphicData uri="http://schemas.openxmlformats.org/drawingml/2006/table">
            <a:tbl>
              <a:tblPr firstRow="1" bandRow="1">
                <a:tableStyleId>{BDBED569-4797-4DF1-A0F4-6AAB3CD982D8}</a:tableStyleId>
              </a:tblPr>
              <a:tblGrid>
                <a:gridCol w="2743200">
                  <a:extLst>
                    <a:ext uri="{9D8B030D-6E8A-4147-A177-3AD203B41FA5}">
                      <a16:colId xmlns="" xmlns:a16="http://schemas.microsoft.com/office/drawing/2014/main" val="2933356760"/>
                    </a:ext>
                  </a:extLst>
                </a:gridCol>
                <a:gridCol w="3816626">
                  <a:extLst>
                    <a:ext uri="{9D8B030D-6E8A-4147-A177-3AD203B41FA5}">
                      <a16:colId xmlns="" xmlns:a16="http://schemas.microsoft.com/office/drawing/2014/main" val="1103420270"/>
                    </a:ext>
                  </a:extLst>
                </a:gridCol>
                <a:gridCol w="4131052">
                  <a:extLst>
                    <a:ext uri="{9D8B030D-6E8A-4147-A177-3AD203B41FA5}">
                      <a16:colId xmlns="" xmlns:a16="http://schemas.microsoft.com/office/drawing/2014/main" val="2547744675"/>
                    </a:ext>
                  </a:extLst>
                </a:gridCol>
              </a:tblGrid>
              <a:tr h="781309">
                <a:tc rowSpan="2">
                  <a:txBody>
                    <a:bodyPr/>
                    <a:lstStyle/>
                    <a:p>
                      <a:pPr algn="ct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a:t>
                      </a:r>
                      <a:endParaRPr lang="en-US" sz="3000" dirty="0">
                        <a:latin typeface="Times New Roman" pitchFamily="18" charset="0"/>
                        <a:cs typeface="Times New Roman" pitchFamily="18" charset="0"/>
                      </a:endParaRPr>
                    </a:p>
                  </a:txBody>
                  <a:tcPr anchor="ctr"/>
                </a:tc>
                <a:tc gridSpan="2">
                  <a:txBody>
                    <a:bodyPr/>
                    <a:lstStyle/>
                    <a:p>
                      <a:pPr algn="ctr"/>
                      <a:r>
                        <a:rPr lang="en-US" sz="3000" dirty="0" err="1">
                          <a:latin typeface="Times New Roman" pitchFamily="18" charset="0"/>
                          <a:cs typeface="Times New Roman" pitchFamily="18" charset="0"/>
                        </a:rPr>
                        <a:t>Ngữ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endParaRPr lang="en-US" sz="3000" dirty="0">
                        <a:latin typeface="Times New Roman" pitchFamily="18" charset="0"/>
                        <a:cs typeface="Times New Roman" pitchFamily="18" charset="0"/>
                      </a:endParaRPr>
                    </a:p>
                  </a:txBody>
                  <a:tcPr anchor="ctr"/>
                </a:tc>
                <a:tc hMerge="1">
                  <a:txBody>
                    <a:bodyPr/>
                    <a:lstStyle/>
                    <a:p>
                      <a:pPr algn="ctr"/>
                      <a:endParaRPr lang="en-US" sz="2800" dirty="0"/>
                    </a:p>
                  </a:txBody>
                  <a:tcPr anchor="ctr"/>
                </a:tc>
                <a:extLst>
                  <a:ext uri="{0D108BD9-81ED-4DB2-BD59-A6C34878D82A}">
                    <a16:rowId xmlns="" xmlns:a16="http://schemas.microsoft.com/office/drawing/2014/main" val="660411971"/>
                  </a:ext>
                </a:extLst>
              </a:tr>
              <a:tr h="781309">
                <a:tc vMerge="1">
                  <a:txBody>
                    <a:bodyPr/>
                    <a:lstStyle/>
                    <a:p>
                      <a:pPr algn="ctr"/>
                      <a:endParaRPr lang="en-US" sz="2800" dirty="0"/>
                    </a:p>
                  </a:txBody>
                  <a:tcPr anchor="ctr"/>
                </a:tc>
                <a:tc>
                  <a:txBody>
                    <a:bodyPr/>
                    <a:lstStyle/>
                    <a:p>
                      <a:pPr marL="0" algn="ctr" defTabSz="914400" rtl="0" eaLnBrk="1" latinLnBrk="0" hangingPunct="1"/>
                      <a:r>
                        <a:rPr lang="en-US" sz="3000" b="1" kern="1200" dirty="0">
                          <a:solidFill>
                            <a:schemeClr val="tx1"/>
                          </a:solidFill>
                          <a:latin typeface="Times New Roman" pitchFamily="18" charset="0"/>
                          <a:ea typeface="+mn-ea"/>
                          <a:cs typeface="Times New Roman" pitchFamily="18" charset="0"/>
                        </a:rPr>
                        <a:t>BT 4/ SGK-42</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solidFill>
                            <a:schemeClr val="tx1"/>
                          </a:solidFill>
                          <a:latin typeface="Times New Roman" pitchFamily="18" charset="0"/>
                          <a:ea typeface="+mn-ea"/>
                          <a:cs typeface="Times New Roman" pitchFamily="18" charset="0"/>
                        </a:rPr>
                        <a:t>BT 5/ SGK-42,43</a:t>
                      </a:r>
                    </a:p>
                  </a:txBody>
                  <a:tcPr/>
                </a:tc>
                <a:extLst>
                  <a:ext uri="{0D108BD9-81ED-4DB2-BD59-A6C34878D82A}">
                    <a16:rowId xmlns="" xmlns:a16="http://schemas.microsoft.com/office/drawing/2014/main" val="302933326"/>
                  </a:ext>
                </a:extLst>
              </a:tr>
              <a:tr h="1059893">
                <a:tc>
                  <a:txBody>
                    <a:bodyPr/>
                    <a:lstStyle/>
                    <a:p>
                      <a:pPr algn="ctr"/>
                      <a:r>
                        <a:rPr lang="en-US" sz="3000" b="1" dirty="0" err="1">
                          <a:latin typeface="Times New Roman" pitchFamily="18" charset="0"/>
                          <a:cs typeface="Times New Roman" pitchFamily="18" charset="0"/>
                        </a:rPr>
                        <a:t>Giống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nhau</a:t>
                      </a:r>
                      <a:endParaRPr lang="en-US" sz="3000" b="1" dirty="0">
                        <a:latin typeface="Times New Roman" pitchFamily="18" charset="0"/>
                        <a:cs typeface="Times New Roman" pitchFamily="18" charset="0"/>
                      </a:endParaRPr>
                    </a:p>
                  </a:txBody>
                  <a:tcPr anchor="ctr"/>
                </a:tc>
                <a:tc gridSpan="2">
                  <a:txBody>
                    <a:bodyPr/>
                    <a:lstStyle/>
                    <a:p>
                      <a:pPr marL="0" algn="l" defTabSz="914400" rtl="0" eaLnBrk="1" latinLnBrk="0" hangingPunct="1"/>
                      <a:endParaRPr lang="en-US" sz="30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hMerge="1">
                  <a:txBody>
                    <a:bodyPr/>
                    <a:lstStyle/>
                    <a:p>
                      <a:pPr marL="0" algn="ctr" defTabSz="914400" rtl="0" eaLnBrk="1" latinLnBrk="0" hangingPunct="1"/>
                      <a:endParaRPr lang="en-US" sz="2800" b="1" kern="1200" dirty="0">
                        <a:solidFill>
                          <a:schemeClr val="tx1"/>
                        </a:solidFill>
                        <a:latin typeface="+mn-lt"/>
                        <a:ea typeface="+mn-ea"/>
                        <a:cs typeface="+mn-cs"/>
                      </a:endParaRPr>
                    </a:p>
                  </a:txBody>
                  <a:tcPr/>
                </a:tc>
                <a:extLst>
                  <a:ext uri="{0D108BD9-81ED-4DB2-BD59-A6C34878D82A}">
                    <a16:rowId xmlns="" xmlns:a16="http://schemas.microsoft.com/office/drawing/2014/main" val="268022565"/>
                  </a:ext>
                </a:extLst>
              </a:tr>
              <a:tr h="1059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endParaRPr lang="en-US" sz="3000" dirty="0">
                        <a:latin typeface="Times New Roman" pitchFamily="18" charset="0"/>
                        <a:cs typeface="Times New Roman" pitchFamily="18" charset="0"/>
                      </a:endParaRPr>
                    </a:p>
                  </a:txBody>
                  <a:tcPr/>
                </a:tc>
                <a:tc>
                  <a:txBody>
                    <a:bodyPr/>
                    <a:lstStyle/>
                    <a:p>
                      <a:endParaRPr lang="en-US" sz="3000" dirty="0">
                        <a:latin typeface="Times New Roman" pitchFamily="18" charset="0"/>
                        <a:cs typeface="Times New Roman" pitchFamily="18" charset="0"/>
                      </a:endParaRPr>
                    </a:p>
                  </a:txBody>
                  <a:tcPr/>
                </a:tc>
                <a:extLst>
                  <a:ext uri="{0D108BD9-81ED-4DB2-BD59-A6C34878D82A}">
                    <a16:rowId xmlns="" xmlns:a16="http://schemas.microsoft.com/office/drawing/2014/main" val="147560188"/>
                  </a:ext>
                </a:extLst>
              </a:tr>
            </a:tbl>
          </a:graphicData>
        </a:graphic>
      </p:graphicFrame>
      <p:sp>
        <p:nvSpPr>
          <p:cNvPr id="5" name="!!1">
            <a:extLst>
              <a:ext uri="{FF2B5EF4-FFF2-40B4-BE49-F238E27FC236}">
                <a16:creationId xmlns="" xmlns:a16="http://schemas.microsoft.com/office/drawing/2014/main" id="{CC4F60D1-3CDC-495A-83EC-200C5B553265}"/>
              </a:ext>
            </a:extLst>
          </p:cNvPr>
          <p:cNvSpPr/>
          <p:nvPr>
            <p:custDataLst>
              <p:tags r:id="rId3"/>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4444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3DB2D0-AA61-4DE4-9762-1732245378BE}"/>
              </a:ext>
            </a:extLst>
          </p:cNvPr>
          <p:cNvSpPr txBox="1"/>
          <p:nvPr>
            <p:custDataLst>
              <p:tags r:id="rId2"/>
            </p:custDataLst>
          </p:nvPr>
        </p:nvSpPr>
        <p:spPr>
          <a:xfrm>
            <a:off x="1512561" y="332377"/>
            <a:ext cx="9166877"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PHIẾU HỌC TẬP SỐ 4</a:t>
            </a:r>
          </a:p>
          <a:p>
            <a:pPr algn="ctr"/>
            <a:r>
              <a:rPr lang="en-US" sz="2800" b="1" dirty="0">
                <a:solidFill>
                  <a:srgbClr val="FF0000"/>
                </a:solidFill>
                <a:latin typeface="Times New Roman" pitchFamily="18" charset="0"/>
                <a:cs typeface="Times New Roman" pitchFamily="18" charset="0"/>
              </a:rPr>
              <a:t>SO SÁNH CÁCH SỬ DỤNG DẤU CHẤM LỬNG</a:t>
            </a:r>
          </a:p>
        </p:txBody>
      </p:sp>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3471529373"/>
              </p:ext>
            </p:extLst>
          </p:nvPr>
        </p:nvGraphicFramePr>
        <p:xfrm>
          <a:off x="225046" y="1428942"/>
          <a:ext cx="11741907" cy="5104380"/>
        </p:xfrm>
        <a:graphic>
          <a:graphicData uri="http://schemas.openxmlformats.org/drawingml/2006/table">
            <a:tbl>
              <a:tblPr firstRow="1" bandRow="1">
                <a:tableStyleId>{BDBED569-4797-4DF1-A0F4-6AAB3CD982D8}</a:tableStyleId>
              </a:tblPr>
              <a:tblGrid>
                <a:gridCol w="2160345">
                  <a:extLst>
                    <a:ext uri="{9D8B030D-6E8A-4147-A177-3AD203B41FA5}">
                      <a16:colId xmlns="" xmlns:a16="http://schemas.microsoft.com/office/drawing/2014/main" val="2933356760"/>
                    </a:ext>
                  </a:extLst>
                </a:gridCol>
                <a:gridCol w="5044383">
                  <a:extLst>
                    <a:ext uri="{9D8B030D-6E8A-4147-A177-3AD203B41FA5}">
                      <a16:colId xmlns="" xmlns:a16="http://schemas.microsoft.com/office/drawing/2014/main" val="1103420270"/>
                    </a:ext>
                  </a:extLst>
                </a:gridCol>
                <a:gridCol w="4537179">
                  <a:extLst>
                    <a:ext uri="{9D8B030D-6E8A-4147-A177-3AD203B41FA5}">
                      <a16:colId xmlns="" xmlns:a16="http://schemas.microsoft.com/office/drawing/2014/main" val="2547744675"/>
                    </a:ext>
                  </a:extLst>
                </a:gridCol>
              </a:tblGrid>
              <a:tr h="618518">
                <a:tc rowSpan="2">
                  <a:txBody>
                    <a:bodyPr/>
                    <a:lstStyle/>
                    <a:p>
                      <a:pPr algn="ct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a:t>
                      </a:r>
                      <a:endParaRPr lang="en-US" sz="3000" dirty="0">
                        <a:latin typeface="Times New Roman" pitchFamily="18" charset="0"/>
                        <a:cs typeface="Times New Roman" pitchFamily="18" charset="0"/>
                      </a:endParaRPr>
                    </a:p>
                  </a:txBody>
                  <a:tcPr anchor="ctr"/>
                </a:tc>
                <a:tc gridSpan="2">
                  <a:txBody>
                    <a:bodyPr/>
                    <a:lstStyle/>
                    <a:p>
                      <a:pPr algn="ctr"/>
                      <a:r>
                        <a:rPr lang="en-US" sz="3000" dirty="0" err="1">
                          <a:latin typeface="Times New Roman" pitchFamily="18" charset="0"/>
                          <a:cs typeface="Times New Roman" pitchFamily="18" charset="0"/>
                        </a:rPr>
                        <a:t>Ngữ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endParaRPr lang="en-US" sz="3000" dirty="0">
                        <a:latin typeface="Times New Roman" pitchFamily="18" charset="0"/>
                        <a:cs typeface="Times New Roman" pitchFamily="18" charset="0"/>
                      </a:endParaRPr>
                    </a:p>
                  </a:txBody>
                  <a:tcPr anchor="ctr"/>
                </a:tc>
                <a:tc hMerge="1">
                  <a:txBody>
                    <a:bodyPr/>
                    <a:lstStyle/>
                    <a:p>
                      <a:pPr algn="ctr"/>
                      <a:endParaRPr lang="en-US" sz="2800" dirty="0"/>
                    </a:p>
                  </a:txBody>
                  <a:tcPr anchor="ctr"/>
                </a:tc>
                <a:extLst>
                  <a:ext uri="{0D108BD9-81ED-4DB2-BD59-A6C34878D82A}">
                    <a16:rowId xmlns="" xmlns:a16="http://schemas.microsoft.com/office/drawing/2014/main" val="660411971"/>
                  </a:ext>
                </a:extLst>
              </a:tr>
              <a:tr h="618518">
                <a:tc vMerge="1">
                  <a:txBody>
                    <a:bodyPr/>
                    <a:lstStyle/>
                    <a:p>
                      <a:pPr algn="ctr"/>
                      <a:endParaRPr lang="en-US" sz="2800" dirty="0"/>
                    </a:p>
                  </a:txBody>
                  <a:tcPr anchor="ctr"/>
                </a:tc>
                <a:tc>
                  <a:txBody>
                    <a:bodyPr/>
                    <a:lstStyle/>
                    <a:p>
                      <a:pPr marL="0" algn="ctr" defTabSz="914400" rtl="0" eaLnBrk="1" latinLnBrk="0" hangingPunct="1"/>
                      <a:r>
                        <a:rPr lang="en-US" sz="3000" b="1" kern="1200" dirty="0">
                          <a:solidFill>
                            <a:schemeClr val="tx1"/>
                          </a:solidFill>
                          <a:latin typeface="Times New Roman" pitchFamily="18" charset="0"/>
                          <a:ea typeface="+mn-ea"/>
                          <a:cs typeface="Times New Roman" pitchFamily="18" charset="0"/>
                        </a:rPr>
                        <a:t>BT 4/ SGK-42</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solidFill>
                            <a:schemeClr val="tx1"/>
                          </a:solidFill>
                          <a:latin typeface="Times New Roman" pitchFamily="18" charset="0"/>
                          <a:ea typeface="+mn-ea"/>
                          <a:cs typeface="Times New Roman" pitchFamily="18" charset="0"/>
                        </a:rPr>
                        <a:t>BT 5/ SGK-42,43</a:t>
                      </a:r>
                    </a:p>
                  </a:txBody>
                  <a:tcPr/>
                </a:tc>
                <a:extLst>
                  <a:ext uri="{0D108BD9-81ED-4DB2-BD59-A6C34878D82A}">
                    <a16:rowId xmlns="" xmlns:a16="http://schemas.microsoft.com/office/drawing/2014/main" val="302933326"/>
                  </a:ext>
                </a:extLst>
              </a:tr>
              <a:tr h="671669">
                <a:tc>
                  <a:txBody>
                    <a:bodyPr/>
                    <a:lstStyle/>
                    <a:p>
                      <a:pPr algn="ctr"/>
                      <a:r>
                        <a:rPr lang="en-US" sz="3000" b="1" dirty="0" err="1">
                          <a:latin typeface="Times New Roman" pitchFamily="18" charset="0"/>
                          <a:cs typeface="Times New Roman" pitchFamily="18" charset="0"/>
                        </a:rPr>
                        <a:t>Giống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nhau</a:t>
                      </a:r>
                      <a:endParaRPr lang="en-US" sz="3000" b="1" dirty="0">
                        <a:latin typeface="Times New Roman" pitchFamily="18" charset="0"/>
                        <a:cs typeface="Times New Roman" pitchFamily="18" charset="0"/>
                      </a:endParaRPr>
                    </a:p>
                  </a:txBody>
                  <a:tcPr anchor="ctr"/>
                </a:tc>
                <a:tc gridSpan="2">
                  <a:txBody>
                    <a:bodyPr/>
                    <a:lstStyle/>
                    <a:p>
                      <a:pPr marL="0" algn="l" defTabSz="914400" rtl="0" eaLnBrk="1" latinLnBrk="0" hangingPunct="1"/>
                      <a:endParaRPr lang="en-US" sz="30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hMerge="1">
                  <a:txBody>
                    <a:bodyPr/>
                    <a:lstStyle/>
                    <a:p>
                      <a:pPr marL="0" algn="ctr" defTabSz="914400" rtl="0" eaLnBrk="1" latinLnBrk="0" hangingPunct="1"/>
                      <a:endParaRPr lang="en-US" sz="2800" b="1" kern="1200" dirty="0">
                        <a:solidFill>
                          <a:schemeClr val="tx1"/>
                        </a:solidFill>
                        <a:latin typeface="+mn-lt"/>
                        <a:ea typeface="+mn-ea"/>
                        <a:cs typeface="+mn-cs"/>
                      </a:endParaRPr>
                    </a:p>
                  </a:txBody>
                  <a:tcPr/>
                </a:tc>
                <a:extLst>
                  <a:ext uri="{0D108BD9-81ED-4DB2-BD59-A6C34878D82A}">
                    <a16:rowId xmlns="" xmlns:a16="http://schemas.microsoft.com/office/drawing/2014/main" val="268022565"/>
                  </a:ext>
                </a:extLst>
              </a:tr>
              <a:tr h="3195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marL="285750" indent="-285750">
                        <a:buFontTx/>
                        <a:buChar char="-"/>
                      </a:pPr>
                      <a:endParaRPr lang="en-US" sz="3000" b="1" kern="1200" dirty="0">
                        <a:solidFill>
                          <a:schemeClr val="tx1"/>
                        </a:solidFill>
                        <a:latin typeface="Times New Roman" pitchFamily="18" charset="0"/>
                        <a:ea typeface="+mn-ea"/>
                        <a:cs typeface="Times New Roman" pitchFamily="18" charset="0"/>
                      </a:endParaRPr>
                    </a:p>
                  </a:txBody>
                  <a:tcPr/>
                </a:tc>
                <a:tc>
                  <a:txBody>
                    <a:bodyPr/>
                    <a:lstStyle/>
                    <a:p>
                      <a:pPr marL="285750" indent="-285750">
                        <a:buFontTx/>
                        <a:buChar char="-"/>
                      </a:pPr>
                      <a:endParaRPr lang="en-US" sz="3000" b="1" kern="1200" dirty="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47560188"/>
                  </a:ext>
                </a:extLst>
              </a:tr>
            </a:tbl>
          </a:graphicData>
        </a:graphic>
      </p:graphicFrame>
      <p:sp>
        <p:nvSpPr>
          <p:cNvPr id="5" name="!!1">
            <a:extLst>
              <a:ext uri="{FF2B5EF4-FFF2-40B4-BE49-F238E27FC236}">
                <a16:creationId xmlns="" xmlns:a16="http://schemas.microsoft.com/office/drawing/2014/main" id="{CC4F60D1-3CDC-495A-83EC-200C5B553265}"/>
              </a:ext>
            </a:extLst>
          </p:cNvPr>
          <p:cNvSpPr/>
          <p:nvPr>
            <p:custDataLst>
              <p:tags r:id="rId3"/>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 xmlns:a16="http://schemas.microsoft.com/office/drawing/2014/main" id="{6E3DB2D0-AA61-4DE4-9762-1732245378BE}"/>
              </a:ext>
            </a:extLst>
          </p:cNvPr>
          <p:cNvSpPr txBox="1"/>
          <p:nvPr>
            <p:custDataLst>
              <p:tags r:id="rId4"/>
            </p:custDataLst>
          </p:nvPr>
        </p:nvSpPr>
        <p:spPr>
          <a:xfrm>
            <a:off x="2809460" y="2712584"/>
            <a:ext cx="6824870" cy="954107"/>
          </a:xfrm>
          <a:prstGeom prst="rect">
            <a:avLst/>
          </a:prstGeom>
          <a:noFill/>
        </p:spPr>
        <p:txBody>
          <a:bodyPr wrap="square" rtlCol="0">
            <a:spAutoFit/>
          </a:bodyPr>
          <a:lstStyle/>
          <a:p>
            <a:r>
              <a:rPr lang="en-US" sz="2800" b="1">
                <a:latin typeface="Times New Roman" pitchFamily="18" charset="0"/>
                <a:cs typeface="Times New Roman" pitchFamily="18" charset="0"/>
              </a:rPr>
              <a:t>Tác dụng: Biểu thị lời trích dẫn bị lược bớt.</a:t>
            </a:r>
          </a:p>
          <a:p>
            <a:endParaRPr lang="en-US" sz="2800" b="1" dirty="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6E3DB2D0-AA61-4DE4-9762-1732245378BE}"/>
              </a:ext>
            </a:extLst>
          </p:cNvPr>
          <p:cNvSpPr txBox="1"/>
          <p:nvPr>
            <p:custDataLst>
              <p:tags r:id="rId5"/>
            </p:custDataLst>
          </p:nvPr>
        </p:nvSpPr>
        <p:spPr>
          <a:xfrm>
            <a:off x="2478155" y="3470423"/>
            <a:ext cx="4757532" cy="3108543"/>
          </a:xfrm>
          <a:prstGeom prst="rect">
            <a:avLst/>
          </a:prstGeom>
          <a:noFill/>
        </p:spPr>
        <p:txBody>
          <a:bodyPr wrap="square" rtlCol="0">
            <a:spAutoFit/>
          </a:bodyPr>
          <a:lstStyle/>
          <a:p>
            <a:pPr marL="285750" indent="-285750">
              <a:buFontTx/>
              <a:buChar char="-"/>
            </a:pPr>
            <a:r>
              <a:rPr lang="en-US" sz="2800" b="1">
                <a:latin typeface="Times New Roman" pitchFamily="18" charset="0"/>
                <a:cs typeface="Times New Roman" pitchFamily="18" charset="0"/>
              </a:rPr>
              <a:t>Vị trí của dấu chấm lửng: nằm ở trên một dòng với câu văn.</a:t>
            </a:r>
          </a:p>
          <a:p>
            <a:pPr marL="285750" indent="-285750">
              <a:buFontTx/>
              <a:buChar char="-"/>
            </a:pPr>
            <a:r>
              <a:rPr lang="en-US" sz="2800" b="1">
                <a:latin typeface="Times New Roman" pitchFamily="18" charset="0"/>
                <a:cs typeface="Times New Roman" pitchFamily="18" charset="0"/>
              </a:rPr>
              <a:t>Công dụng: Thể hiện lời trích dẫn bị lược bớt chỉ là một từ hoặc một câu văn.</a:t>
            </a:r>
          </a:p>
          <a:p>
            <a:endParaRPr lang="en-US" sz="2800" b="1" dirty="0">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6E3DB2D0-AA61-4DE4-9762-1732245378BE}"/>
              </a:ext>
            </a:extLst>
          </p:cNvPr>
          <p:cNvSpPr txBox="1"/>
          <p:nvPr>
            <p:custDataLst>
              <p:tags r:id="rId6"/>
            </p:custDataLst>
          </p:nvPr>
        </p:nvSpPr>
        <p:spPr>
          <a:xfrm>
            <a:off x="7560365" y="3416661"/>
            <a:ext cx="4147929" cy="2677656"/>
          </a:xfrm>
          <a:prstGeom prst="rect">
            <a:avLst/>
          </a:prstGeom>
          <a:noFill/>
        </p:spPr>
        <p:txBody>
          <a:bodyPr wrap="square" rtlCol="0">
            <a:spAutoFit/>
          </a:bodyPr>
          <a:lstStyle/>
          <a:p>
            <a:pPr marL="285750" indent="-285750">
              <a:buFontTx/>
              <a:buChar char="-"/>
            </a:pPr>
            <a:r>
              <a:rPr lang="en-US" sz="2800" b="1">
                <a:latin typeface="Times New Roman" pitchFamily="18" charset="0"/>
                <a:cs typeface="Times New Roman" pitchFamily="18" charset="0"/>
              </a:rPr>
              <a:t>Vị trí của dấu chấm lửng: được tách hẳn thành một dòng riêng.</a:t>
            </a:r>
          </a:p>
          <a:p>
            <a:pPr marL="285750" indent="-285750">
              <a:buFontTx/>
              <a:buChar char="-"/>
            </a:pPr>
            <a:r>
              <a:rPr lang="en-US" sz="2800" b="1">
                <a:latin typeface="Times New Roman" pitchFamily="18" charset="0"/>
                <a:cs typeface="Times New Roman" pitchFamily="18" charset="0"/>
              </a:rPr>
              <a:t>Công dụng: Thể hiện lời trích dẫn bị lược bớt là cả một đoạn văn.</a:t>
            </a:r>
          </a:p>
        </p:txBody>
      </p:sp>
    </p:spTree>
    <p:custDataLst>
      <p:tags r:id="rId1"/>
    </p:custDataLst>
    <p:extLst>
      <p:ext uri="{BB962C8B-B14F-4D97-AF65-F5344CB8AC3E}">
        <p14:creationId xmlns:p14="http://schemas.microsoft.com/office/powerpoint/2010/main" val="161914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additive="base">
                                        <p:cTn id="2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additive="base">
                                        <p:cTn id="3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形 17">
            <a:extLst>
              <a:ext uri="{FF2B5EF4-FFF2-40B4-BE49-F238E27FC236}">
                <a16:creationId xmlns:a16="http://schemas.microsoft.com/office/drawing/2014/main" xmlns="" id="{8954ABF3-47CB-4168-9E9D-DB169F73931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 y="-5575"/>
            <a:ext cx="609600" cy="514351"/>
          </a:xfrm>
          <a:prstGeom prst="rect">
            <a:avLst/>
          </a:prstGeom>
        </p:spPr>
      </p:pic>
      <p:pic>
        <p:nvPicPr>
          <p:cNvPr id="20" name="图形 19">
            <a:extLst>
              <a:ext uri="{FF2B5EF4-FFF2-40B4-BE49-F238E27FC236}">
                <a16:creationId xmlns:a16="http://schemas.microsoft.com/office/drawing/2014/main" xmlns="" id="{CEF10AEF-39BB-4B16-8DAA-946AE951767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4230650"/>
            <a:ext cx="742951" cy="866775"/>
          </a:xfrm>
          <a:prstGeom prst="rect">
            <a:avLst/>
          </a:prstGeom>
        </p:spPr>
      </p:pic>
      <p:pic>
        <p:nvPicPr>
          <p:cNvPr id="21" name="图形 20">
            <a:extLst>
              <a:ext uri="{FF2B5EF4-FFF2-40B4-BE49-F238E27FC236}">
                <a16:creationId xmlns:a16="http://schemas.microsoft.com/office/drawing/2014/main" xmlns="" id="{98668FFB-3767-4E00-898A-A51886F01E2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956192" y="5887264"/>
            <a:ext cx="1190625" cy="923925"/>
          </a:xfrm>
          <a:prstGeom prst="rect">
            <a:avLst/>
          </a:prstGeom>
        </p:spPr>
      </p:pic>
      <p:sp>
        <p:nvSpPr>
          <p:cNvPr id="9" name="矩形: 圆角 8">
            <a:extLst>
              <a:ext uri="{FF2B5EF4-FFF2-40B4-BE49-F238E27FC236}">
                <a16:creationId xmlns:a16="http://schemas.microsoft.com/office/drawing/2014/main" xmlns="" id="{D7E83BC4-72BA-452C-A05D-33F3309F7F73}"/>
              </a:ext>
            </a:extLst>
          </p:cNvPr>
          <p:cNvSpPr/>
          <p:nvPr/>
        </p:nvSpPr>
        <p:spPr>
          <a:xfrm>
            <a:off x="442342" y="324039"/>
            <a:ext cx="11307317" cy="6200695"/>
          </a:xfrm>
          <a:prstGeom prst="roundRect">
            <a:avLst>
              <a:gd name="adj" fmla="val 56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9" name="图形 18">
            <a:extLst>
              <a:ext uri="{FF2B5EF4-FFF2-40B4-BE49-F238E27FC236}">
                <a16:creationId xmlns:a16="http://schemas.microsoft.com/office/drawing/2014/main" xmlns="" id="{564A20E1-DDDF-4309-9BDA-1BB5F9F9B28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899392" y="1353437"/>
            <a:ext cx="142875" cy="247651"/>
          </a:xfrm>
          <a:prstGeom prst="rect">
            <a:avLst/>
          </a:prstGeom>
        </p:spPr>
      </p:pic>
      <p:pic>
        <p:nvPicPr>
          <p:cNvPr id="22" name="图形 21">
            <a:extLst>
              <a:ext uri="{FF2B5EF4-FFF2-40B4-BE49-F238E27FC236}">
                <a16:creationId xmlns:a16="http://schemas.microsoft.com/office/drawing/2014/main" xmlns="" id="{D40888A6-1E3B-4AEB-A0A1-0A617BDBEA4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987821" y="6575424"/>
            <a:ext cx="142875" cy="247651"/>
          </a:xfrm>
          <a:prstGeom prst="rect">
            <a:avLst/>
          </a:prstGeom>
        </p:spPr>
      </p:pic>
      <p:pic>
        <p:nvPicPr>
          <p:cNvPr id="24" name="图形 23">
            <a:extLst>
              <a:ext uri="{FF2B5EF4-FFF2-40B4-BE49-F238E27FC236}">
                <a16:creationId xmlns:a16="http://schemas.microsoft.com/office/drawing/2014/main" xmlns="" id="{9EB56ED0-6B90-44C6-A24A-C34141AF2D6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80172" y="-43983"/>
            <a:ext cx="5586813" cy="381000"/>
          </a:xfrm>
          <a:prstGeom prst="rect">
            <a:avLst/>
          </a:prstGeom>
        </p:spPr>
      </p:pic>
      <p:pic>
        <p:nvPicPr>
          <p:cNvPr id="26" name="图形 25">
            <a:extLst>
              <a:ext uri="{FF2B5EF4-FFF2-40B4-BE49-F238E27FC236}">
                <a16:creationId xmlns:a16="http://schemas.microsoft.com/office/drawing/2014/main" xmlns="" id="{D56187D5-EAB3-4EBF-AA9B-BD36A611D5B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490895" y="1524445"/>
            <a:ext cx="1137016" cy="396233"/>
          </a:xfrm>
          <a:prstGeom prst="rect">
            <a:avLst/>
          </a:prstGeom>
        </p:spPr>
      </p:pic>
      <p:pic>
        <p:nvPicPr>
          <p:cNvPr id="27" name="图形 26">
            <a:extLst>
              <a:ext uri="{FF2B5EF4-FFF2-40B4-BE49-F238E27FC236}">
                <a16:creationId xmlns:a16="http://schemas.microsoft.com/office/drawing/2014/main" xmlns="" id="{3241D90D-322F-4EDC-9CED-9064475BCB1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990509" y="1413953"/>
            <a:ext cx="1499820" cy="609604"/>
          </a:xfrm>
          <a:prstGeom prst="rect">
            <a:avLst/>
          </a:prstGeom>
        </p:spPr>
      </p:pic>
      <p:pic>
        <p:nvPicPr>
          <p:cNvPr id="28" name="图形 27">
            <a:extLst>
              <a:ext uri="{FF2B5EF4-FFF2-40B4-BE49-F238E27FC236}">
                <a16:creationId xmlns:a16="http://schemas.microsoft.com/office/drawing/2014/main" xmlns="" id="{1713655C-1ECD-4020-A754-E3911F9DB5A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6411951" y="2629398"/>
            <a:ext cx="1016424" cy="499599"/>
          </a:xfrm>
          <a:prstGeom prst="rect">
            <a:avLst/>
          </a:prstGeom>
        </p:spPr>
      </p:pic>
      <p:pic>
        <p:nvPicPr>
          <p:cNvPr id="29" name="图形 28">
            <a:extLst>
              <a:ext uri="{FF2B5EF4-FFF2-40B4-BE49-F238E27FC236}">
                <a16:creationId xmlns:a16="http://schemas.microsoft.com/office/drawing/2014/main" xmlns="" id="{D9897021-B915-448B-B9F1-11D2C23D25D7}"/>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9839095" y="2452097"/>
            <a:ext cx="844149" cy="396233"/>
          </a:xfrm>
          <a:prstGeom prst="rect">
            <a:avLst/>
          </a:prstGeom>
        </p:spPr>
      </p:pic>
      <p:pic>
        <p:nvPicPr>
          <p:cNvPr id="31" name="图形 30">
            <a:extLst>
              <a:ext uri="{FF2B5EF4-FFF2-40B4-BE49-F238E27FC236}">
                <a16:creationId xmlns:a16="http://schemas.microsoft.com/office/drawing/2014/main" xmlns="" id="{46C03FB4-08C9-445C-9FC9-C7BCBC08978B}"/>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1522571" y="1523835"/>
            <a:ext cx="1152525" cy="847725"/>
          </a:xfrm>
          <a:prstGeom prst="rect">
            <a:avLst/>
          </a:prstGeom>
        </p:spPr>
      </p:pic>
      <p:pic>
        <p:nvPicPr>
          <p:cNvPr id="32" name="图形 31">
            <a:extLst>
              <a:ext uri="{FF2B5EF4-FFF2-40B4-BE49-F238E27FC236}">
                <a16:creationId xmlns:a16="http://schemas.microsoft.com/office/drawing/2014/main" xmlns="" id="{AC542689-137E-4A87-9F5E-CA4BB42BB61E}"/>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9596482" y="2284255"/>
            <a:ext cx="1152525" cy="1276351"/>
          </a:xfrm>
          <a:prstGeom prst="rect">
            <a:avLst/>
          </a:prstGeom>
        </p:spPr>
      </p:pic>
      <p:grpSp>
        <p:nvGrpSpPr>
          <p:cNvPr id="60" name="组合 59">
            <a:extLst>
              <a:ext uri="{FF2B5EF4-FFF2-40B4-BE49-F238E27FC236}">
                <a16:creationId xmlns:a16="http://schemas.microsoft.com/office/drawing/2014/main" xmlns="" id="{DAF3CFA9-FA9C-46E9-84E3-E95B8EA5DD78}"/>
              </a:ext>
            </a:extLst>
          </p:cNvPr>
          <p:cNvGrpSpPr/>
          <p:nvPr/>
        </p:nvGrpSpPr>
        <p:grpSpPr>
          <a:xfrm>
            <a:off x="6929982" y="539889"/>
            <a:ext cx="4293319" cy="709819"/>
            <a:chOff x="7608379" y="3085393"/>
            <a:chExt cx="4293318" cy="589561"/>
          </a:xfrm>
        </p:grpSpPr>
        <p:sp>
          <p:nvSpPr>
            <p:cNvPr id="51" name="等腰三角形 50">
              <a:extLst>
                <a:ext uri="{FF2B5EF4-FFF2-40B4-BE49-F238E27FC236}">
                  <a16:creationId xmlns:a16="http://schemas.microsoft.com/office/drawing/2014/main" xmlns="" id="{64B4E4E0-CEF0-4B56-B84B-248A0028B934}"/>
                </a:ext>
              </a:extLst>
            </p:cNvPr>
            <p:cNvSpPr/>
            <p:nvPr/>
          </p:nvSpPr>
          <p:spPr>
            <a:xfrm rot="10800000">
              <a:off x="7608379" y="3093953"/>
              <a:ext cx="673961" cy="581001"/>
            </a:xfrm>
            <a:prstGeom prst="triangle">
              <a:avLst/>
            </a:prstGeom>
            <a:solidFill>
              <a:srgbClr val="C5C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a:extLst>
                <a:ext uri="{FF2B5EF4-FFF2-40B4-BE49-F238E27FC236}">
                  <a16:creationId xmlns:a16="http://schemas.microsoft.com/office/drawing/2014/main" xmlns="" id="{4BB59E86-CA4F-41DF-B2EF-EFA283B9C415}"/>
                </a:ext>
              </a:extLst>
            </p:cNvPr>
            <p:cNvSpPr/>
            <p:nvPr/>
          </p:nvSpPr>
          <p:spPr>
            <a:xfrm rot="10800000">
              <a:off x="8128869" y="3090532"/>
              <a:ext cx="673961" cy="581001"/>
            </a:xfrm>
            <a:prstGeom prst="triangle">
              <a:avLst/>
            </a:prstGeom>
            <a:solidFill>
              <a:srgbClr val="FF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a:extLst>
                <a:ext uri="{FF2B5EF4-FFF2-40B4-BE49-F238E27FC236}">
                  <a16:creationId xmlns:a16="http://schemas.microsoft.com/office/drawing/2014/main" xmlns="" id="{FB47F6AB-B5CF-446B-B7C8-7FEB05DC9579}"/>
                </a:ext>
              </a:extLst>
            </p:cNvPr>
            <p:cNvSpPr/>
            <p:nvPr/>
          </p:nvSpPr>
          <p:spPr>
            <a:xfrm rot="10800000">
              <a:off x="8649359" y="3089073"/>
              <a:ext cx="673961" cy="581001"/>
            </a:xfrm>
            <a:prstGeom prst="triangle">
              <a:avLst/>
            </a:prstGeom>
            <a:solidFill>
              <a:srgbClr val="C5C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a:extLst>
                <a:ext uri="{FF2B5EF4-FFF2-40B4-BE49-F238E27FC236}">
                  <a16:creationId xmlns:a16="http://schemas.microsoft.com/office/drawing/2014/main" xmlns="" id="{682BED56-4EF9-4126-91AF-7C2FBCC0887E}"/>
                </a:ext>
              </a:extLst>
            </p:cNvPr>
            <p:cNvSpPr/>
            <p:nvPr/>
          </p:nvSpPr>
          <p:spPr>
            <a:xfrm rot="10800000">
              <a:off x="9169849" y="3086569"/>
              <a:ext cx="673961" cy="581001"/>
            </a:xfrm>
            <a:prstGeom prst="triangle">
              <a:avLst/>
            </a:prstGeom>
            <a:solidFill>
              <a:srgbClr val="FF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a:extLst>
                <a:ext uri="{FF2B5EF4-FFF2-40B4-BE49-F238E27FC236}">
                  <a16:creationId xmlns:a16="http://schemas.microsoft.com/office/drawing/2014/main" xmlns="" id="{3A9B290F-249E-4EAF-94FC-55739489E34E}"/>
                </a:ext>
              </a:extLst>
            </p:cNvPr>
            <p:cNvSpPr/>
            <p:nvPr/>
          </p:nvSpPr>
          <p:spPr>
            <a:xfrm rot="10800000">
              <a:off x="9666266" y="3089356"/>
              <a:ext cx="673961" cy="581001"/>
            </a:xfrm>
            <a:prstGeom prst="triangle">
              <a:avLst/>
            </a:prstGeom>
            <a:solidFill>
              <a:srgbClr val="C5C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a:extLst>
                <a:ext uri="{FF2B5EF4-FFF2-40B4-BE49-F238E27FC236}">
                  <a16:creationId xmlns:a16="http://schemas.microsoft.com/office/drawing/2014/main" xmlns="" id="{5265F88F-143B-4D44-BCFE-8EC8EF5BEFBC}"/>
                </a:ext>
              </a:extLst>
            </p:cNvPr>
            <p:cNvSpPr/>
            <p:nvPr/>
          </p:nvSpPr>
          <p:spPr>
            <a:xfrm rot="10800000">
              <a:off x="10186756" y="3086852"/>
              <a:ext cx="673961" cy="581001"/>
            </a:xfrm>
            <a:prstGeom prst="triangle">
              <a:avLst/>
            </a:prstGeom>
            <a:solidFill>
              <a:srgbClr val="FF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a:extLst>
                <a:ext uri="{FF2B5EF4-FFF2-40B4-BE49-F238E27FC236}">
                  <a16:creationId xmlns:a16="http://schemas.microsoft.com/office/drawing/2014/main" xmlns="" id="{16F04130-397B-4610-BAC1-5836D3076AAC}"/>
                </a:ext>
              </a:extLst>
            </p:cNvPr>
            <p:cNvSpPr/>
            <p:nvPr/>
          </p:nvSpPr>
          <p:spPr>
            <a:xfrm rot="10800000">
              <a:off x="10707246" y="3085393"/>
              <a:ext cx="673961" cy="581001"/>
            </a:xfrm>
            <a:prstGeom prst="triangle">
              <a:avLst/>
            </a:prstGeom>
            <a:solidFill>
              <a:srgbClr val="C5C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a:extLst>
                <a:ext uri="{FF2B5EF4-FFF2-40B4-BE49-F238E27FC236}">
                  <a16:creationId xmlns:a16="http://schemas.microsoft.com/office/drawing/2014/main" xmlns="" id="{04968CBA-4FD0-4981-A2DA-EBCF964FF288}"/>
                </a:ext>
              </a:extLst>
            </p:cNvPr>
            <p:cNvSpPr/>
            <p:nvPr/>
          </p:nvSpPr>
          <p:spPr>
            <a:xfrm rot="10800000">
              <a:off x="11227736" y="3089923"/>
              <a:ext cx="673961" cy="581001"/>
            </a:xfrm>
            <a:prstGeom prst="triangle">
              <a:avLst/>
            </a:prstGeom>
            <a:solidFill>
              <a:srgbClr val="FF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圆角 13">
            <a:extLst>
              <a:ext uri="{FF2B5EF4-FFF2-40B4-BE49-F238E27FC236}">
                <a16:creationId xmlns:a16="http://schemas.microsoft.com/office/drawing/2014/main" xmlns="" id="{3EDAC524-7D0A-4ADE-9E79-73E843835BF8}"/>
              </a:ext>
            </a:extLst>
          </p:cNvPr>
          <p:cNvSpPr/>
          <p:nvPr/>
        </p:nvSpPr>
        <p:spPr>
          <a:xfrm>
            <a:off x="680173" y="552570"/>
            <a:ext cx="10831655" cy="5775163"/>
          </a:xfrm>
          <a:prstGeom prst="roundRect">
            <a:avLst>
              <a:gd name="adj" fmla="val 5623"/>
            </a:avLst>
          </a:prstGeom>
          <a:noFill/>
          <a:ln w="158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62" name="图形 61">
            <a:extLst>
              <a:ext uri="{FF2B5EF4-FFF2-40B4-BE49-F238E27FC236}">
                <a16:creationId xmlns:a16="http://schemas.microsoft.com/office/drawing/2014/main" xmlns="" id="{5986F226-3318-4FE3-9FD1-4D2E0A401C09}"/>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1512665" y="4676016"/>
            <a:ext cx="590551" cy="676275"/>
          </a:xfrm>
          <a:prstGeom prst="rect">
            <a:avLst/>
          </a:prstGeom>
        </p:spPr>
      </p:pic>
      <p:pic>
        <p:nvPicPr>
          <p:cNvPr id="63" name="图形 62">
            <a:extLst>
              <a:ext uri="{FF2B5EF4-FFF2-40B4-BE49-F238E27FC236}">
                <a16:creationId xmlns:a16="http://schemas.microsoft.com/office/drawing/2014/main" xmlns="" id="{E7C772B5-DC1D-4FA1-B556-537B93382D8E}"/>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9275659" y="4910700"/>
            <a:ext cx="838200" cy="990600"/>
          </a:xfrm>
          <a:prstGeom prst="rect">
            <a:avLst/>
          </a:prstGeom>
        </p:spPr>
      </p:pic>
      <p:pic>
        <p:nvPicPr>
          <p:cNvPr id="64" name="图形 63">
            <a:extLst>
              <a:ext uri="{FF2B5EF4-FFF2-40B4-BE49-F238E27FC236}">
                <a16:creationId xmlns:a16="http://schemas.microsoft.com/office/drawing/2014/main" xmlns="" id="{19D97881-427F-480F-8B91-28A4D08232DF}"/>
              </a:ext>
            </a:extLst>
          </p:cNvPr>
          <p:cNvPicPr>
            <a:picLocks noChangeAspect="1"/>
          </p:cNvPicPr>
          <p:nvPr/>
        </p:nvPicPr>
        <p:blipFill>
          <a:blip r:embed="rId29">
            <a:extLst>
              <a:ext uri="{96DAC541-7B7A-43D3-8B79-37D633B846F1}">
                <asvg:svgBlip xmlns:asvg="http://schemas.microsoft.com/office/drawing/2016/SVG/main" xmlns="" r:embed="rId30"/>
              </a:ext>
            </a:extLst>
          </a:blip>
          <a:stretch>
            <a:fillRect/>
          </a:stretch>
        </p:blipFill>
        <p:spPr>
          <a:xfrm>
            <a:off x="10643433" y="4811673"/>
            <a:ext cx="485775" cy="285751"/>
          </a:xfrm>
          <a:prstGeom prst="rect">
            <a:avLst/>
          </a:prstGeom>
        </p:spPr>
      </p:pic>
      <p:grpSp>
        <p:nvGrpSpPr>
          <p:cNvPr id="2" name="组合 83">
            <a:extLst>
              <a:ext uri="{FF2B5EF4-FFF2-40B4-BE49-F238E27FC236}">
                <a16:creationId xmlns:a16="http://schemas.microsoft.com/office/drawing/2014/main" xmlns="" id="{F865B3FE-0750-F3E2-8B40-9C351F313434}"/>
              </a:ext>
            </a:extLst>
          </p:cNvPr>
          <p:cNvGrpSpPr/>
          <p:nvPr/>
        </p:nvGrpSpPr>
        <p:grpSpPr>
          <a:xfrm>
            <a:off x="484572" y="3924884"/>
            <a:ext cx="11235047" cy="2334360"/>
            <a:chOff x="-1" y="6744"/>
            <a:chExt cx="15613" cy="4056"/>
          </a:xfrm>
        </p:grpSpPr>
        <p:pic>
          <p:nvPicPr>
            <p:cNvPr id="6" name="图片 47">
              <a:extLst>
                <a:ext uri="{FF2B5EF4-FFF2-40B4-BE49-F238E27FC236}">
                  <a16:creationId xmlns:a16="http://schemas.microsoft.com/office/drawing/2014/main" xmlns="" id="{44985C4E-A603-7423-3AB1-417DF249F784}"/>
                </a:ext>
              </a:extLst>
            </p:cNvPr>
            <p:cNvPicPr>
              <a:picLocks noChangeAspect="1"/>
            </p:cNvPicPr>
            <p:nvPr/>
          </p:nvPicPr>
          <p:blipFill rotWithShape="1">
            <a:blip r:embed="rId31" cstate="screen"/>
            <a:srcRect r="23940"/>
            <a:stretch>
              <a:fillRect/>
            </a:stretch>
          </p:blipFill>
          <p:spPr>
            <a:xfrm>
              <a:off x="-1" y="6744"/>
              <a:ext cx="14261" cy="4056"/>
            </a:xfrm>
            <a:prstGeom prst="rect">
              <a:avLst/>
            </a:prstGeom>
          </p:spPr>
        </p:pic>
        <p:pic>
          <p:nvPicPr>
            <p:cNvPr id="7" name="图片 82">
              <a:extLst>
                <a:ext uri="{FF2B5EF4-FFF2-40B4-BE49-F238E27FC236}">
                  <a16:creationId xmlns:a16="http://schemas.microsoft.com/office/drawing/2014/main" xmlns="" id="{5D3BF061-BCFD-550B-2183-EE5795BC7AD3}"/>
                </a:ext>
              </a:extLst>
            </p:cNvPr>
            <p:cNvPicPr>
              <a:picLocks noChangeAspect="1"/>
            </p:cNvPicPr>
            <p:nvPr/>
          </p:nvPicPr>
          <p:blipFill rotWithShape="1">
            <a:blip r:embed="rId31" cstate="screen"/>
            <a:srcRect r="23940"/>
            <a:stretch>
              <a:fillRect/>
            </a:stretch>
          </p:blipFill>
          <p:spPr>
            <a:xfrm flipH="1">
              <a:off x="1351" y="6744"/>
              <a:ext cx="14261" cy="4056"/>
            </a:xfrm>
            <a:prstGeom prst="rect">
              <a:avLst/>
            </a:prstGeom>
          </p:spPr>
        </p:pic>
      </p:grpSp>
      <p:pic>
        <p:nvPicPr>
          <p:cNvPr id="3" name="图片 1" descr="微信截图_20220503125252">
            <a:extLst>
              <a:ext uri="{FF2B5EF4-FFF2-40B4-BE49-F238E27FC236}">
                <a16:creationId xmlns:a16="http://schemas.microsoft.com/office/drawing/2014/main" xmlns="" id="{FBCAB121-0501-1D6F-DB76-EAF6088DC104}"/>
              </a:ext>
            </a:extLst>
          </p:cNvPr>
          <p:cNvPicPr>
            <a:picLocks noChangeAspect="1"/>
          </p:cNvPicPr>
          <p:nvPr/>
        </p:nvPicPr>
        <p:blipFill>
          <a:blip r:embed="rId32"/>
          <a:stretch>
            <a:fillRect/>
          </a:stretch>
        </p:blipFill>
        <p:spPr>
          <a:xfrm>
            <a:off x="7454292" y="4276237"/>
            <a:ext cx="4253136" cy="2090839"/>
          </a:xfrm>
          <a:prstGeom prst="rect">
            <a:avLst/>
          </a:prstGeom>
        </p:spPr>
      </p:pic>
      <p:pic>
        <p:nvPicPr>
          <p:cNvPr id="4" name="图片 14">
            <a:extLst>
              <a:ext uri="{FF2B5EF4-FFF2-40B4-BE49-F238E27FC236}">
                <a16:creationId xmlns:a16="http://schemas.microsoft.com/office/drawing/2014/main" xmlns="" id="{965F9276-AE78-4EA6-BA54-DB082D6A3523}"/>
              </a:ext>
            </a:extLst>
          </p:cNvPr>
          <p:cNvPicPr>
            <a:picLocks noChangeAspect="1"/>
          </p:cNvPicPr>
          <p:nvPr/>
        </p:nvPicPr>
        <p:blipFill>
          <a:blip r:embed="rId33"/>
          <a:srcRect/>
          <a:stretch>
            <a:fillRect/>
          </a:stretch>
        </p:blipFill>
        <p:spPr>
          <a:xfrm>
            <a:off x="-56356" y="3436105"/>
            <a:ext cx="4397887" cy="3322635"/>
          </a:xfrm>
          <a:prstGeom prst="rect">
            <a:avLst/>
          </a:prstGeom>
        </p:spPr>
      </p:pic>
      <p:sp>
        <p:nvSpPr>
          <p:cNvPr id="35" name="WordArt 4"/>
          <p:cNvSpPr>
            <a:spLocks noChangeArrowheads="1" noChangeShapeType="1" noTextEdit="1"/>
          </p:cNvSpPr>
          <p:nvPr/>
        </p:nvSpPr>
        <p:spPr bwMode="auto">
          <a:xfrm>
            <a:off x="742952" y="1477262"/>
            <a:ext cx="10768875" cy="2348646"/>
          </a:xfrm>
          <a:prstGeom prst="rect">
            <a:avLst/>
          </a:prstGeom>
        </p:spPr>
        <p:style>
          <a:lnRef idx="1">
            <a:schemeClr val="accent2"/>
          </a:lnRef>
          <a:fillRef idx="2">
            <a:schemeClr val="accent2"/>
          </a:fillRef>
          <a:effectRef idx="1">
            <a:schemeClr val="accent2"/>
          </a:effectRef>
          <a:fontRef idx="minor">
            <a:schemeClr val="dk1"/>
          </a:fontRef>
        </p:style>
        <p:txBody>
          <a:bodyPr wrap="none" fromWordArt="1">
            <a:prstTxWarp prst="textPlain">
              <a:avLst>
                <a:gd name="adj" fmla="val 50120"/>
              </a:avLst>
            </a:prstTxWarp>
          </a:bodyPr>
          <a:lstStyle/>
          <a:p>
            <a:pPr algn="ctr"/>
            <a:r>
              <a:rPr lang="vi-VN" sz="3600" kern="10" smtClean="0">
                <a:ln w="19050">
                  <a:solidFill>
                    <a:srgbClr val="FF0000"/>
                  </a:solidFill>
                  <a:round/>
                  <a:headEnd/>
                  <a:tailEnd/>
                </a:ln>
                <a:solidFill>
                  <a:srgbClr val="FFFF00"/>
                </a:solidFill>
                <a:effectLst>
                  <a:outerShdw dist="35921" dir="2700000" algn="ctr" rotWithShape="0">
                    <a:srgbClr val="990000"/>
                  </a:outerShdw>
                </a:effectLst>
                <a:latin typeface="+mj-lt"/>
                <a:cs typeface="Arial"/>
              </a:rPr>
              <a:t>Chúc </a:t>
            </a:r>
            <a:r>
              <a:rPr lang="en-US" sz="3600" kern="10" smtClean="0">
                <a:ln w="19050">
                  <a:solidFill>
                    <a:srgbClr val="FF0000"/>
                  </a:solidFill>
                  <a:round/>
                  <a:headEnd/>
                  <a:tailEnd/>
                </a:ln>
                <a:solidFill>
                  <a:srgbClr val="FFFF00"/>
                </a:solidFill>
                <a:effectLst>
                  <a:outerShdw dist="35921" dir="2700000" algn="ctr" rotWithShape="0">
                    <a:srgbClr val="990000"/>
                  </a:outerShdw>
                </a:effectLst>
                <a:latin typeface="+mj-lt"/>
                <a:cs typeface="Arial"/>
              </a:rPr>
              <a:t>các em học tốt!</a:t>
            </a:r>
            <a:endParaRPr lang="en-US" sz="3600" kern="10">
              <a:ln w="19050">
                <a:solidFill>
                  <a:srgbClr val="FF0000"/>
                </a:solidFill>
                <a:round/>
                <a:headEnd/>
                <a:tailEnd/>
              </a:ln>
              <a:solidFill>
                <a:srgbClr val="FFFF00"/>
              </a:solidFill>
              <a:effectLst>
                <a:outerShdw dist="35921" dir="2700000" algn="ctr" rotWithShape="0">
                  <a:srgbClr val="990000"/>
                </a:outerShdw>
              </a:effectLst>
              <a:latin typeface="+mj-lt"/>
              <a:cs typeface="Arial"/>
            </a:endParaRPr>
          </a:p>
        </p:txBody>
      </p:sp>
    </p:spTree>
    <p:extLst>
      <p:ext uri="{BB962C8B-B14F-4D97-AF65-F5344CB8AC3E}">
        <p14:creationId xmlns:p14="http://schemas.microsoft.com/office/powerpoint/2010/main" val="1385965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ppt_x</p:attrName>
                                        </p:attrNameLst>
                                      </p:cBhvr>
                                      <p:tavLst>
                                        <p:tav tm="0">
                                          <p:val>
                                            <p:strVal val="#ppt_x-.2"/>
                                          </p:val>
                                        </p:tav>
                                        <p:tav tm="100000">
                                          <p:val>
                                            <p:strVal val="#ppt_x"/>
                                          </p:val>
                                        </p:tav>
                                      </p:tavLst>
                                    </p:anim>
                                    <p:anim calcmode="lin" valueType="num">
                                      <p:cBhvr>
                                        <p:cTn id="8"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97066"/>
            <a:ext cx="12190992" cy="526102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pic>
        <p:nvPicPr>
          <p:cNvPr id="9" name="Picture 2" descr="F:\1-原创素材\1_mm1102\PPT\PPT_014\materaials\pageimg_g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733" y="0"/>
            <a:ext cx="9217024" cy="57618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25588" y="3004724"/>
            <a:ext cx="5581934" cy="1015663"/>
          </a:xfrm>
          <a:prstGeom prst="rect">
            <a:avLst/>
          </a:prstGeom>
          <a:noFill/>
        </p:spPr>
        <p:txBody>
          <a:bodyPr wrap="square" rtlCol="0">
            <a:spAutoFit/>
          </a:bodyPr>
          <a:lstStyle/>
          <a:p>
            <a:r>
              <a:rPr kumimoji="1" lang="en-US" altLang="zh-CN" sz="6000" b="1" spc="600">
                <a:solidFill>
                  <a:srgbClr val="002060"/>
                </a:solidFill>
                <a:latin typeface="Times New Roman" pitchFamily="18" charset="0"/>
                <a:ea typeface="Elsie" panose="02000000000000000000" charset="0"/>
                <a:cs typeface="Times New Roman" pitchFamily="18" charset="0"/>
              </a:rPr>
              <a:t>KHỞI ĐỘNG</a:t>
            </a:r>
            <a:endParaRPr kumimoji="1" lang="zh-CN" altLang="en-US" sz="6000" b="1" spc="600" dirty="0">
              <a:solidFill>
                <a:srgbClr val="002060"/>
              </a:solidFill>
              <a:latin typeface="Times New Roman" pitchFamily="18" charset="0"/>
              <a:ea typeface="Elsie" panose="02000000000000000000" charset="0"/>
              <a:cs typeface="Times New Roman" pitchFamily="18" charset="0"/>
            </a:endParaRPr>
          </a:p>
        </p:txBody>
      </p:sp>
    </p:spTree>
    <p:custDataLst>
      <p:tags r:id="rId1"/>
    </p:custDataLst>
    <p:extLst>
      <p:ext uri="{BB962C8B-B14F-4D97-AF65-F5344CB8AC3E}">
        <p14:creationId xmlns:p14="http://schemas.microsoft.com/office/powerpoint/2010/main" val="1561027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C20B9352-45CA-4B3B-809F-6699B4523B4D}"/>
              </a:ext>
            </a:extLst>
          </p:cNvPr>
          <p:cNvGraphicFramePr>
            <a:graphicFrameLocks noGrp="1"/>
          </p:cNvGraphicFramePr>
          <p:nvPr>
            <p:extLst>
              <p:ext uri="{D42A27DB-BD31-4B8C-83A1-F6EECF244321}">
                <p14:modId xmlns:p14="http://schemas.microsoft.com/office/powerpoint/2010/main" val="1439833220"/>
              </p:ext>
            </p:extLst>
          </p:nvPr>
        </p:nvGraphicFramePr>
        <p:xfrm>
          <a:off x="146892" y="922337"/>
          <a:ext cx="11898216" cy="5180273"/>
        </p:xfrm>
        <a:graphic>
          <a:graphicData uri="http://schemas.openxmlformats.org/drawingml/2006/table">
            <a:tbl>
              <a:tblPr firstRow="1" bandRow="1">
                <a:tableStyleId>{BDBED569-4797-4DF1-A0F4-6AAB3CD982D8}</a:tableStyleId>
              </a:tblPr>
              <a:tblGrid>
                <a:gridCol w="7214709">
                  <a:extLst>
                    <a:ext uri="{9D8B030D-6E8A-4147-A177-3AD203B41FA5}">
                      <a16:colId xmlns="" xmlns:a16="http://schemas.microsoft.com/office/drawing/2014/main" val="2933356760"/>
                    </a:ext>
                  </a:extLst>
                </a:gridCol>
                <a:gridCol w="4683507">
                  <a:extLst>
                    <a:ext uri="{9D8B030D-6E8A-4147-A177-3AD203B41FA5}">
                      <a16:colId xmlns="" xmlns:a16="http://schemas.microsoft.com/office/drawing/2014/main" val="1103420270"/>
                    </a:ext>
                  </a:extLst>
                </a:gridCol>
              </a:tblGrid>
              <a:tr h="356983">
                <a:tc>
                  <a:txBody>
                    <a:bodyPr/>
                    <a:lstStyle/>
                    <a:p>
                      <a:pPr algn="ctr"/>
                      <a:r>
                        <a:rPr lang="en-US" sz="2800" smtClean="0">
                          <a:latin typeface="Times New Roman" pitchFamily="18" charset="0"/>
                          <a:cs typeface="Times New Roman" pitchFamily="18" charset="0"/>
                        </a:rPr>
                        <a:t>CÂU (Cột</a:t>
                      </a:r>
                      <a:r>
                        <a:rPr lang="en-US" sz="2800" baseline="0" smtClean="0">
                          <a:latin typeface="Times New Roman" pitchFamily="18" charset="0"/>
                          <a:cs typeface="Times New Roman" pitchFamily="18" charset="0"/>
                        </a:rPr>
                        <a:t> A)</a:t>
                      </a:r>
                      <a:endParaRPr lang="en-US" sz="2800" dirty="0">
                        <a:latin typeface="Times New Roman" pitchFamily="18" charset="0"/>
                        <a:cs typeface="Times New Roman" pitchFamily="18" charset="0"/>
                      </a:endParaRPr>
                    </a:p>
                  </a:txBody>
                  <a:tcPr anchor="ctr"/>
                </a:tc>
                <a:tc>
                  <a:txBody>
                    <a:bodyPr/>
                    <a:lstStyle/>
                    <a:p>
                      <a:pPr algn="ctr"/>
                      <a:r>
                        <a:rPr lang="en-US" sz="2800" smtClean="0">
                          <a:latin typeface="Times New Roman" pitchFamily="18" charset="0"/>
                          <a:cs typeface="Times New Roman" pitchFamily="18" charset="0"/>
                        </a:rPr>
                        <a:t>DẤU</a:t>
                      </a:r>
                      <a:r>
                        <a:rPr lang="en-US" sz="2800" baseline="0" smtClean="0">
                          <a:latin typeface="Times New Roman" pitchFamily="18" charset="0"/>
                          <a:cs typeface="Times New Roman" pitchFamily="18" charset="0"/>
                        </a:rPr>
                        <a:t> CÂU (Cột B)</a:t>
                      </a:r>
                      <a:endParaRPr lang="en-US" sz="2800" dirty="0">
                        <a:latin typeface="Times New Roman" pitchFamily="18" charset="0"/>
                        <a:cs typeface="Times New Roman" pitchFamily="18" charset="0"/>
                      </a:endParaRPr>
                    </a:p>
                  </a:txBody>
                  <a:tcPr anchor="ctr"/>
                </a:tc>
                <a:extLst>
                  <a:ext uri="{0D108BD9-81ED-4DB2-BD59-A6C34878D82A}">
                    <a16:rowId xmlns="" xmlns:a16="http://schemas.microsoft.com/office/drawing/2014/main" val="660411971"/>
                  </a:ext>
                </a:extLst>
              </a:tr>
              <a:tr h="974033">
                <a:tc>
                  <a:txBody>
                    <a:bodyPr/>
                    <a:lstStyle/>
                    <a:p>
                      <a:pPr algn="l"/>
                      <a:r>
                        <a:rPr lang="en-US" sz="2800" b="1" smtClean="0">
                          <a:latin typeface="Times New Roman" pitchFamily="18" charset="0"/>
                          <a:cs typeface="Times New Roman" pitchFamily="18" charset="0"/>
                        </a:rPr>
                        <a:t>1. Bạn</a:t>
                      </a:r>
                      <a:r>
                        <a:rPr lang="en-US" sz="2800" b="1" baseline="0" smtClean="0">
                          <a:latin typeface="Times New Roman" pitchFamily="18" charset="0"/>
                          <a:cs typeface="Times New Roman" pitchFamily="18" charset="0"/>
                        </a:rPr>
                        <a:t> đang vẽ gì vậy</a:t>
                      </a:r>
                      <a:endParaRPr lang="en-US" sz="2800" b="1" dirty="0">
                        <a:latin typeface="Times New Roman" pitchFamily="18" charset="0"/>
                        <a:cs typeface="Times New Roman" pitchFamily="18" charset="0"/>
                      </a:endParaRPr>
                    </a:p>
                  </a:txBody>
                  <a:tcPr anchor="ctr"/>
                </a:tc>
                <a:tc>
                  <a:txBody>
                    <a:bodyPr/>
                    <a:lstStyle/>
                    <a:p>
                      <a:pPr marL="0" algn="l" defTabSz="914400" rtl="0" eaLnBrk="1" latinLnBrk="0" hangingPunct="1"/>
                      <a:r>
                        <a:rPr lang="en-US" sz="2800" b="1" kern="1200" smtClean="0">
                          <a:solidFill>
                            <a:schemeClr val="tx1"/>
                          </a:solidFill>
                          <a:latin typeface="Times New Roman" pitchFamily="18" charset="0"/>
                          <a:ea typeface="+mn-ea"/>
                          <a:cs typeface="Times New Roman" pitchFamily="18" charset="0"/>
                        </a:rPr>
                        <a:t>A</a:t>
                      </a:r>
                    </a:p>
                  </a:txBody>
                  <a:tcPr/>
                </a:tc>
                <a:extLst>
                  <a:ext uri="{0D108BD9-81ED-4DB2-BD59-A6C34878D82A}">
                    <a16:rowId xmlns="" xmlns:a16="http://schemas.microsoft.com/office/drawing/2014/main" val="268022565"/>
                  </a:ext>
                </a:extLst>
              </a:tr>
              <a:tr h="823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2. Ôi chao, chú chuồn chuồn nước mới đẹp làm sao</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r>
                        <a:rPr lang="en-US" sz="2800" b="1"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a:txBody>
                  <a:tcPr/>
                </a:tc>
                <a:extLst>
                  <a:ext uri="{0D108BD9-81ED-4DB2-BD59-A6C34878D82A}">
                    <a16:rowId xmlns="" xmlns:a16="http://schemas.microsoft.com/office/drawing/2014/main" val="147560188"/>
                  </a:ext>
                </a:extLst>
              </a:tr>
              <a:tr h="576665">
                <a:tc>
                  <a:txBody>
                    <a:bodyPr/>
                    <a:lstStyle/>
                    <a:p>
                      <a:pPr rtl="0"/>
                      <a:r>
                        <a:rPr kumimoji="0" lang="en-US" sz="2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3. Ngày mai, tôi đi Hà Nội</a:t>
                      </a:r>
                    </a:p>
                    <a:p>
                      <a:pPr rtl="0"/>
                      <a:endParaRPr lang="vi-VN" sz="2800" b="0" i="0" kern="1200" smtClean="0">
                        <a:solidFill>
                          <a:schemeClr val="tx1"/>
                        </a:solidFill>
                        <a:effectLst/>
                        <a:latin typeface="Times New Roman" pitchFamily="18" charset="0"/>
                        <a:ea typeface="+mn-ea"/>
                        <a:cs typeface="Times New Roman" pitchFamily="18" charset="0"/>
                      </a:endParaRPr>
                    </a:p>
                  </a:txBody>
                  <a:tcPr/>
                </a:tc>
                <a:tc>
                  <a:txBody>
                    <a:bodyPr/>
                    <a:lstStyle/>
                    <a:p>
                      <a:r>
                        <a:rPr lang="en-US" sz="2800" b="1" smtClean="0">
                          <a:latin typeface="Times New Roman" pitchFamily="18" charset="0"/>
                          <a:cs typeface="Times New Roman" pitchFamily="18" charset="0"/>
                        </a:rPr>
                        <a:t>C</a:t>
                      </a:r>
                      <a:endParaRPr lang="en-US" sz="2800" b="1">
                        <a:latin typeface="Times New Roman" pitchFamily="18" charset="0"/>
                        <a:cs typeface="Times New Roman" pitchFamily="18" charset="0"/>
                      </a:endParaRPr>
                    </a:p>
                  </a:txBody>
                  <a:tcPr/>
                </a:tc>
                <a:extLst>
                  <a:ext uri="{0D108BD9-81ED-4DB2-BD59-A6C34878D82A}">
                    <a16:rowId xmlns="" xmlns:a16="http://schemas.microsoft.com/office/drawing/2014/main" val="2333234936"/>
                  </a:ext>
                </a:extLst>
              </a:tr>
              <a:tr h="32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kern="1200" smtClean="0">
                          <a:solidFill>
                            <a:schemeClr val="dk1"/>
                          </a:solidFill>
                          <a:effectLst/>
                          <a:latin typeface="Times New Roman" panose="02020603050405020304" pitchFamily="18" charset="0"/>
                          <a:cs typeface="Times New Roman" panose="02020603050405020304" pitchFamily="18" charset="0"/>
                        </a:rPr>
                        <a:t>Các nhân vật hầu như không có tên riêng, thường được người kể chuyện gọi bằng danh từ chung như: rùa, thỏ, sói, cừu, cây sậy, thầy bói, bác nông dân</a:t>
                      </a:r>
                      <a:endParaRPr lang="en-US" sz="2800" b="1" smtClean="0">
                        <a:latin typeface="Times New Roman" panose="02020603050405020304" pitchFamily="18" charset="0"/>
                        <a:cs typeface="Times New Roman" panose="02020603050405020304" pitchFamily="18" charset="0"/>
                      </a:endParaRPr>
                    </a:p>
                  </a:txBody>
                  <a:tcPr/>
                </a:tc>
                <a:tc>
                  <a:txBody>
                    <a:bodyPr/>
                    <a:lstStyle/>
                    <a:p>
                      <a:r>
                        <a:rPr lang="en-US" sz="2800" b="1" smtClean="0">
                          <a:latin typeface="Times New Roman" pitchFamily="18" charset="0"/>
                          <a:cs typeface="Times New Roman" pitchFamily="18" charset="0"/>
                        </a:rPr>
                        <a:t>D</a:t>
                      </a:r>
                      <a:endParaRPr lang="en-US" sz="2800" b="1">
                        <a:latin typeface="Times New Roman" pitchFamily="18" charset="0"/>
                        <a:cs typeface="Times New Roman" pitchFamily="18" charset="0"/>
                      </a:endParaRPr>
                    </a:p>
                  </a:txBody>
                  <a:tcPr/>
                </a:tc>
                <a:extLst>
                  <a:ext uri="{0D108BD9-81ED-4DB2-BD59-A6C34878D82A}">
                    <a16:rowId xmlns="" xmlns:a16="http://schemas.microsoft.com/office/drawing/2014/main" val="3853285613"/>
                  </a:ext>
                </a:extLst>
              </a:tr>
            </a:tbl>
          </a:graphicData>
        </a:graphic>
      </p:graphicFrame>
      <p:sp>
        <p:nvSpPr>
          <p:cNvPr id="5" name="!!1">
            <a:extLst>
              <a:ext uri="{FF2B5EF4-FFF2-40B4-BE49-F238E27FC236}">
                <a16:creationId xmlns="" xmlns:a16="http://schemas.microsoft.com/office/drawing/2014/main" id="{6FA2CAD0-891A-40FF-A1A2-AC6CCCA97AE7}"/>
              </a:ext>
            </a:extLst>
          </p:cNvPr>
          <p:cNvSpPr/>
          <p:nvPr>
            <p:custDataLst>
              <p:tags r:id="rId2"/>
            </p:custDataLst>
          </p:nvPr>
        </p:nvSpPr>
        <p:spPr>
          <a:xfrm>
            <a:off x="0" y="0"/>
            <a:ext cx="12192000" cy="685630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utoShape 2" descr="Hình ảnh Dấu Hỏi Màu đỏ PNG , Dấu Chấm Hỏi Cắt Dán Vẽ, Biểu Tượng Câu Hỏi,  Biểu Tượng Màu đỏ PNG và Vector với nền trong suốt để tải xu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ình ảnh Dấu Hỏi Màu đỏ PNG , Dấu Chấm Hỏi Cắt Dán Vẽ, Biểu Tượng Câu Hỏi,  Biểu Tượng Màu đỏ PNG và Vector với nền trong suốt để tải xu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ình ảnh Dấu Hỏi Màu đỏ PNG , Dấu Chấm Hỏi Cắt Dán Vẽ, Biểu Tượng Câu Hỏi,  Biểu Tượng Màu đỏ PNG và Vector với nền trong suốt để tải xuố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4024" y="2497389"/>
            <a:ext cx="1262179" cy="81229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ấu chấm than&quot; – 175.530 Ảnh, vector, đối tượng 3D và hình chụp có sẵn |  Shuttersto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ấu chấm than&quot; – 175.530 Ảnh, vector, đối tượng 3D và hình chụp có sẵn |  Shuttersto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ấu chấm than&quot; – 175.530 Ảnh, vector, đối tượng 3D và hình chụp có sẵn |  Shutterstoc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ấu chấm than&quot; – 175.530 Ảnh, vector, đối tượng 3D và hình chụp có sẵn |  Shutterstoc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Dấu chấm than&quot; – 175.530 Ảnh, vector, đối tượng 3D và hình chụp có sẵn |  Shutterstoc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Dấu chấm than&quot; – 175.530 Ảnh, vector, đối tượng 3D và hình chụp có sẵn |  Shutterstoc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ình ảnh Phim Hoạt Hình đáng Yêu Dấu Chấm Than Vàng PNG , Hoạt Hình, Dấu  Chấm Than, Dấu Chấm Than PNG miễn phí tải tập tin PSDComment và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53701" y="3513137"/>
            <a:ext cx="1312502" cy="80711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2" descr="Là dấu chấm than (!) | Đàn Chim Việt Online - Thông tin - Chính trị - Nghị  luậ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4" descr="Là dấu chấm than (!) | Đàn Chim Việt Online - Thông tin - Chính trị - Nghị  luận"/>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6" descr="Là dấu chấm than (!) | Đàn Chim Việt Online - Thông tin - Chính trị - Nghị  luận"/>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8" descr="Dấu chấm than&quot; – 175.530 Ảnh, vector, đối tượng 3D và hình chụp có sẵn |  Shutterstock"/>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30" descr="Hình ảnh Dấu Chấm Lửng, Thiết Kế mẫu, Hình ảnh PNG, ảnh và Nền - Lovepik"/>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6" name="Picture 32" descr="Hình ảnh Dấu Chấm Lửng, Thiết Kế mẫu, Hình ảnh PNG, ảnh và Nền - Lovepi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3701" y="4583015"/>
            <a:ext cx="1312502" cy="92541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hấm, dấu chấm png | PNGEg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04024" y="1587613"/>
            <a:ext cx="1262179" cy="793216"/>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 descr="Dấu chấm than&quot; – 175.530 Ảnh, vector, đối tượng 3D và hình chụp có sẵn |  Shutterstock"/>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0" descr="Dấu chấm than&quot; – 175.530 Ảnh, vector, đối tượng 3D và hình chụp có sẵn |  Shutterstock"/>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2" descr="Dấu Chấm Than PNG &amp; Dấu Chấm Than Transparent Clipart Miễn phí Tải về - Dấu  chấm hỏi Clip nghệ thuật - Câu Hỏi Hình Ảnh Mark."/>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44" descr="Dấu Chấm Than PNG &amp; Dấu Chấm Than Transparent Clipart Miễn phí Tải về - Dấu  chấm hỏi Clip nghệ thuật - Câu Hỏi Hình Ảnh Mark."/>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6" descr="Dấu Chấm Than PNG &amp; Dấu Chấm Than Transparent Clipart Miễn phí Tải về - Dấu  chấm hỏi Clip nghệ thuật - Câu Hỏi Hình Ảnh Mark."/>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48" descr="Dấu Chấm Than PNG &amp; Dấu Chấm Than Transparent Clipart Miễn phí Tải về - Dấu  chấm hỏi Clip nghệ thuật - Câu Hỏi Hình Ảnh Mark."/>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50" descr="Là dấu chấm than (!) | Đàn Chim Việt Online - Thông tin - Chính trị - Nghị  luận"/>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52" descr="Là dấu chấm than (!) | Đàn Chim Việt Online - Thông tin - Chính trị - Nghị  luận"/>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54" descr="Dấu chấm than&quot; – 175.530 Ảnh, vector, đối tượng 3D và hình ..."/>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56" descr="Dấu chấm than&quot; – 175.530 Ảnh, vector, đối tượng 3D và hình ..."/>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58" descr="Dấu chấm than&quot; – 175.530 Ảnh, vector, đối tượng 3D và hình ..."/>
          <p:cNvSpPr>
            <a:spLocks noChangeAspect="1" noChangeArrowheads="1"/>
          </p:cNvSpPr>
          <p:nvPr/>
        </p:nvSpPr>
        <p:spPr bwMode="auto">
          <a:xfrm>
            <a:off x="36607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TextBox 33">
            <a:extLst>
              <a:ext uri="{FF2B5EF4-FFF2-40B4-BE49-F238E27FC236}">
                <a16:creationId xmlns="" xmlns:a16="http://schemas.microsoft.com/office/drawing/2014/main" id="{6E3DB2D0-AA61-4DE4-9762-1732245378BE}"/>
              </a:ext>
            </a:extLst>
          </p:cNvPr>
          <p:cNvSpPr txBox="1"/>
          <p:nvPr>
            <p:custDataLst>
              <p:tags r:id="rId3"/>
            </p:custDataLst>
          </p:nvPr>
        </p:nvSpPr>
        <p:spPr>
          <a:xfrm>
            <a:off x="2898775" y="6196902"/>
            <a:ext cx="5848618" cy="646331"/>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ĐÁP ÁN: 1-B, 2-C, 3-A, 4-D</a:t>
            </a:r>
            <a:endParaRPr lang="en-US" sz="3600" b="1" dirty="0">
              <a:solidFill>
                <a:srgbClr val="FF0000"/>
              </a:solidFill>
              <a:latin typeface="Times New Roman" pitchFamily="18" charset="0"/>
              <a:cs typeface="Times New Roman" pitchFamily="18" charset="0"/>
            </a:endParaRPr>
          </a:p>
        </p:txBody>
      </p:sp>
      <p:sp>
        <p:nvSpPr>
          <p:cNvPr id="35" name="TextBox 34">
            <a:extLst>
              <a:ext uri="{FF2B5EF4-FFF2-40B4-BE49-F238E27FC236}">
                <a16:creationId xmlns="" xmlns:a16="http://schemas.microsoft.com/office/drawing/2014/main" id="{6E3DB2D0-AA61-4DE4-9762-1732245378BE}"/>
              </a:ext>
            </a:extLst>
          </p:cNvPr>
          <p:cNvSpPr txBox="1"/>
          <p:nvPr>
            <p:custDataLst>
              <p:tags r:id="rId4"/>
            </p:custDataLst>
          </p:nvPr>
        </p:nvSpPr>
        <p:spPr>
          <a:xfrm>
            <a:off x="855394" y="141971"/>
            <a:ext cx="10786011" cy="646331"/>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Nối câu ở cột A với dấu câu ở cột B sao cho phù hợp</a:t>
            </a:r>
            <a:endParaRPr lang="en-US" sz="36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4842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500" fill="hold"/>
                                        <p:tgtEl>
                                          <p:spTgt spid="1030"/>
                                        </p:tgtEl>
                                        <p:attrNameLst>
                                          <p:attrName>ppt_x</p:attrName>
                                        </p:attrNameLst>
                                      </p:cBhvr>
                                      <p:tavLst>
                                        <p:tav tm="0">
                                          <p:val>
                                            <p:strVal val="#ppt_x"/>
                                          </p:val>
                                        </p:tav>
                                        <p:tav tm="100000">
                                          <p:val>
                                            <p:strVal val="#ppt_x"/>
                                          </p:val>
                                        </p:tav>
                                      </p:tavLst>
                                    </p:anim>
                                    <p:anim calcmode="lin" valueType="num">
                                      <p:cBhvr additive="base">
                                        <p:cTn id="15" dur="500" fill="hold"/>
                                        <p:tgtEl>
                                          <p:spTgt spid="103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44"/>
                                        </p:tgtEl>
                                        <p:attrNameLst>
                                          <p:attrName>style.visibility</p:attrName>
                                        </p:attrNameLst>
                                      </p:cBhvr>
                                      <p:to>
                                        <p:strVal val="visible"/>
                                      </p:to>
                                    </p:set>
                                    <p:anim calcmode="lin" valueType="num">
                                      <p:cBhvr additive="base">
                                        <p:cTn id="18" dur="500" fill="hold"/>
                                        <p:tgtEl>
                                          <p:spTgt spid="1044"/>
                                        </p:tgtEl>
                                        <p:attrNameLst>
                                          <p:attrName>ppt_x</p:attrName>
                                        </p:attrNameLst>
                                      </p:cBhvr>
                                      <p:tavLst>
                                        <p:tav tm="0">
                                          <p:val>
                                            <p:strVal val="#ppt_x"/>
                                          </p:val>
                                        </p:tav>
                                        <p:tav tm="100000">
                                          <p:val>
                                            <p:strVal val="#ppt_x"/>
                                          </p:val>
                                        </p:tav>
                                      </p:tavLst>
                                    </p:anim>
                                    <p:anim calcmode="lin" valueType="num">
                                      <p:cBhvr additive="base">
                                        <p:cTn id="19" dur="500" fill="hold"/>
                                        <p:tgtEl>
                                          <p:spTgt spid="104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56"/>
                                        </p:tgtEl>
                                        <p:attrNameLst>
                                          <p:attrName>style.visibility</p:attrName>
                                        </p:attrNameLst>
                                      </p:cBhvr>
                                      <p:to>
                                        <p:strVal val="visible"/>
                                      </p:to>
                                    </p:set>
                                    <p:anim calcmode="lin" valueType="num">
                                      <p:cBhvr additive="base">
                                        <p:cTn id="22" dur="500" fill="hold"/>
                                        <p:tgtEl>
                                          <p:spTgt spid="1056"/>
                                        </p:tgtEl>
                                        <p:attrNameLst>
                                          <p:attrName>ppt_x</p:attrName>
                                        </p:attrNameLst>
                                      </p:cBhvr>
                                      <p:tavLst>
                                        <p:tav tm="0">
                                          <p:val>
                                            <p:strVal val="#ppt_x"/>
                                          </p:val>
                                        </p:tav>
                                        <p:tav tm="100000">
                                          <p:val>
                                            <p:strVal val="#ppt_x"/>
                                          </p:val>
                                        </p:tav>
                                      </p:tavLst>
                                    </p:anim>
                                    <p:anim calcmode="lin" valueType="num">
                                      <p:cBhvr additive="base">
                                        <p:cTn id="23" dur="500" fill="hold"/>
                                        <p:tgtEl>
                                          <p:spTgt spid="1056"/>
                                        </p:tgtEl>
                                        <p:attrNameLst>
                                          <p:attrName>ppt_y</p:attrName>
                                        </p:attrNameLst>
                                      </p:cBhvr>
                                      <p:tavLst>
                                        <p:tav tm="0">
                                          <p:val>
                                            <p:strVal val="1+#ppt_h/2"/>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par>
                                <p:cTn id="27" presetID="2" presetClass="entr" presetSubtype="4" fill="hold" nodeType="withEffect">
                                  <p:stCondLst>
                                    <p:cond delay="0"/>
                                  </p:stCondLst>
                                  <p:childTnLst>
                                    <p:set>
                                      <p:cBhvr>
                                        <p:cTn id="28" dur="1" fill="hold">
                                          <p:stCondLst>
                                            <p:cond delay="0"/>
                                          </p:stCondLst>
                                        </p:cTn>
                                        <p:tgtEl>
                                          <p:spTgt spid="1058"/>
                                        </p:tgtEl>
                                        <p:attrNameLst>
                                          <p:attrName>style.visibility</p:attrName>
                                        </p:attrNameLst>
                                      </p:cBhvr>
                                      <p:to>
                                        <p:strVal val="visible"/>
                                      </p:to>
                                    </p:set>
                                    <p:anim calcmode="lin" valueType="num">
                                      <p:cBhvr additive="base">
                                        <p:cTn id="29" dur="500" fill="hold"/>
                                        <p:tgtEl>
                                          <p:spTgt spid="1058"/>
                                        </p:tgtEl>
                                        <p:attrNameLst>
                                          <p:attrName>ppt_x</p:attrName>
                                        </p:attrNameLst>
                                      </p:cBhvr>
                                      <p:tavLst>
                                        <p:tav tm="0">
                                          <p:val>
                                            <p:strVal val="#ppt_x"/>
                                          </p:val>
                                        </p:tav>
                                        <p:tav tm="100000">
                                          <p:val>
                                            <p:strVal val="#ppt_x"/>
                                          </p:val>
                                        </p:tav>
                                      </p:tavLst>
                                    </p:anim>
                                    <p:anim calcmode="lin" valueType="num">
                                      <p:cBhvr additive="base">
                                        <p:cTn id="30" dur="500" fill="hold"/>
                                        <p:tgtEl>
                                          <p:spTgt spid="105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97066"/>
            <a:ext cx="12190992" cy="526102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pic>
        <p:nvPicPr>
          <p:cNvPr id="9" name="Picture 2" descr="F:\1-原创素材\1_mm1102\PPT\PPT_014\materaials\pageimg_g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733" y="0"/>
            <a:ext cx="9217024" cy="57618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48757" y="2880927"/>
            <a:ext cx="7222602" cy="1938992"/>
          </a:xfrm>
          <a:prstGeom prst="rect">
            <a:avLst/>
          </a:prstGeom>
          <a:noFill/>
        </p:spPr>
        <p:txBody>
          <a:bodyPr wrap="square" rtlCol="0">
            <a:spAutoFit/>
          </a:bodyPr>
          <a:lstStyle/>
          <a:p>
            <a:pPr algn="ctr">
              <a:buClr>
                <a:srgbClr val="E32747"/>
              </a:buClr>
              <a:defRPr/>
            </a:pPr>
            <a:r>
              <a:rPr lang="en-US" sz="6000" b="1" kern="0">
                <a:solidFill>
                  <a:srgbClr val="002060"/>
                </a:solidFill>
                <a:latin typeface="Times New Roman" pitchFamily="18" charset="0"/>
                <a:cs typeface="Times New Roman" pitchFamily="18" charset="0"/>
              </a:rPr>
              <a:t>HÌNH THÀNH </a:t>
            </a:r>
            <a:endParaRPr lang="en-US" sz="6000" b="1" kern="0" smtClean="0">
              <a:solidFill>
                <a:srgbClr val="002060"/>
              </a:solidFill>
              <a:latin typeface="Times New Roman" pitchFamily="18" charset="0"/>
              <a:cs typeface="Times New Roman" pitchFamily="18" charset="0"/>
            </a:endParaRPr>
          </a:p>
          <a:p>
            <a:pPr algn="ctr">
              <a:buClr>
                <a:srgbClr val="E32747"/>
              </a:buClr>
              <a:defRPr/>
            </a:pPr>
            <a:r>
              <a:rPr lang="en-US" sz="6000" b="1" kern="0" smtClean="0">
                <a:solidFill>
                  <a:srgbClr val="002060"/>
                </a:solidFill>
                <a:latin typeface="Times New Roman" pitchFamily="18" charset="0"/>
                <a:cs typeface="Times New Roman" pitchFamily="18" charset="0"/>
              </a:rPr>
              <a:t>KIẾN </a:t>
            </a:r>
            <a:r>
              <a:rPr lang="en-US" sz="6000" b="1" kern="0">
                <a:solidFill>
                  <a:srgbClr val="002060"/>
                </a:solidFill>
                <a:latin typeface="Times New Roman" pitchFamily="18" charset="0"/>
                <a:cs typeface="Times New Roman" pitchFamily="18" charset="0"/>
              </a:rPr>
              <a:t>THỨC</a:t>
            </a:r>
            <a:endParaRPr lang="en-US" sz="6000" b="1" kern="0"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77112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B110CE9-7F41-4F00-A049-2D712773B61D}"/>
              </a:ext>
            </a:extLst>
          </p:cNvPr>
          <p:cNvSpPr txBox="1"/>
          <p:nvPr>
            <p:custDataLst>
              <p:tags r:id="rId2"/>
            </p:custDataLst>
          </p:nvPr>
        </p:nvSpPr>
        <p:spPr>
          <a:xfrm>
            <a:off x="3683097" y="456924"/>
            <a:ext cx="5960565"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 TRI THỨC TIẾNG VIỆT</a:t>
            </a:r>
            <a:endParaRPr lang="en-US" sz="3600" b="1" dirty="0">
              <a:solidFill>
                <a:srgbClr val="FF0000"/>
              </a:solidFill>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E46681B7-D8A4-4192-B438-F3A32C912AC2}"/>
              </a:ext>
            </a:extLst>
          </p:cNvPr>
          <p:cNvSpPr txBox="1"/>
          <p:nvPr>
            <p:custDataLst>
              <p:tags r:id="rId3"/>
            </p:custDataLst>
          </p:nvPr>
        </p:nvSpPr>
        <p:spPr>
          <a:xfrm>
            <a:off x="929602" y="1980455"/>
            <a:ext cx="4811187" cy="646331"/>
          </a:xfrm>
          <a:prstGeom prst="rect">
            <a:avLst/>
          </a:prstGeom>
          <a:noFill/>
        </p:spPr>
        <p:txBody>
          <a:bodyPr wrap="square" rtlCol="0">
            <a:spAutoFit/>
          </a:bodyPr>
          <a:lstStyle/>
          <a:p>
            <a:r>
              <a:rPr lang="en-US" sz="3600" b="1" dirty="0">
                <a:solidFill>
                  <a:schemeClr val="tx1"/>
                </a:solidFill>
                <a:latin typeface="Times New Roman" pitchFamily="18" charset="0"/>
                <a:cs typeface="Times New Roman" pitchFamily="18" charset="0"/>
              </a:rPr>
              <a:t>1. </a:t>
            </a:r>
            <a:r>
              <a:rPr lang="en-US" sz="3600" b="1" dirty="0" err="1">
                <a:latin typeface="Times New Roman" pitchFamily="18" charset="0"/>
                <a:cs typeface="Times New Roman" pitchFamily="18" charset="0"/>
              </a:rPr>
              <a:t>Dấu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lửng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5BC29561-AA38-4354-9100-AA5016975308}"/>
              </a:ext>
            </a:extLst>
          </p:cNvPr>
          <p:cNvSpPr txBox="1"/>
          <p:nvPr>
            <p:custDataLst>
              <p:tags r:id="rId4"/>
            </p:custDataLst>
          </p:nvPr>
        </p:nvSpPr>
        <p:spPr>
          <a:xfrm>
            <a:off x="929602" y="2912994"/>
            <a:ext cx="4682677" cy="1200329"/>
          </a:xfrm>
          <a:prstGeom prst="rect">
            <a:avLst/>
          </a:prstGeom>
          <a:noFill/>
        </p:spPr>
        <p:txBody>
          <a:bodyPr wrap="square" rtlCol="0">
            <a:spAutoFit/>
          </a:bodyPr>
          <a:lstStyle/>
          <a:p>
            <a:r>
              <a:rPr lang="en-US" sz="3600" b="1" dirty="0">
                <a:latin typeface="Times New Roman" pitchFamily="18" charset="0"/>
                <a:cs typeface="Times New Roman" pitchFamily="18" charset="0"/>
              </a:rPr>
              <a:t>2</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Dấu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chấm</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lửng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những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công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dụng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nào</a:t>
            </a:r>
            <a:r>
              <a:rPr lang="en-US" sz="3600" b="1" dirty="0">
                <a:solidFill>
                  <a:schemeClr val="tx1"/>
                </a:solidFill>
                <a:latin typeface="Times New Roman" pitchFamily="18" charset="0"/>
                <a:cs typeface="Times New Roman" pitchFamily="18" charset="0"/>
              </a:rPr>
              <a:t>?</a:t>
            </a:r>
          </a:p>
        </p:txBody>
      </p:sp>
      <p:pic>
        <p:nvPicPr>
          <p:cNvPr id="2050" name="Picture 2" descr="Dấu Chấm Lửng Hình ảnh PNG | Vector Và Các Tập Tin PSD | Tải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3690" y="1762233"/>
            <a:ext cx="3059944" cy="2526432"/>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7">
            <a:extLst>
              <a:ext uri="{FF2B5EF4-FFF2-40B4-BE49-F238E27FC236}">
                <a16:creationId xmlns="" xmlns:a16="http://schemas.microsoft.com/office/drawing/2014/main" id="{F1F99878-6319-4934-AF18-3C407BFEEA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812" y="0"/>
            <a:ext cx="1554485" cy="1272836"/>
          </a:xfrm>
          <a:prstGeom prst="rect">
            <a:avLst/>
          </a:prstGeom>
        </p:spPr>
      </p:pic>
      <p:pic>
        <p:nvPicPr>
          <p:cNvPr id="7" name="图片 1"/>
          <p:cNvPicPr>
            <a:picLocks noChangeAspect="1"/>
          </p:cNvPicPr>
          <p:nvPr/>
        </p:nvPicPr>
        <p:blipFill rotWithShape="1">
          <a:blip r:embed="rId9" cstate="print">
            <a:extLst>
              <a:ext uri="{28A0092B-C50C-407E-A947-70E740481C1C}">
                <a14:useLocalDpi xmlns:a14="http://schemas.microsoft.com/office/drawing/2010/main" val="0"/>
              </a:ext>
            </a:extLst>
          </a:blip>
          <a:srcRect l="32760" r="8347"/>
          <a:stretch>
            <a:fillRect/>
          </a:stretch>
        </p:blipFill>
        <p:spPr>
          <a:xfrm flipH="1">
            <a:off x="1363270" y="4584878"/>
            <a:ext cx="2687293" cy="1718867"/>
          </a:xfrm>
          <a:prstGeom prst="rect">
            <a:avLst/>
          </a:prstGeom>
        </p:spPr>
      </p:pic>
      <p:pic>
        <p:nvPicPr>
          <p:cNvPr id="8" name="图片 8" descr="6fc417983c9675ce1b60e983870aeb8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2875" y="4584877"/>
            <a:ext cx="2240280" cy="157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75564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37"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extLst>
              <a:ext uri="{FF2B5EF4-FFF2-40B4-BE49-F238E27FC236}">
                <a16:creationId xmlns="" xmlns:a16="http://schemas.microsoft.com/office/drawing/2014/main" id="{2DE512FD-3C48-40DC-BFD2-55AC312D02AB}"/>
              </a:ext>
            </a:extLst>
          </p:cNvPr>
          <p:cNvSpPr/>
          <p:nvPr>
            <p:custDataLst>
              <p:tags r:id="rId2"/>
            </p:custDataLst>
          </p:nvPr>
        </p:nvSpPr>
        <p:spPr>
          <a:xfrm>
            <a:off x="1417080" y="1581651"/>
            <a:ext cx="9572058" cy="4367885"/>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 xmlns:a16="http://schemas.microsoft.com/office/drawing/2014/main" id="{515AC127-38C1-4CA8-8FC0-F80050F2998A}"/>
              </a:ext>
            </a:extLst>
          </p:cNvPr>
          <p:cNvSpPr txBox="1"/>
          <p:nvPr>
            <p:custDataLst>
              <p:tags r:id="rId3"/>
            </p:custDataLst>
          </p:nvPr>
        </p:nvSpPr>
        <p:spPr>
          <a:xfrm>
            <a:off x="2014651" y="1987615"/>
            <a:ext cx="8376915" cy="3785652"/>
          </a:xfrm>
          <a:prstGeom prst="rect">
            <a:avLst/>
          </a:prstGeom>
          <a:noFill/>
        </p:spPr>
        <p:txBody>
          <a:bodyPr wrap="square">
            <a:spAutoFit/>
          </a:bodyPr>
          <a:lstStyle/>
          <a:p>
            <a:r>
              <a:rPr lang="vi-VN" sz="4800" dirty="0">
                <a:latin typeface="+mj-lt"/>
                <a:cs typeface="Arial" panose="020B0604020202020204" pitchFamily="34" charset="0"/>
              </a:rPr>
              <a:t>Dấu chấm lửng được kí hiệu bởi ba dấu chấm (…), còn gọi là dấu ba chấm, là một trong những loại dấu câu thường gặp trong văn viết.</a:t>
            </a:r>
            <a:endParaRPr lang="en-US" sz="4800" dirty="0">
              <a:latin typeface="+mj-lt"/>
              <a:cs typeface="Arial" panose="020B0604020202020204" pitchFamily="34" charset="0"/>
            </a:endParaRPr>
          </a:p>
        </p:txBody>
      </p:sp>
      <p:sp>
        <p:nvSpPr>
          <p:cNvPr id="7" name="TextBox 6">
            <a:extLst>
              <a:ext uri="{FF2B5EF4-FFF2-40B4-BE49-F238E27FC236}">
                <a16:creationId xmlns="" xmlns:a16="http://schemas.microsoft.com/office/drawing/2014/main" id="{1F421F67-5656-49B6-8559-755C36A415C7}"/>
              </a:ext>
            </a:extLst>
          </p:cNvPr>
          <p:cNvSpPr txBox="1"/>
          <p:nvPr>
            <p:custDataLst>
              <p:tags r:id="rId4"/>
            </p:custDataLst>
          </p:nvPr>
        </p:nvSpPr>
        <p:spPr>
          <a:xfrm>
            <a:off x="4357526" y="425274"/>
            <a:ext cx="3210743" cy="830997"/>
          </a:xfrm>
          <a:prstGeom prst="rect">
            <a:avLst/>
          </a:prstGeom>
          <a:noFill/>
        </p:spPr>
        <p:txBody>
          <a:bodyPr wrap="square" rtlCol="0">
            <a:spAutoFit/>
          </a:bodyPr>
          <a:lstStyle/>
          <a:p>
            <a:r>
              <a:rPr lang="en-US" sz="4800" b="1" smtClean="0">
                <a:solidFill>
                  <a:srgbClr val="FF0000"/>
                </a:solidFill>
                <a:latin typeface="Times New Roman" pitchFamily="18" charset="0"/>
                <a:cs typeface="Times New Roman" pitchFamily="18" charset="0"/>
              </a:rPr>
              <a:t>Khái niệm</a:t>
            </a:r>
            <a:endParaRPr lang="en-US" sz="4800" b="1" dirty="0">
              <a:solidFill>
                <a:srgbClr val="FF0000"/>
              </a:solidFill>
              <a:latin typeface="Times New Roman" pitchFamily="18" charset="0"/>
              <a:cs typeface="Times New Roman" pitchFamily="18" charset="0"/>
            </a:endParaRPr>
          </a:p>
        </p:txBody>
      </p:sp>
      <p:pic>
        <p:nvPicPr>
          <p:cNvPr id="5" name="图片 7">
            <a:extLst>
              <a:ext uri="{FF2B5EF4-FFF2-40B4-BE49-F238E27FC236}">
                <a16:creationId xmlns="" xmlns:a16="http://schemas.microsoft.com/office/drawing/2014/main" id="{997796C5-3DC4-4AE0-955F-20BF64EF4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407" y="82635"/>
            <a:ext cx="1585637" cy="1298344"/>
          </a:xfrm>
          <a:prstGeom prst="rect">
            <a:avLst/>
          </a:prstGeom>
        </p:spPr>
      </p:pic>
    </p:spTree>
    <p:custDataLst>
      <p:tags r:id="rId1"/>
    </p:custDataLst>
    <p:extLst>
      <p:ext uri="{BB962C8B-B14F-4D97-AF65-F5344CB8AC3E}">
        <p14:creationId xmlns:p14="http://schemas.microsoft.com/office/powerpoint/2010/main" val="13031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E46D5E4D-37BE-C7BE-0F3B-C5CD4B2C9147}"/>
              </a:ext>
            </a:extLst>
          </p:cNvPr>
          <p:cNvGraphicFramePr>
            <a:graphicFrameLocks noGrp="1"/>
          </p:cNvGraphicFramePr>
          <p:nvPr>
            <p:extLst>
              <p:ext uri="{D42A27DB-BD31-4B8C-83A1-F6EECF244321}">
                <p14:modId xmlns:p14="http://schemas.microsoft.com/office/powerpoint/2010/main" val="81751858"/>
              </p:ext>
            </p:extLst>
          </p:nvPr>
        </p:nvGraphicFramePr>
        <p:xfrm>
          <a:off x="132521" y="428265"/>
          <a:ext cx="11953462" cy="6290587"/>
        </p:xfrm>
        <a:graphic>
          <a:graphicData uri="http://schemas.openxmlformats.org/drawingml/2006/table">
            <a:tbl>
              <a:tblPr firstRow="1" bandRow="1">
                <a:tableStyleId>{00A15C55-8517-42AA-B614-E9B94910E393}</a:tableStyleId>
              </a:tblPr>
              <a:tblGrid>
                <a:gridCol w="6783488">
                  <a:extLst>
                    <a:ext uri="{9D8B030D-6E8A-4147-A177-3AD203B41FA5}">
                      <a16:colId xmlns:a16="http://schemas.microsoft.com/office/drawing/2014/main" xmlns="" val="697228097"/>
                    </a:ext>
                  </a:extLst>
                </a:gridCol>
                <a:gridCol w="5169974">
                  <a:extLst>
                    <a:ext uri="{9D8B030D-6E8A-4147-A177-3AD203B41FA5}">
                      <a16:colId xmlns:a16="http://schemas.microsoft.com/office/drawing/2014/main" xmlns="" val="4195517766"/>
                    </a:ext>
                  </a:extLst>
                </a:gridCol>
              </a:tblGrid>
              <a:tr h="545649">
                <a:tc>
                  <a:txBody>
                    <a:bodyPr/>
                    <a:lstStyle/>
                    <a:p>
                      <a:pPr algn="ctr"/>
                      <a:r>
                        <a:rPr lang="en-US" sz="2800">
                          <a:solidFill>
                            <a:schemeClr val="tx1"/>
                          </a:solidFill>
                          <a:latin typeface="Times New Roman" panose="02020603050405020304" pitchFamily="18" charset="0"/>
                          <a:cs typeface="Times New Roman" panose="02020603050405020304" pitchFamily="18" charset="0"/>
                        </a:rPr>
                        <a:t>Ví </a:t>
                      </a:r>
                      <a:r>
                        <a:rPr lang="en-US" sz="2800" smtClean="0">
                          <a:solidFill>
                            <a:schemeClr val="tx1"/>
                          </a:solidFill>
                          <a:latin typeface="Times New Roman" panose="02020603050405020304" pitchFamily="18" charset="0"/>
                          <a:cs typeface="Times New Roman" panose="02020603050405020304" pitchFamily="18" charset="0"/>
                        </a:rPr>
                        <a:t>dụ </a:t>
                      </a:r>
                      <a:endParaRPr lang="en-US" sz="280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800" b="1" kern="1200" smtClean="0">
                          <a:solidFill>
                            <a:schemeClr val="tx1"/>
                          </a:solidFill>
                          <a:effectLst/>
                          <a:latin typeface="Times New Roman" panose="02020603050405020304" pitchFamily="18" charset="0"/>
                          <a:cs typeface="Times New Roman" panose="02020603050405020304" pitchFamily="18" charset="0"/>
                        </a:rPr>
                        <a:t>Công </a:t>
                      </a:r>
                      <a:r>
                        <a:rPr lang="en-US" sz="2800" b="1" kern="1200">
                          <a:solidFill>
                            <a:schemeClr val="tx1"/>
                          </a:solidFill>
                          <a:effectLst/>
                          <a:latin typeface="Times New Roman" panose="02020603050405020304" pitchFamily="18" charset="0"/>
                          <a:cs typeface="Times New Roman" panose="02020603050405020304" pitchFamily="18" charset="0"/>
                        </a:rPr>
                        <a:t>dụng của dấu </a:t>
                      </a:r>
                      <a:r>
                        <a:rPr lang="en-US" sz="2800" b="1" kern="1200" smtClean="0">
                          <a:solidFill>
                            <a:schemeClr val="tx1"/>
                          </a:solidFill>
                          <a:effectLst/>
                          <a:latin typeface="Times New Roman" panose="02020603050405020304" pitchFamily="18" charset="0"/>
                          <a:cs typeface="Times New Roman" panose="02020603050405020304" pitchFamily="18" charset="0"/>
                        </a:rPr>
                        <a:t>chấm</a:t>
                      </a:r>
                      <a:r>
                        <a:rPr lang="en-US" sz="2800" b="1" kern="1200" baseline="0" smtClean="0">
                          <a:solidFill>
                            <a:schemeClr val="tx1"/>
                          </a:solidFill>
                          <a:effectLst/>
                          <a:latin typeface="Times New Roman" panose="02020603050405020304" pitchFamily="18" charset="0"/>
                          <a:cs typeface="Times New Roman" panose="02020603050405020304" pitchFamily="18" charset="0"/>
                        </a:rPr>
                        <a:t> lửng</a:t>
                      </a:r>
                      <a:endParaRPr lang="en-US" sz="280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55225864"/>
                  </a:ext>
                </a:extLst>
              </a:tr>
              <a:tr h="13099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i="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Chúng ta có quyền tự hào về những</a:t>
                      </a:r>
                      <a:r>
                        <a:rPr lang="en-US" sz="2000" b="1" i="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 lịch sử vẻ vang thời đại Bà Trưng, Bà Triệu, Trần Hưng Đạo, Lê Lợi, Quang Trung,... </a:t>
                      </a:r>
                      <a:endParaRPr lang="en-US" sz="2000" b="1" i="1" kern="1200" smtClean="0">
                        <a:solidFill>
                          <a:schemeClr val="dk1"/>
                        </a:solidFill>
                        <a:effectLst/>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i="1" kern="1200" smtClean="0">
                          <a:solidFill>
                            <a:schemeClr val="dk1"/>
                          </a:solidFill>
                          <a:effectLst/>
                          <a:latin typeface="Times New Roman" pitchFamily="18" charset="0"/>
                          <a:ea typeface="+mn-ea"/>
                          <a:cs typeface="Times New Roman" pitchFamily="18" charset="0"/>
                        </a:rPr>
                        <a:t>               (Hồ Chí Minh, </a:t>
                      </a:r>
                      <a:r>
                        <a:rPr lang="vi-VN" sz="2000" b="1" i="1" kern="1200" smtClean="0">
                          <a:solidFill>
                            <a:schemeClr val="dk1"/>
                          </a:solidFill>
                          <a:effectLst/>
                          <a:latin typeface="Times New Roman" pitchFamily="18" charset="0"/>
                          <a:ea typeface="+mn-ea"/>
                          <a:cs typeface="Times New Roman" pitchFamily="18" charset="0"/>
                        </a:rPr>
                        <a:t>Tinh thần yêu</a:t>
                      </a:r>
                      <a:r>
                        <a:rPr lang="en-US" sz="2000" b="1" i="1" kern="1200" smtClean="0">
                          <a:solidFill>
                            <a:schemeClr val="dk1"/>
                          </a:solidFill>
                          <a:effectLst/>
                          <a:latin typeface="Times New Roman" pitchFamily="18" charset="0"/>
                          <a:ea typeface="+mn-ea"/>
                          <a:cs typeface="Times New Roman" pitchFamily="18" charset="0"/>
                        </a:rPr>
                        <a:t> </a:t>
                      </a:r>
                      <a:r>
                        <a:rPr lang="vi-VN" sz="2000" b="1" i="1" kern="1200" smtClean="0">
                          <a:solidFill>
                            <a:schemeClr val="dk1"/>
                          </a:solidFill>
                          <a:effectLst/>
                          <a:latin typeface="Times New Roman" pitchFamily="18" charset="0"/>
                          <a:ea typeface="+mn-ea"/>
                          <a:cs typeface="Times New Roman" pitchFamily="18" charset="0"/>
                        </a:rPr>
                        <a:t>nước của nhân dân ta</a:t>
                      </a:r>
                      <a:r>
                        <a:rPr lang="en-US" sz="2000" b="1" i="1" kern="1200" smtClean="0">
                          <a:solidFill>
                            <a:schemeClr val="dk1"/>
                          </a:solidFill>
                          <a:effectLst/>
                          <a:latin typeface="Times New Roman" pitchFamily="18" charset="0"/>
                          <a:ea typeface="+mn-ea"/>
                          <a:cs typeface="Times New Roman" pitchFamily="18" charset="0"/>
                        </a:rPr>
                        <a:t>)</a:t>
                      </a:r>
                      <a:endParaRPr lang="en-US" sz="2000" b="1">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18052242"/>
                  </a:ext>
                </a:extLst>
              </a:tr>
              <a:tr h="776698">
                <a:tc>
                  <a:txBody>
                    <a:bodyPr/>
                    <a:lstStyle/>
                    <a:p>
                      <a:pPr algn="l"/>
                      <a:r>
                        <a:rPr lang="en-US" sz="2000" b="1" kern="1200" smtClean="0">
                          <a:solidFill>
                            <a:schemeClr val="dk1"/>
                          </a:solidFill>
                          <a:effectLst/>
                          <a:latin typeface="Times New Roman" panose="02020603050405020304" pitchFamily="18" charset="0"/>
                          <a:cs typeface="Times New Roman" panose="02020603050405020304" pitchFamily="18" charset="0"/>
                        </a:rPr>
                        <a:t>b. Bẩm...quan lớn...đê vỡ mất rồi!</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smtClean="0">
                          <a:solidFill>
                            <a:schemeClr val="dk1"/>
                          </a:solidFill>
                          <a:effectLst/>
                          <a:latin typeface="Times New Roman" panose="02020603050405020304" pitchFamily="18" charset="0"/>
                          <a:cs typeface="Times New Roman" panose="02020603050405020304" pitchFamily="18" charset="0"/>
                        </a:rPr>
                        <a:t>                                          (Phạm</a:t>
                      </a:r>
                      <a:r>
                        <a:rPr lang="en-US" sz="2000" b="1" i="1" kern="1200" baseline="0" smtClean="0">
                          <a:solidFill>
                            <a:schemeClr val="dk1"/>
                          </a:solidFill>
                          <a:effectLst/>
                          <a:latin typeface="Times New Roman" panose="02020603050405020304" pitchFamily="18" charset="0"/>
                          <a:cs typeface="Times New Roman" panose="02020603050405020304" pitchFamily="18" charset="0"/>
                        </a:rPr>
                        <a:t> Duy Tốn, </a:t>
                      </a:r>
                      <a:r>
                        <a:rPr lang="en-US" sz="2000" b="1" i="1" kern="1200" smtClean="0">
                          <a:solidFill>
                            <a:schemeClr val="dk1"/>
                          </a:solidFill>
                          <a:effectLst/>
                          <a:latin typeface="Times New Roman" panose="02020603050405020304" pitchFamily="18" charset="0"/>
                          <a:cs typeface="Times New Roman" panose="02020603050405020304" pitchFamily="18" charset="0"/>
                        </a:rPr>
                        <a:t>Sống</a:t>
                      </a:r>
                      <a:r>
                        <a:rPr lang="en-US" sz="2000" b="1" i="1" kern="1200" baseline="0" smtClean="0">
                          <a:solidFill>
                            <a:schemeClr val="dk1"/>
                          </a:solidFill>
                          <a:effectLst/>
                          <a:latin typeface="Times New Roman" panose="02020603050405020304" pitchFamily="18" charset="0"/>
                          <a:cs typeface="Times New Roman" panose="02020603050405020304" pitchFamily="18" charset="0"/>
                        </a:rPr>
                        <a:t> chết mặc bay)</a:t>
                      </a:r>
                      <a:endParaRPr lang="en-US" sz="2000" b="1" i="1" kern="1200" smtClean="0">
                        <a:solidFill>
                          <a:schemeClr val="dk1"/>
                        </a:solidFill>
                        <a:effectLst/>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9844421"/>
                  </a:ext>
                </a:extLst>
              </a:tr>
              <a:tr h="12987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c.</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Nó nói</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nó</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 bận lắm</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không đi được. Nó</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 bận lắm.</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Nó bận</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…ngủ.</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i="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i="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i="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5648358"/>
                  </a:ext>
                </a:extLst>
              </a:tr>
              <a:tr h="7471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kern="1200" smtClean="0">
                          <a:solidFill>
                            <a:schemeClr val="dk1"/>
                          </a:solidFill>
                          <a:effectLst/>
                          <a:latin typeface="Times New Roman" panose="02020603050405020304" pitchFamily="18" charset="0"/>
                          <a:cs typeface="Times New Roman" panose="02020603050405020304" pitchFamily="18" charset="0"/>
                        </a:rPr>
                        <a:t>d. Nước</a:t>
                      </a:r>
                      <a:r>
                        <a:rPr lang="en-US" sz="2000" b="1" kern="1200" baseline="0" smtClean="0">
                          <a:solidFill>
                            <a:schemeClr val="dk1"/>
                          </a:solidFill>
                          <a:effectLst/>
                          <a:latin typeface="Times New Roman" panose="02020603050405020304" pitchFamily="18" charset="0"/>
                          <a:cs typeface="Times New Roman" panose="02020603050405020304" pitchFamily="18" charset="0"/>
                        </a:rPr>
                        <a:t> từ núi Tiên giội như thác, trắng xóa, qua suối Cộc xóm Đông tràn sang suối xóm Tây rồi dồn về suối Trại chúng tôi. </a:t>
                      </a:r>
                      <a:r>
                        <a:rPr lang="en-US" sz="2000" b="1" kern="1200" smtClean="0">
                          <a:solidFill>
                            <a:schemeClr val="dk1"/>
                          </a:solidFill>
                          <a:effectLst/>
                          <a:latin typeface="Times New Roman" panose="02020603050405020304" pitchFamily="18" charset="0"/>
                          <a:cs typeface="Times New Roman" panose="02020603050405020304" pitchFamily="18" charset="0"/>
                        </a:rPr>
                        <a:t>[…] Trẻ</a:t>
                      </a:r>
                      <a:r>
                        <a:rPr lang="en-US" sz="2000" b="1" kern="1200" baseline="0" smtClean="0">
                          <a:solidFill>
                            <a:schemeClr val="dk1"/>
                          </a:solidFill>
                          <a:effectLst/>
                          <a:latin typeface="Times New Roman" panose="02020603050405020304" pitchFamily="18" charset="0"/>
                          <a:cs typeface="Times New Roman" panose="02020603050405020304" pitchFamily="18" charset="0"/>
                        </a:rPr>
                        <a:t> con chúng tôi la ó, té nhau, reo hò.</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1" kern="1200" baseline="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1200" baseline="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(Duy Khán, Tuổi thơ im lặng)</a:t>
                      </a:r>
                      <a:endParaRPr lang="en-US" sz="2000" b="1"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72382"/>
                  </a:ext>
                </a:extLst>
              </a:tr>
              <a:tr h="731520">
                <a:tc>
                  <a:txBody>
                    <a:bodyPr/>
                    <a:lstStyle/>
                    <a:p>
                      <a:pPr rtl="0"/>
                      <a:r>
                        <a:rPr lang="en-US" sz="2000" b="1" i="0" kern="1200" smtClean="0">
                          <a:solidFill>
                            <a:schemeClr val="tx1"/>
                          </a:solidFill>
                          <a:effectLst/>
                          <a:latin typeface="Times New Roman" pitchFamily="18" charset="0"/>
                          <a:ea typeface="+mn-ea"/>
                          <a:cs typeface="Times New Roman" pitchFamily="18" charset="0"/>
                        </a:rPr>
                        <a:t>e. </a:t>
                      </a:r>
                      <a:r>
                        <a:rPr lang="vi-VN" sz="2000" b="1" i="0" kern="1200" smtClean="0">
                          <a:solidFill>
                            <a:schemeClr val="tx1"/>
                          </a:solidFill>
                          <a:effectLst/>
                          <a:latin typeface="Times New Roman" pitchFamily="18" charset="0"/>
                          <a:ea typeface="+mn-ea"/>
                          <a:cs typeface="Times New Roman" pitchFamily="18" charset="0"/>
                        </a:rPr>
                        <a:t>Ò…ó…o…</a:t>
                      </a:r>
                    </a:p>
                    <a:p>
                      <a:pPr rtl="0"/>
                      <a:r>
                        <a:rPr lang="en-US" sz="2000" b="1" i="1" kern="1200" smtClean="0">
                          <a:solidFill>
                            <a:schemeClr val="tx1"/>
                          </a:solidFill>
                          <a:effectLst/>
                          <a:latin typeface="Times New Roman" pitchFamily="18" charset="0"/>
                          <a:ea typeface="+mn-ea"/>
                          <a:cs typeface="Times New Roman" pitchFamily="18" charset="0"/>
                        </a:rPr>
                        <a:t>                                                    (Trần</a:t>
                      </a:r>
                      <a:r>
                        <a:rPr lang="en-US" sz="2000" b="1" i="1" kern="1200" baseline="0" smtClean="0">
                          <a:solidFill>
                            <a:schemeClr val="tx1"/>
                          </a:solidFill>
                          <a:effectLst/>
                          <a:latin typeface="Times New Roman" pitchFamily="18" charset="0"/>
                          <a:ea typeface="+mn-ea"/>
                          <a:cs typeface="Times New Roman" pitchFamily="18" charset="0"/>
                        </a:rPr>
                        <a:t> Đăng Khoa, </a:t>
                      </a:r>
                      <a:r>
                        <a:rPr lang="vi-VN" sz="2000" b="1" i="0" kern="1200" smtClean="0">
                          <a:solidFill>
                            <a:schemeClr val="tx1"/>
                          </a:solidFill>
                          <a:effectLst/>
                          <a:latin typeface="Times New Roman" pitchFamily="18" charset="0"/>
                          <a:ea typeface="+mn-ea"/>
                          <a:cs typeface="Times New Roman" pitchFamily="18" charset="0"/>
                        </a:rPr>
                        <a:t>Ò…ó…o…</a:t>
                      </a:r>
                      <a:r>
                        <a:rPr lang="en-US" sz="2000" b="1" i="1" kern="1200" smtClean="0">
                          <a:solidFill>
                            <a:schemeClr val="tx1"/>
                          </a:solidFill>
                          <a:effectLst/>
                          <a:latin typeface="Times New Roman" pitchFamily="18" charset="0"/>
                          <a:ea typeface="+mn-ea"/>
                          <a:cs typeface="Times New Roman" pitchFamily="18" charset="0"/>
                        </a:rPr>
                        <a:t>)</a:t>
                      </a:r>
                      <a:endParaRPr lang="vi-VN" sz="2000" b="1" i="0" kern="1200" smtClean="0">
                        <a:solidFill>
                          <a:schemeClr val="tx1"/>
                        </a:solidFill>
                        <a:effectLst/>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4593547"/>
                  </a:ext>
                </a:extLst>
              </a:tr>
            </a:tbl>
          </a:graphicData>
        </a:graphic>
      </p:graphicFrame>
      <p:sp>
        <p:nvSpPr>
          <p:cNvPr id="8" name="TextBox 7">
            <a:extLst>
              <a:ext uri="{FF2B5EF4-FFF2-40B4-BE49-F238E27FC236}">
                <a16:creationId xmlns:a16="http://schemas.microsoft.com/office/drawing/2014/main" xmlns="" id="{6E3DB2D0-AA61-4DE4-9762-1732245378BE}"/>
              </a:ext>
            </a:extLst>
          </p:cNvPr>
          <p:cNvSpPr txBox="1"/>
          <p:nvPr>
            <p:custDataLst>
              <p:tags r:id="rId2"/>
            </p:custDataLst>
          </p:nvPr>
        </p:nvSpPr>
        <p:spPr>
          <a:xfrm>
            <a:off x="3763616" y="30322"/>
            <a:ext cx="4359967" cy="400110"/>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PHIẾU HỌC TẬP </a:t>
            </a:r>
            <a:r>
              <a:rPr lang="en-US" sz="2000" b="1">
                <a:solidFill>
                  <a:srgbClr val="FF0000"/>
                </a:solidFill>
                <a:latin typeface="Times New Roman" pitchFamily="18" charset="0"/>
                <a:cs typeface="Times New Roman" pitchFamily="18" charset="0"/>
              </a:rPr>
              <a:t>SỐ </a:t>
            </a:r>
            <a:r>
              <a:rPr lang="en-US" sz="2000" b="1" smtClean="0">
                <a:solidFill>
                  <a:srgbClr val="FF0000"/>
                </a:solidFill>
                <a:latin typeface="Times New Roman" pitchFamily="18" charset="0"/>
                <a:cs typeface="Times New Roman" pitchFamily="18" charset="0"/>
              </a:rPr>
              <a:t>1</a:t>
            </a:r>
            <a:endParaRPr lang="en-US" sz="2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5592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E46D5E4D-37BE-C7BE-0F3B-C5CD4B2C9147}"/>
              </a:ext>
            </a:extLst>
          </p:cNvPr>
          <p:cNvGraphicFramePr>
            <a:graphicFrameLocks noGrp="1"/>
          </p:cNvGraphicFramePr>
          <p:nvPr>
            <p:extLst>
              <p:ext uri="{D42A27DB-BD31-4B8C-83A1-F6EECF244321}">
                <p14:modId xmlns:p14="http://schemas.microsoft.com/office/powerpoint/2010/main" val="543257966"/>
              </p:ext>
            </p:extLst>
          </p:nvPr>
        </p:nvGraphicFramePr>
        <p:xfrm>
          <a:off x="132521" y="428265"/>
          <a:ext cx="11953462" cy="6290587"/>
        </p:xfrm>
        <a:graphic>
          <a:graphicData uri="http://schemas.openxmlformats.org/drawingml/2006/table">
            <a:tbl>
              <a:tblPr firstRow="1" bandRow="1">
                <a:tableStyleId>{00A15C55-8517-42AA-B614-E9B94910E393}</a:tableStyleId>
              </a:tblPr>
              <a:tblGrid>
                <a:gridCol w="6783488">
                  <a:extLst>
                    <a:ext uri="{9D8B030D-6E8A-4147-A177-3AD203B41FA5}">
                      <a16:colId xmlns:a16="http://schemas.microsoft.com/office/drawing/2014/main" xmlns="" val="697228097"/>
                    </a:ext>
                  </a:extLst>
                </a:gridCol>
                <a:gridCol w="5169974">
                  <a:extLst>
                    <a:ext uri="{9D8B030D-6E8A-4147-A177-3AD203B41FA5}">
                      <a16:colId xmlns:a16="http://schemas.microsoft.com/office/drawing/2014/main" xmlns="" val="4195517766"/>
                    </a:ext>
                  </a:extLst>
                </a:gridCol>
              </a:tblGrid>
              <a:tr h="545649">
                <a:tc>
                  <a:txBody>
                    <a:bodyPr/>
                    <a:lstStyle/>
                    <a:p>
                      <a:pPr algn="ctr"/>
                      <a:r>
                        <a:rPr lang="en-US" sz="2800">
                          <a:solidFill>
                            <a:schemeClr val="tx1"/>
                          </a:solidFill>
                          <a:latin typeface="Times New Roman" panose="02020603050405020304" pitchFamily="18" charset="0"/>
                          <a:cs typeface="Times New Roman" panose="02020603050405020304" pitchFamily="18" charset="0"/>
                        </a:rPr>
                        <a:t>Ví </a:t>
                      </a:r>
                      <a:r>
                        <a:rPr lang="en-US" sz="2800" smtClean="0">
                          <a:solidFill>
                            <a:schemeClr val="tx1"/>
                          </a:solidFill>
                          <a:latin typeface="Times New Roman" panose="02020603050405020304" pitchFamily="18" charset="0"/>
                          <a:cs typeface="Times New Roman" panose="02020603050405020304" pitchFamily="18" charset="0"/>
                        </a:rPr>
                        <a:t>dụ </a:t>
                      </a:r>
                      <a:endParaRPr lang="en-US" sz="280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800" b="1" kern="1200" smtClean="0">
                          <a:solidFill>
                            <a:schemeClr val="tx1"/>
                          </a:solidFill>
                          <a:effectLst/>
                          <a:latin typeface="Times New Roman" panose="02020603050405020304" pitchFamily="18" charset="0"/>
                          <a:cs typeface="Times New Roman" panose="02020603050405020304" pitchFamily="18" charset="0"/>
                        </a:rPr>
                        <a:t>Công </a:t>
                      </a:r>
                      <a:r>
                        <a:rPr lang="en-US" sz="2800" b="1" kern="1200">
                          <a:solidFill>
                            <a:schemeClr val="tx1"/>
                          </a:solidFill>
                          <a:effectLst/>
                          <a:latin typeface="Times New Roman" panose="02020603050405020304" pitchFamily="18" charset="0"/>
                          <a:cs typeface="Times New Roman" panose="02020603050405020304" pitchFamily="18" charset="0"/>
                        </a:rPr>
                        <a:t>dụng của dấu </a:t>
                      </a:r>
                      <a:r>
                        <a:rPr lang="en-US" sz="2800" b="1" kern="1200" smtClean="0">
                          <a:solidFill>
                            <a:schemeClr val="tx1"/>
                          </a:solidFill>
                          <a:effectLst/>
                          <a:latin typeface="Times New Roman" panose="02020603050405020304" pitchFamily="18" charset="0"/>
                          <a:cs typeface="Times New Roman" panose="02020603050405020304" pitchFamily="18" charset="0"/>
                        </a:rPr>
                        <a:t>chấm</a:t>
                      </a:r>
                      <a:r>
                        <a:rPr lang="en-US" sz="2800" b="1" kern="1200" baseline="0" smtClean="0">
                          <a:solidFill>
                            <a:schemeClr val="tx1"/>
                          </a:solidFill>
                          <a:effectLst/>
                          <a:latin typeface="Times New Roman" panose="02020603050405020304" pitchFamily="18" charset="0"/>
                          <a:cs typeface="Times New Roman" panose="02020603050405020304" pitchFamily="18" charset="0"/>
                        </a:rPr>
                        <a:t> lửng</a:t>
                      </a:r>
                      <a:endParaRPr lang="en-US" sz="280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55225864"/>
                  </a:ext>
                </a:extLst>
              </a:tr>
              <a:tr h="13099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i="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Chúng ta có quyền tự hào về những</a:t>
                      </a:r>
                      <a:r>
                        <a:rPr lang="en-US" sz="2000" b="1" i="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 lịch sử vẻ vang thời đại Bà Trưng, Bà Triệu, Trần Hưng Đạo, Lê Lợi, Quang Trung,... </a:t>
                      </a:r>
                      <a:endParaRPr lang="en-US" sz="2000" b="1" i="1" kern="1200" smtClean="0">
                        <a:solidFill>
                          <a:schemeClr val="dk1"/>
                        </a:solidFill>
                        <a:effectLst/>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i="1" kern="1200" smtClean="0">
                          <a:solidFill>
                            <a:schemeClr val="dk1"/>
                          </a:solidFill>
                          <a:effectLst/>
                          <a:latin typeface="Times New Roman" pitchFamily="18" charset="0"/>
                          <a:ea typeface="+mn-ea"/>
                          <a:cs typeface="Times New Roman" pitchFamily="18" charset="0"/>
                        </a:rPr>
                        <a:t>               (Hồ Chí Minh, </a:t>
                      </a:r>
                      <a:r>
                        <a:rPr lang="vi-VN" sz="2000" b="1" i="1" kern="1200" smtClean="0">
                          <a:solidFill>
                            <a:schemeClr val="dk1"/>
                          </a:solidFill>
                          <a:effectLst/>
                          <a:latin typeface="Times New Roman" pitchFamily="18" charset="0"/>
                          <a:ea typeface="+mn-ea"/>
                          <a:cs typeface="Times New Roman" pitchFamily="18" charset="0"/>
                        </a:rPr>
                        <a:t>Tinh thần yêu</a:t>
                      </a:r>
                      <a:r>
                        <a:rPr lang="en-US" sz="2000" b="1" i="1" kern="1200" smtClean="0">
                          <a:solidFill>
                            <a:schemeClr val="dk1"/>
                          </a:solidFill>
                          <a:effectLst/>
                          <a:latin typeface="Times New Roman" pitchFamily="18" charset="0"/>
                          <a:ea typeface="+mn-ea"/>
                          <a:cs typeface="Times New Roman" pitchFamily="18" charset="0"/>
                        </a:rPr>
                        <a:t> </a:t>
                      </a:r>
                      <a:r>
                        <a:rPr lang="vi-VN" sz="2000" b="1" i="1" kern="1200" smtClean="0">
                          <a:solidFill>
                            <a:schemeClr val="dk1"/>
                          </a:solidFill>
                          <a:effectLst/>
                          <a:latin typeface="Times New Roman" pitchFamily="18" charset="0"/>
                          <a:ea typeface="+mn-ea"/>
                          <a:cs typeface="Times New Roman" pitchFamily="18" charset="0"/>
                        </a:rPr>
                        <a:t>nước của nhân dân ta</a:t>
                      </a:r>
                      <a:r>
                        <a:rPr lang="en-US" sz="2000" b="1" i="1" kern="1200" smtClean="0">
                          <a:solidFill>
                            <a:schemeClr val="dk1"/>
                          </a:solidFill>
                          <a:effectLst/>
                          <a:latin typeface="Times New Roman" pitchFamily="18" charset="0"/>
                          <a:ea typeface="+mn-ea"/>
                          <a:cs typeface="Times New Roman" pitchFamily="18" charset="0"/>
                        </a:rPr>
                        <a:t>)</a:t>
                      </a:r>
                      <a:endParaRPr lang="en-US" sz="2000" b="1">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18052242"/>
                  </a:ext>
                </a:extLst>
              </a:tr>
              <a:tr h="776698">
                <a:tc>
                  <a:txBody>
                    <a:bodyPr/>
                    <a:lstStyle/>
                    <a:p>
                      <a:pPr algn="l"/>
                      <a:r>
                        <a:rPr lang="en-US" sz="2000" b="1" kern="1200" smtClean="0">
                          <a:solidFill>
                            <a:schemeClr val="dk1"/>
                          </a:solidFill>
                          <a:effectLst/>
                          <a:latin typeface="Times New Roman" panose="02020603050405020304" pitchFamily="18" charset="0"/>
                          <a:cs typeface="Times New Roman" panose="02020603050405020304" pitchFamily="18" charset="0"/>
                        </a:rPr>
                        <a:t>b. Bẩm...quan lớn...đê vỡ mất rồi!</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smtClean="0">
                          <a:solidFill>
                            <a:schemeClr val="dk1"/>
                          </a:solidFill>
                          <a:effectLst/>
                          <a:latin typeface="Times New Roman" panose="02020603050405020304" pitchFamily="18" charset="0"/>
                          <a:cs typeface="Times New Roman" panose="02020603050405020304" pitchFamily="18" charset="0"/>
                        </a:rPr>
                        <a:t>                                          (Phạm</a:t>
                      </a:r>
                      <a:r>
                        <a:rPr lang="en-US" sz="2000" b="1" i="1" kern="1200" baseline="0" smtClean="0">
                          <a:solidFill>
                            <a:schemeClr val="dk1"/>
                          </a:solidFill>
                          <a:effectLst/>
                          <a:latin typeface="Times New Roman" panose="02020603050405020304" pitchFamily="18" charset="0"/>
                          <a:cs typeface="Times New Roman" panose="02020603050405020304" pitchFamily="18" charset="0"/>
                        </a:rPr>
                        <a:t> Duy Tốn, </a:t>
                      </a:r>
                      <a:r>
                        <a:rPr lang="en-US" sz="2000" b="1" i="1" kern="1200" smtClean="0">
                          <a:solidFill>
                            <a:schemeClr val="dk1"/>
                          </a:solidFill>
                          <a:effectLst/>
                          <a:latin typeface="Times New Roman" panose="02020603050405020304" pitchFamily="18" charset="0"/>
                          <a:cs typeface="Times New Roman" panose="02020603050405020304" pitchFamily="18" charset="0"/>
                        </a:rPr>
                        <a:t>Sống</a:t>
                      </a:r>
                      <a:r>
                        <a:rPr lang="en-US" sz="2000" b="1" i="1" kern="1200" baseline="0" smtClean="0">
                          <a:solidFill>
                            <a:schemeClr val="dk1"/>
                          </a:solidFill>
                          <a:effectLst/>
                          <a:latin typeface="Times New Roman" panose="02020603050405020304" pitchFamily="18" charset="0"/>
                          <a:cs typeface="Times New Roman" panose="02020603050405020304" pitchFamily="18" charset="0"/>
                        </a:rPr>
                        <a:t> chết mặc bay)</a:t>
                      </a:r>
                      <a:endParaRPr lang="en-US" sz="2000" b="1" i="1" kern="1200" smtClean="0">
                        <a:solidFill>
                          <a:schemeClr val="dk1"/>
                        </a:solidFill>
                        <a:effectLst/>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9844421"/>
                  </a:ext>
                </a:extLst>
              </a:tr>
              <a:tr h="12987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c.</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Nó nói</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nó</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 bận lắm</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không đi được. Nó</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 bận lắm.</a:t>
                      </a:r>
                      <a:r>
                        <a:rPr lang="en-US" sz="2000" b="1" i="0" baseline="0" smtClean="0">
                          <a:effectLst/>
                          <a:latin typeface="Times New Roman" panose="02020603050405020304" pitchFamily="18" charset="0"/>
                          <a:ea typeface="Calibri" panose="020F0502020204030204" pitchFamily="34" charset="0"/>
                          <a:cs typeface="Times New Roman" panose="02020603050405020304" pitchFamily="18" charset="0"/>
                        </a:rPr>
                        <a:t> Nó bận</a:t>
                      </a:r>
                      <a:r>
                        <a:rPr lang="en-US" sz="2000" b="1" i="0" smtClean="0">
                          <a:effectLst/>
                          <a:latin typeface="Times New Roman" panose="02020603050405020304" pitchFamily="18" charset="0"/>
                          <a:ea typeface="Calibri" panose="020F0502020204030204" pitchFamily="34" charset="0"/>
                          <a:cs typeface="Times New Roman" panose="02020603050405020304" pitchFamily="18" charset="0"/>
                        </a:rPr>
                        <a:t>…ngủ.</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i="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i="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i="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5648358"/>
                  </a:ext>
                </a:extLst>
              </a:tr>
              <a:tr h="7471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kern="1200" smtClean="0">
                          <a:solidFill>
                            <a:schemeClr val="dk1"/>
                          </a:solidFill>
                          <a:effectLst/>
                          <a:latin typeface="Times New Roman" panose="02020603050405020304" pitchFamily="18" charset="0"/>
                          <a:cs typeface="Times New Roman" panose="02020603050405020304" pitchFamily="18" charset="0"/>
                        </a:rPr>
                        <a:t>d. Nước</a:t>
                      </a:r>
                      <a:r>
                        <a:rPr lang="en-US" sz="2000" b="1" kern="1200" baseline="0" smtClean="0">
                          <a:solidFill>
                            <a:schemeClr val="dk1"/>
                          </a:solidFill>
                          <a:effectLst/>
                          <a:latin typeface="Times New Roman" panose="02020603050405020304" pitchFamily="18" charset="0"/>
                          <a:cs typeface="Times New Roman" panose="02020603050405020304" pitchFamily="18" charset="0"/>
                        </a:rPr>
                        <a:t> từ núi Tiên giội như thác, trắng xóa, qua suối Cộc xóm Đông tràn sang suối xóm Tây rồi dồn về suối Trại chúng tôi. </a:t>
                      </a:r>
                      <a:r>
                        <a:rPr lang="en-US" sz="2000" b="1" kern="1200" smtClean="0">
                          <a:solidFill>
                            <a:schemeClr val="dk1"/>
                          </a:solidFill>
                          <a:effectLst/>
                          <a:latin typeface="Times New Roman" panose="02020603050405020304" pitchFamily="18" charset="0"/>
                          <a:cs typeface="Times New Roman" panose="02020603050405020304" pitchFamily="18" charset="0"/>
                        </a:rPr>
                        <a:t>[…] Trẻ</a:t>
                      </a:r>
                      <a:r>
                        <a:rPr lang="en-US" sz="2000" b="1" kern="1200" baseline="0" smtClean="0">
                          <a:solidFill>
                            <a:schemeClr val="dk1"/>
                          </a:solidFill>
                          <a:effectLst/>
                          <a:latin typeface="Times New Roman" panose="02020603050405020304" pitchFamily="18" charset="0"/>
                          <a:cs typeface="Times New Roman" panose="02020603050405020304" pitchFamily="18" charset="0"/>
                        </a:rPr>
                        <a:t> con chúng tôi la ó, té nhau, reo hò.</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1" kern="1200" baseline="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1200" baseline="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(Duy Khán, Tuổi thơ im lặng)</a:t>
                      </a:r>
                      <a:endParaRPr lang="en-US" sz="2000" b="1"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72382"/>
                  </a:ext>
                </a:extLst>
              </a:tr>
              <a:tr h="731520">
                <a:tc>
                  <a:txBody>
                    <a:bodyPr/>
                    <a:lstStyle/>
                    <a:p>
                      <a:pPr rtl="0"/>
                      <a:r>
                        <a:rPr lang="en-US" sz="2000" b="1" i="0" kern="1200" smtClean="0">
                          <a:solidFill>
                            <a:schemeClr val="tx1"/>
                          </a:solidFill>
                          <a:effectLst/>
                          <a:latin typeface="Times New Roman" pitchFamily="18" charset="0"/>
                          <a:ea typeface="+mn-ea"/>
                          <a:cs typeface="Times New Roman" pitchFamily="18" charset="0"/>
                        </a:rPr>
                        <a:t>e. </a:t>
                      </a:r>
                      <a:r>
                        <a:rPr lang="vi-VN" sz="2000" b="1" i="0" kern="1200" smtClean="0">
                          <a:solidFill>
                            <a:schemeClr val="tx1"/>
                          </a:solidFill>
                          <a:effectLst/>
                          <a:latin typeface="Times New Roman" pitchFamily="18" charset="0"/>
                          <a:ea typeface="+mn-ea"/>
                          <a:cs typeface="Times New Roman" pitchFamily="18" charset="0"/>
                        </a:rPr>
                        <a:t>Ò…ó…o…</a:t>
                      </a:r>
                    </a:p>
                    <a:p>
                      <a:pPr rtl="0"/>
                      <a:r>
                        <a:rPr lang="en-US" sz="2000" b="1" i="1" kern="1200" smtClean="0">
                          <a:solidFill>
                            <a:schemeClr val="tx1"/>
                          </a:solidFill>
                          <a:effectLst/>
                          <a:latin typeface="Times New Roman" pitchFamily="18" charset="0"/>
                          <a:ea typeface="+mn-ea"/>
                          <a:cs typeface="Times New Roman" pitchFamily="18" charset="0"/>
                        </a:rPr>
                        <a:t>                                                    (Trần</a:t>
                      </a:r>
                      <a:r>
                        <a:rPr lang="en-US" sz="2000" b="1" i="1" kern="1200" baseline="0" smtClean="0">
                          <a:solidFill>
                            <a:schemeClr val="tx1"/>
                          </a:solidFill>
                          <a:effectLst/>
                          <a:latin typeface="Times New Roman" pitchFamily="18" charset="0"/>
                          <a:ea typeface="+mn-ea"/>
                          <a:cs typeface="Times New Roman" pitchFamily="18" charset="0"/>
                        </a:rPr>
                        <a:t> Đăng Khoa, </a:t>
                      </a:r>
                      <a:r>
                        <a:rPr lang="vi-VN" sz="2000" b="1" i="0" kern="1200" smtClean="0">
                          <a:solidFill>
                            <a:schemeClr val="tx1"/>
                          </a:solidFill>
                          <a:effectLst/>
                          <a:latin typeface="Times New Roman" pitchFamily="18" charset="0"/>
                          <a:ea typeface="+mn-ea"/>
                          <a:cs typeface="Times New Roman" pitchFamily="18" charset="0"/>
                        </a:rPr>
                        <a:t>Ò…ó…o…</a:t>
                      </a:r>
                      <a:r>
                        <a:rPr lang="en-US" sz="2000" b="1" i="1" kern="1200" smtClean="0">
                          <a:solidFill>
                            <a:schemeClr val="tx1"/>
                          </a:solidFill>
                          <a:effectLst/>
                          <a:latin typeface="Times New Roman" pitchFamily="18" charset="0"/>
                          <a:ea typeface="+mn-ea"/>
                          <a:cs typeface="Times New Roman" pitchFamily="18" charset="0"/>
                        </a:rPr>
                        <a:t>)</a:t>
                      </a:r>
                      <a:endParaRPr lang="vi-VN" sz="2000" b="1" i="0" kern="1200" smtClean="0">
                        <a:solidFill>
                          <a:schemeClr val="tx1"/>
                        </a:solidFill>
                        <a:effectLst/>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endParaRPr lang="en-US" sz="200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4593547"/>
                  </a:ext>
                </a:extLst>
              </a:tr>
            </a:tbl>
          </a:graphicData>
        </a:graphic>
      </p:graphicFrame>
      <p:sp>
        <p:nvSpPr>
          <p:cNvPr id="3" name="TextBox 2">
            <a:extLst>
              <a:ext uri="{FF2B5EF4-FFF2-40B4-BE49-F238E27FC236}">
                <a16:creationId xmlns="" xmlns:a16="http://schemas.microsoft.com/office/drawing/2014/main" id="{6E3DB2D0-AA61-4DE4-9762-1732245378BE}"/>
              </a:ext>
            </a:extLst>
          </p:cNvPr>
          <p:cNvSpPr txBox="1"/>
          <p:nvPr>
            <p:custDataLst>
              <p:tags r:id="rId2"/>
            </p:custDataLst>
          </p:nvPr>
        </p:nvSpPr>
        <p:spPr>
          <a:xfrm>
            <a:off x="7069773" y="1179719"/>
            <a:ext cx="5019800" cy="861774"/>
          </a:xfrm>
          <a:prstGeom prst="rect">
            <a:avLst/>
          </a:prstGeom>
          <a:noFill/>
        </p:spPr>
        <p:txBody>
          <a:bodyPr wrap="square" rtlCol="0">
            <a:spAutoFit/>
          </a:bodyPr>
          <a:lstStyle/>
          <a:p>
            <a:pPr>
              <a:defRPr/>
            </a:pPr>
            <a:r>
              <a:rPr lang="vi-VN" sz="2500" b="1" smtClean="0">
                <a:latin typeface="Times New Roman" pitchFamily="18" charset="0"/>
                <a:cs typeface="Times New Roman" pitchFamily="18" charset="0"/>
              </a:rPr>
              <a:t>Biểu </a:t>
            </a:r>
            <a:r>
              <a:rPr lang="vi-VN" sz="2500" b="1">
                <a:latin typeface="Times New Roman" pitchFamily="18" charset="0"/>
                <a:cs typeface="Times New Roman" pitchFamily="18" charset="0"/>
              </a:rPr>
              <a:t>đạt ý còn nhiều sự vật, hiện tượng tương tự chưa liệt kê hết</a:t>
            </a:r>
            <a:r>
              <a:rPr lang="en-US" sz="2500" b="1">
                <a:latin typeface="Times New Roman" pitchFamily="18" charset="0"/>
                <a:cs typeface="Times New Roman" pitchFamily="18" charset="0"/>
              </a:rPr>
              <a:t>.</a:t>
            </a:r>
          </a:p>
        </p:txBody>
      </p:sp>
      <p:sp>
        <p:nvSpPr>
          <p:cNvPr id="4" name="TextBox 3">
            <a:extLst>
              <a:ext uri="{FF2B5EF4-FFF2-40B4-BE49-F238E27FC236}">
                <a16:creationId xmlns="" xmlns:a16="http://schemas.microsoft.com/office/drawing/2014/main" id="{6E3DB2D0-AA61-4DE4-9762-1732245378BE}"/>
              </a:ext>
            </a:extLst>
          </p:cNvPr>
          <p:cNvSpPr txBox="1"/>
          <p:nvPr>
            <p:custDataLst>
              <p:tags r:id="rId3"/>
            </p:custDataLst>
          </p:nvPr>
        </p:nvSpPr>
        <p:spPr>
          <a:xfrm>
            <a:off x="7022079" y="2283298"/>
            <a:ext cx="5000341" cy="830997"/>
          </a:xfrm>
          <a:prstGeom prst="rect">
            <a:avLst/>
          </a:prstGeom>
          <a:noFill/>
        </p:spPr>
        <p:txBody>
          <a:bodyPr wrap="square" rtlCol="0">
            <a:spAutoFit/>
          </a:bodyPr>
          <a:lstStyle/>
          <a:p>
            <a:pPr>
              <a:defRPr/>
            </a:pPr>
            <a:r>
              <a:rPr lang="en-US" sz="2400" b="1" smtClean="0">
                <a:latin typeface="Times New Roman" pitchFamily="18" charset="0"/>
                <a:cs typeface="Times New Roman" pitchFamily="18" charset="0"/>
              </a:rPr>
              <a:t>Thể </a:t>
            </a:r>
            <a:r>
              <a:rPr lang="en-US" sz="2400" b="1">
                <a:latin typeface="Times New Roman" pitchFamily="18" charset="0"/>
                <a:cs typeface="Times New Roman" pitchFamily="18" charset="0"/>
              </a:rPr>
              <a:t>hiện chỗ lời nói bỏ dở hay ngập ngừng, ngắt quãng.</a:t>
            </a:r>
          </a:p>
        </p:txBody>
      </p:sp>
      <p:sp>
        <p:nvSpPr>
          <p:cNvPr id="5" name="TextBox 4">
            <a:extLst>
              <a:ext uri="{FF2B5EF4-FFF2-40B4-BE49-F238E27FC236}">
                <a16:creationId xmlns="" xmlns:a16="http://schemas.microsoft.com/office/drawing/2014/main" id="{6E3DB2D0-AA61-4DE4-9762-1732245378BE}"/>
              </a:ext>
            </a:extLst>
          </p:cNvPr>
          <p:cNvSpPr txBox="1"/>
          <p:nvPr>
            <p:custDataLst>
              <p:tags r:id="rId4"/>
            </p:custDataLst>
          </p:nvPr>
        </p:nvSpPr>
        <p:spPr>
          <a:xfrm>
            <a:off x="7010176" y="5895093"/>
            <a:ext cx="5138994" cy="861774"/>
          </a:xfrm>
          <a:prstGeom prst="rect">
            <a:avLst/>
          </a:prstGeom>
          <a:noFill/>
        </p:spPr>
        <p:txBody>
          <a:bodyPr wrap="square" rtlCol="0">
            <a:spAutoFit/>
          </a:bodyPr>
          <a:lstStyle/>
          <a:p>
            <a:pPr>
              <a:defRPr/>
            </a:pPr>
            <a:r>
              <a:rPr lang="en-US" sz="2500" b="1" smtClean="0">
                <a:latin typeface="Times New Roman" pitchFamily="18" charset="0"/>
                <a:cs typeface="Times New Roman" pitchFamily="18" charset="0"/>
              </a:rPr>
              <a:t>Mô </a:t>
            </a:r>
            <a:r>
              <a:rPr lang="en-US" sz="2500" b="1">
                <a:latin typeface="Times New Roman" pitchFamily="18" charset="0"/>
                <a:cs typeface="Times New Roman" pitchFamily="18" charset="0"/>
              </a:rPr>
              <a:t>phỏng âm thanh kéo dài, ngắt quãng.</a:t>
            </a:r>
          </a:p>
        </p:txBody>
      </p:sp>
      <p:sp>
        <p:nvSpPr>
          <p:cNvPr id="6" name="TextBox 5">
            <a:extLst>
              <a:ext uri="{FF2B5EF4-FFF2-40B4-BE49-F238E27FC236}">
                <a16:creationId xmlns="" xmlns:a16="http://schemas.microsoft.com/office/drawing/2014/main" id="{6E3DB2D0-AA61-4DE4-9762-1732245378BE}"/>
              </a:ext>
            </a:extLst>
          </p:cNvPr>
          <p:cNvSpPr txBox="1"/>
          <p:nvPr>
            <p:custDataLst>
              <p:tags r:id="rId5"/>
            </p:custDataLst>
          </p:nvPr>
        </p:nvSpPr>
        <p:spPr>
          <a:xfrm>
            <a:off x="6962482" y="3114295"/>
            <a:ext cx="5234383" cy="1569660"/>
          </a:xfrm>
          <a:prstGeom prst="rect">
            <a:avLst/>
          </a:prstGeom>
          <a:noFill/>
        </p:spPr>
        <p:txBody>
          <a:bodyPr wrap="square" rtlCol="0">
            <a:spAutoFit/>
          </a:bodyPr>
          <a:lstStyle/>
          <a:p>
            <a:r>
              <a:rPr lang="vi-VN" sz="2400" b="1" smtClean="0">
                <a:latin typeface="Times New Roman" pitchFamily="18" charset="0"/>
                <a:cs typeface="Times New Roman" pitchFamily="18" charset="0"/>
              </a:rPr>
              <a:t>Làm </a:t>
            </a:r>
            <a:r>
              <a:rPr lang="vi-VN" sz="2400" b="1">
                <a:latin typeface="Times New Roman" pitchFamily="18" charset="0"/>
                <a:cs typeface="Times New Roman" pitchFamily="18" charset="0"/>
              </a:rPr>
              <a:t>giãn nhịp điệu câu văn, chuẩn bị cho sự xuất hiện của một từ ngữ biểu thị nội dung bất ngờ hay hài hước, châm </a:t>
            </a:r>
            <a:r>
              <a:rPr lang="vi-VN" sz="2400" b="1" smtClean="0">
                <a:latin typeface="Times New Roman" pitchFamily="18" charset="0"/>
                <a:cs typeface="Times New Roman" pitchFamily="18" charset="0"/>
              </a:rPr>
              <a:t>biếm</a:t>
            </a:r>
            <a:r>
              <a:rPr lang="en-US" sz="2400" b="1">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6E3DB2D0-AA61-4DE4-9762-1732245378BE}"/>
              </a:ext>
            </a:extLst>
          </p:cNvPr>
          <p:cNvSpPr txBox="1"/>
          <p:nvPr>
            <p:custDataLst>
              <p:tags r:id="rId6"/>
            </p:custDataLst>
          </p:nvPr>
        </p:nvSpPr>
        <p:spPr>
          <a:xfrm>
            <a:off x="7069773" y="5146775"/>
            <a:ext cx="5019800" cy="477054"/>
          </a:xfrm>
          <a:prstGeom prst="rect">
            <a:avLst/>
          </a:prstGeom>
          <a:noFill/>
        </p:spPr>
        <p:txBody>
          <a:bodyPr wrap="square" rtlCol="0">
            <a:spAutoFit/>
          </a:bodyPr>
          <a:lstStyle/>
          <a:p>
            <a:r>
              <a:rPr lang="vi-VN" sz="2500" b="1" smtClean="0">
                <a:latin typeface="Times New Roman" pitchFamily="18" charset="0"/>
                <a:cs typeface="Times New Roman" pitchFamily="18" charset="0"/>
              </a:rPr>
              <a:t>Biểu </a:t>
            </a:r>
            <a:r>
              <a:rPr lang="vi-VN" sz="2500" b="1">
                <a:latin typeface="Times New Roman" pitchFamily="18" charset="0"/>
                <a:cs typeface="Times New Roman" pitchFamily="18" charset="0"/>
              </a:rPr>
              <a:t>thị lời trích dẫn bị lược bớt</a:t>
            </a:r>
            <a:r>
              <a:rPr lang="en-US" sz="2500" b="1">
                <a:latin typeface="Times New Roman" pitchFamily="18" charset="0"/>
                <a:cs typeface="Times New Roman" pitchFamily="18" charset="0"/>
              </a:rPr>
              <a:t>.</a:t>
            </a:r>
            <a:endParaRPr lang="en-US" sz="25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6E3DB2D0-AA61-4DE4-9762-1732245378BE}"/>
              </a:ext>
            </a:extLst>
          </p:cNvPr>
          <p:cNvSpPr txBox="1"/>
          <p:nvPr>
            <p:custDataLst>
              <p:tags r:id="rId7"/>
            </p:custDataLst>
          </p:nvPr>
        </p:nvSpPr>
        <p:spPr>
          <a:xfrm>
            <a:off x="3763616" y="30322"/>
            <a:ext cx="4359967" cy="400110"/>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PHIẾU HỌC TẬP </a:t>
            </a:r>
            <a:r>
              <a:rPr lang="en-US" sz="2000" b="1">
                <a:solidFill>
                  <a:srgbClr val="FF0000"/>
                </a:solidFill>
                <a:latin typeface="Times New Roman" pitchFamily="18" charset="0"/>
                <a:cs typeface="Times New Roman" pitchFamily="18" charset="0"/>
              </a:rPr>
              <a:t>SỐ </a:t>
            </a:r>
            <a:r>
              <a:rPr lang="en-US" sz="2000" b="1" smtClean="0">
                <a:solidFill>
                  <a:srgbClr val="FF0000"/>
                </a:solidFill>
                <a:latin typeface="Times New Roman" pitchFamily="18" charset="0"/>
                <a:cs typeface="Times New Roman" pitchFamily="18" charset="0"/>
              </a:rPr>
              <a:t>1</a:t>
            </a:r>
            <a:endParaRPr lang="en-US" sz="2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7574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5FA868F-FE08-4A2A-A6D7-37953D3016C7}"/>
              </a:ext>
            </a:extLst>
          </p:cNvPr>
          <p:cNvSpPr txBox="1"/>
          <p:nvPr>
            <p:custDataLst>
              <p:tags r:id="rId2"/>
            </p:custDataLst>
          </p:nvPr>
        </p:nvSpPr>
        <p:spPr>
          <a:xfrm>
            <a:off x="2467779" y="232373"/>
            <a:ext cx="8910672"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CÔNG DỤNG CỦA DẤU CHẤM LỬNG</a:t>
            </a:r>
            <a:endParaRPr lang="en-US" sz="3600" dirty="0">
              <a:solidFill>
                <a:srgbClr val="FF0000"/>
              </a:solidFill>
              <a:latin typeface="Times New Roman" pitchFamily="18" charset="0"/>
              <a:cs typeface="Times New Roman" pitchFamily="18" charset="0"/>
            </a:endParaRPr>
          </a:p>
        </p:txBody>
      </p:sp>
      <p:sp>
        <p:nvSpPr>
          <p:cNvPr id="4" name="!!1">
            <a:extLst>
              <a:ext uri="{FF2B5EF4-FFF2-40B4-BE49-F238E27FC236}">
                <a16:creationId xmlns="" xmlns:a16="http://schemas.microsoft.com/office/drawing/2014/main" id="{2DE512FD-3C48-40DC-BFD2-55AC312D02AB}"/>
              </a:ext>
            </a:extLst>
          </p:cNvPr>
          <p:cNvSpPr/>
          <p:nvPr>
            <p:custDataLst>
              <p:tags r:id="rId3"/>
            </p:custDataLst>
          </p:nvPr>
        </p:nvSpPr>
        <p:spPr>
          <a:xfrm>
            <a:off x="1134737" y="1071522"/>
            <a:ext cx="10696946" cy="5324534"/>
          </a:xfrm>
          <a:prstGeom prst="frame">
            <a:avLst>
              <a:gd name="adj1" fmla="val 11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 xmlns:a16="http://schemas.microsoft.com/office/drawing/2014/main" id="{515AC127-38C1-4CA8-8FC0-F80050F2998A}"/>
              </a:ext>
            </a:extLst>
          </p:cNvPr>
          <p:cNvSpPr txBox="1"/>
          <p:nvPr>
            <p:custDataLst>
              <p:tags r:id="rId4"/>
            </p:custDataLst>
          </p:nvPr>
        </p:nvSpPr>
        <p:spPr>
          <a:xfrm>
            <a:off x="1438172" y="1594742"/>
            <a:ext cx="10393511" cy="4278094"/>
          </a:xfrm>
          <a:prstGeom prst="rect">
            <a:avLst/>
          </a:prstGeom>
          <a:noFill/>
        </p:spPr>
        <p:txBody>
          <a:bodyPr wrap="square">
            <a:spAutoFit/>
          </a:bodyPr>
          <a:lstStyle/>
          <a:p>
            <a:r>
              <a:rPr lang="en-US" sz="3400" b="1" dirty="0">
                <a:latin typeface="Times New Roman" pitchFamily="18" charset="0"/>
                <a:cs typeface="Times New Roman" pitchFamily="18" charset="0"/>
              </a:rPr>
              <a:t>1.</a:t>
            </a:r>
            <a:r>
              <a:rPr lang="vi-VN" sz="3400" dirty="0">
                <a:latin typeface="Times New Roman" pitchFamily="18" charset="0"/>
                <a:cs typeface="Times New Roman" pitchFamily="18" charset="0"/>
              </a:rPr>
              <a:t> Biểu đạt ý còn nhiều </a:t>
            </a:r>
            <a:r>
              <a:rPr lang="vi-VN" sz="3400">
                <a:latin typeface="Times New Roman" pitchFamily="18" charset="0"/>
                <a:cs typeface="Times New Roman" pitchFamily="18" charset="0"/>
              </a:rPr>
              <a:t>sự </a:t>
            </a:r>
            <a:r>
              <a:rPr lang="vi-VN" sz="3400" smtClean="0">
                <a:latin typeface="Times New Roman" pitchFamily="18" charset="0"/>
                <a:cs typeface="Times New Roman" pitchFamily="18" charset="0"/>
              </a:rPr>
              <a:t>vật,</a:t>
            </a:r>
            <a:r>
              <a:rPr lang="en-US" sz="3400" smtClean="0">
                <a:latin typeface="Times New Roman" pitchFamily="18" charset="0"/>
                <a:cs typeface="Times New Roman" pitchFamily="18" charset="0"/>
              </a:rPr>
              <a:t> </a:t>
            </a:r>
            <a:r>
              <a:rPr lang="vi-VN" sz="3400" smtClean="0">
                <a:latin typeface="Times New Roman" pitchFamily="18" charset="0"/>
                <a:cs typeface="Times New Roman" pitchFamily="18" charset="0"/>
              </a:rPr>
              <a:t>hiện </a:t>
            </a:r>
            <a:r>
              <a:rPr lang="vi-VN" sz="3400" dirty="0">
                <a:latin typeface="Times New Roman" pitchFamily="18" charset="0"/>
                <a:cs typeface="Times New Roman" pitchFamily="18" charset="0"/>
              </a:rPr>
              <a:t>tượng tương tự chưa liệt kê hết khi kết hợp với dấu phẩy đứng trước nó</a:t>
            </a:r>
            <a:r>
              <a:rPr lang="en-US" sz="3400" dirty="0">
                <a:latin typeface="Times New Roman" pitchFamily="18" charset="0"/>
                <a:cs typeface="Times New Roman" pitchFamily="18" charset="0"/>
              </a:rPr>
              <a:t>;</a:t>
            </a:r>
          </a:p>
          <a:p>
            <a:r>
              <a:rPr lang="en-US" sz="3400" b="1" dirty="0">
                <a:latin typeface="Times New Roman" pitchFamily="18" charset="0"/>
                <a:cs typeface="Times New Roman" pitchFamily="18" charset="0"/>
              </a:rPr>
              <a:t>2</a:t>
            </a:r>
            <a:r>
              <a:rPr lang="vi-VN" sz="3400" b="1" dirty="0">
                <a:latin typeface="Times New Roman" pitchFamily="18" charset="0"/>
                <a:cs typeface="Times New Roman" pitchFamily="18" charset="0"/>
              </a:rPr>
              <a:t>. </a:t>
            </a:r>
            <a:r>
              <a:rPr lang="vi-VN" sz="3400" dirty="0">
                <a:latin typeface="Times New Roman" pitchFamily="18" charset="0"/>
                <a:cs typeface="Times New Roman" pitchFamily="18" charset="0"/>
              </a:rPr>
              <a:t>Thể hiện chỗ lời nói bỏ dở hay ngập ngừng, ngắt quãng</a:t>
            </a:r>
            <a:r>
              <a:rPr lang="en-US" sz="3400" dirty="0">
                <a:latin typeface="Times New Roman" pitchFamily="18" charset="0"/>
                <a:cs typeface="Times New Roman" pitchFamily="18" charset="0"/>
              </a:rPr>
              <a:t>;</a:t>
            </a:r>
          </a:p>
          <a:p>
            <a:r>
              <a:rPr lang="en-US" sz="3400" b="1" dirty="0">
                <a:latin typeface="Times New Roman" pitchFamily="18" charset="0"/>
                <a:cs typeface="Times New Roman" pitchFamily="18" charset="0"/>
              </a:rPr>
              <a:t>3. </a:t>
            </a:r>
            <a:r>
              <a:rPr lang="vi-VN" sz="3400" dirty="0">
                <a:latin typeface="Times New Roman" pitchFamily="18" charset="0"/>
                <a:cs typeface="Times New Roman" pitchFamily="18" charset="0"/>
              </a:rPr>
              <a:t>Làm giãn nhịp điệu câu văn, chuẩn bị cho sự xuất hiện của một từ ngữ biểu thị nội dung bất ngờ hay hài hước, châm biếm</a:t>
            </a:r>
            <a:r>
              <a:rPr lang="en-US" sz="3400" dirty="0">
                <a:latin typeface="Times New Roman" pitchFamily="18" charset="0"/>
                <a:cs typeface="Times New Roman" pitchFamily="18" charset="0"/>
              </a:rPr>
              <a:t>; </a:t>
            </a:r>
          </a:p>
          <a:p>
            <a:r>
              <a:rPr lang="en-US" sz="3400" b="1" dirty="0">
                <a:latin typeface="Times New Roman" pitchFamily="18" charset="0"/>
                <a:cs typeface="Times New Roman" pitchFamily="18" charset="0"/>
              </a:rPr>
              <a:t>4. </a:t>
            </a:r>
            <a:r>
              <a:rPr lang="vi-VN" sz="3400" dirty="0">
                <a:latin typeface="Times New Roman" pitchFamily="18" charset="0"/>
                <a:cs typeface="Times New Roman" pitchFamily="18" charset="0"/>
              </a:rPr>
              <a:t>Biểu thị lời trích dẫn bị lược bớt</a:t>
            </a:r>
            <a:r>
              <a:rPr lang="en-US" sz="3400" dirty="0">
                <a:latin typeface="Times New Roman" pitchFamily="18" charset="0"/>
                <a:cs typeface="Times New Roman" pitchFamily="18" charset="0"/>
              </a:rPr>
              <a:t>.</a:t>
            </a:r>
          </a:p>
          <a:p>
            <a:r>
              <a:rPr lang="en-US" sz="3400" b="1" dirty="0">
                <a:latin typeface="Times New Roman" pitchFamily="18" charset="0"/>
                <a:cs typeface="Times New Roman" pitchFamily="18" charset="0"/>
              </a:rPr>
              <a:t>5.</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Mô</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phỏng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âm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thanh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kéo</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dài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ngắt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quãng</a:t>
            </a:r>
            <a:r>
              <a:rPr lang="en-US" sz="3400" dirty="0">
                <a:latin typeface="Times New Roman" pitchFamily="18" charset="0"/>
                <a:cs typeface="Times New Roman" pitchFamily="18" charset="0"/>
              </a:rPr>
              <a:t>.</a:t>
            </a:r>
          </a:p>
        </p:txBody>
      </p:sp>
      <p:pic>
        <p:nvPicPr>
          <p:cNvPr id="11" name="图片 7">
            <a:extLst>
              <a:ext uri="{FF2B5EF4-FFF2-40B4-BE49-F238E27FC236}">
                <a16:creationId xmlns="" xmlns:a16="http://schemas.microsoft.com/office/drawing/2014/main" id="{997796C5-3DC4-4AE0-955F-20BF64EF4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55" y="-93634"/>
            <a:ext cx="1585637" cy="1298344"/>
          </a:xfrm>
          <a:prstGeom prst="rect">
            <a:avLst/>
          </a:prstGeom>
        </p:spPr>
      </p:pic>
    </p:spTree>
    <p:custDataLst>
      <p:tags r:id="rId1"/>
    </p:custDataLst>
    <p:extLst>
      <p:ext uri="{BB962C8B-B14F-4D97-AF65-F5344CB8AC3E}">
        <p14:creationId xmlns:p14="http://schemas.microsoft.com/office/powerpoint/2010/main" val="242377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7D936330-DC24-45AA-B156-987022C19F32}"/>
  <p:tag name="ISPRING_PROJECT_VERSION" val="9"/>
  <p:tag name="ISPRING_PROJECT_FOLDER_UPDATED" val="1"/>
  <p:tag name="FLASHSPRING_ZOOM_TAG" val="65"/>
  <p:tag name="ISPRING_PRESENTATION_INFO_2" val="&lt;?xml version=&quot;1.0&quot; encoding=&quot;UTF-8&quot; standalone=&quot;no&quot; ?&gt;&#10;&lt;presentation2&gt;&#10;&#10;  &lt;slides&gt;&#10;    &lt;slide id=&quot;{50B213FF-0472-4877-9B57-88CFC66424BD}&quot; pptId=&quot;257&quot;/&gt;&#10;    &lt;slide id=&quot;{DB6B7B63-779D-414B-ACC3-B2FB08C8FC75}&quot; pptId=&quot;353&quot;/&gt;&#10;    &lt;slide id=&quot;{E4E906DD-4636-4F0C-AB0C-832A459949A6}&quot; pptId=&quot;361&quot;/&gt;&#10;    &lt;slide id=&quot;{840FB99D-AC48-46C0-B674-0AB362A9933A}&quot; pptId=&quot;354&quot;/&gt;&#10;    &lt;slide id=&quot;{C93D84A1-6B5C-4777-BC2E-FD59B9441416}&quot; pptId=&quot;264&quot;/&gt;&#10;    &lt;slide id=&quot;{10E2DEC0-9B43-4A24-8754-095A2FF63A90}&quot; pptId=&quot;372&quot;/&gt;&#10;    &lt;slide id=&quot;{99177985-A7FF-47C3-AF9D-FFE866517FF2}&quot; pptId=&quot;343&quot;/&gt;&#10;    &lt;slide id=&quot;{54515F34-5EFF-4263-B2E6-DBB084225B8C}&quot; pptId=&quot;375&quot;/&gt;&#10;    &lt;slide id=&quot;{8CBBBB23-168A-4E36-B2FA-E6C34D4CBA0A}&quot; pptId=&quot;373&quot;/&gt;&#10;    &lt;slide id=&quot;{E9597631-A801-4F7C-8690-09D0EEE59F7C}&quot; pptId=&quot;374&quot;/&gt;&#10;    &lt;slide id=&quot;{2856426E-006C-4C35-857C-C414FD0B661B}&quot; pptId=&quot;368&quot;/&gt;&#10;    &lt;slide id=&quot;{06A404D2-2AAB-44D0-BD4B-0FB514E8E4DC}&quot; pptId=&quot;341&quot;/&gt;&#10;    &lt;slide id=&quot;{F9E0C32A-0D5C-425D-9E25-D19CD220F79C}&quot; pptId=&quot;355&quot;/&gt;&#10;    &lt;slide id=&quot;{A8A30F10-A9CD-4E23-BB0E-1A7DF961BD55}&quot; pptId=&quot;362&quot;/&gt;&#10;    &lt;slide id=&quot;{BD823E54-7CB3-4FE3-BC60-5B47F6F9B7A9}&quot; pptId=&quot;363&quot;/&gt;&#10;    &lt;slide id=&quot;{7A4BAC89-4480-4626-BEC7-822B720936AB}&quot; pptId=&quot;366&quot;/&gt;&#10;    &lt;slide id=&quot;{312CF33B-EA4D-4165-8718-98C20570DF41}&quot; pptId=&quot;349&quot;/&gt;&#10;    &lt;slide id=&quot;{BA59903E-D347-4904-827B-4746CC439D62}&quot; pptId=&quot;348&quot;/&gt;&#10;    &lt;slide id=&quot;{29C1F464-3E2F-42CF-9517-B6AFB7D691AA}&quot; pptId=&quot;364&quot;/&gt;&#10;    &lt;slide id=&quot;{AB89557D-05C8-47D4-BFFD-35C296123C3D}&quot; pptId=&quot;351&quot;/&gt;&#10;    &lt;slide id=&quot;{871E2D63-6CA3-40AF-B0B9-CC292DFF05CF}&quot; pptId=&quot;352&quot;/&gt;&#10;    &lt;slide id=&quot;{7B6788C1-39F2-424C-B08B-069F2724561C}&quot; pptId=&quot;365&quot;/&gt;&#10;  &lt;/slides&gt;&#10;&#10;  &lt;narration&gt;&#10;    &lt;audioTracks&gt;&#10;      &lt;audioTrack muted=&quot;false&quot; name=&quot;Âm thanh 1&quot; resource=&quot;d21fc011&quot; slideId=&quot;{50B213FF-0472-4877-9B57-88CFC66424BD}&quot; startTime=&quot;157128&quot; stepIndex=&quot;0&quot; volume=&quot;1&quot;&gt;&#10;        &lt;audio channels=&quot;1&quot; format=&quot;s16&quot; sampleRate=&quot;44100&quot;/&gt;&#10;      &lt;/audioTrack&gt;&#10;      &lt;audioTrack muted=&quot;false&quot; name=&quot;LỚP-7-14-NHẢY-BÀI-SẼ-CHIẾN-THẮNG&quot; resource=&quot;9f5f6526&quot; slideId=&quot;{50B213FF-0472-4877-9B57-88CFC66424BD}&quot; startTime=&quot;0&quot; stepIndex=&quot;0&quot; volume=&quot;1&quot;&gt;&#10;        &lt;audio channels=&quot;2&quot; format=&quot;s16p&quot; sampleRate=&quot;44100&quot;/&gt;&#10;      &lt;/audioTrack&gt;&#10;    &lt;/audioTracks&gt;&#10;    &lt;videoTracks/&gt;&#10;  &lt;/narration&gt;&#10;&#10;&lt;/presentation2&gt;&#10;"/>
  <p:tag name="ISPRING_SCREEN_RECS_UPDATED" val="C:\Users\Hien Pham\Desktop\BG E\NGỮ VĂN 7 - BÀI 2\"/>
  <p:tag name="ISPRING_RESOURCE_FOLDER" val="C:\Users\Hien Pham\Desktop\BG E\NGỮ VĂN 7 - BÀI 2\"/>
  <p:tag name="ISPRING_PRESENTATION_PATH" val="C:\Users\Hien Pham\Desktop\BG E\NGỮ VĂN 7 - BÀI 2.pptx"/>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4FC63778-8A73-4255-8378-9B27C4A078DE}_17.png&quot;/&gt;&lt;left val=&quot;159&quot;/&gt;&lt;top val=&quot;328&quot;/&gt;&lt;width val=&quot;456&quot;/&gt;&lt;height val=&quot;80&quot;/&gt;&lt;hasText val=&quot;1&quot;/&gt;&lt;/Image&gt;&lt;/ThreeDShapeInfo&gt;"/>
  <p:tag name="PRESENTER_SHAPETEXTINFO" val="&lt;ShapeTextInfo&gt;&lt;TableIndex row=&quot;-1&quot; col=&quot;-1&quot;&gt;&lt;linesCount val=&quot;1&quot;/&gt;&lt;lineCharCount val=&quot;2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0E4034A1-DCA9-4F49-A6E2-071C92FC91AA}_17.png&quot;/&gt;&lt;left val=&quot;158&quot;/&gt;&lt;top val=&quot;420&quot;/&gt;&lt;width val=&quot;456&quot;/&gt;&lt;height val=&quot;80&quot;/&gt;&lt;hasText val=&quot;1&quot;/&gt;&lt;/Image&gt;&lt;/ThreeDShapeInfo&gt;"/>
  <p:tag name="PRESENTER_SHAPETEXTINFO" val="&lt;ShapeTextInfo&gt;&lt;TableIndex row=&quot;-1&quot; col=&quot;-1&quot;&gt;&lt;linesCount val=&quot;1&quot;/&gt;&lt;lineCharCount val=&quot;1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PSNARRATION" val="39,817690166,D:\ELEARNING\thumucnguon_sp1\baigiang_sp1_pptx\Media.ppcx"/>
  <p:tag name="PPSNARRATIONPROPS" val="D:\ELEARNING\thumucnguon_sp1\audio\39.wav"/>
  <p:tag name="HTML_SHAPEINFO" val="&lt;SlideThumbPath val=&quot;Slide39.PNG&quot;/&gt;"/>
  <p:tag name="GENSWF_ADVANCE_TIME" val="5"/>
  <p:tag name="ISPRING_CUSTOM_TIMING_USED" val="1"/>
  <p:tag name="ISPRING_SLIDE_ID_2" val="{99177985-A7FF-47C3-AF9D-FFE866517FF2}"/>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2FAE826F-3C3A-4FF3-8920-952F8BEEA808}&quot;/&gt;&lt;isInvalidForFieldText val=&quot;1&quot;/&gt;&lt;Image&gt;&lt;filename val=&quot;C:\Users\ADMIN\AppData\Local\Temp\PR\data\asimages\{2FAE826F-3C3A-4FF3-8920-952F8BEEA808}_39_S.png&quot;/&gt;&lt;left val=&quot;214&quot;/&gt;&lt;top val=&quot;199&quot;/&gt;&lt;width val=&quot;551&quot;/&gt;&lt;height val=&quot;460&quot;/&gt;&lt;hasText val=&quot;0&quot;/&gt;&lt;/Image&gt;&lt;Image&gt;&lt;filename val=&quot;C:\Users\ADMIN\AppData\Local\Temp\PR\data\asimages\{2FAE826F-3C3A-4FF3-8920-952F8BEEA808}_39_T.png&quot;/&gt;&lt;left val=&quot;214&quot;/&gt;&lt;top val=&quot;199&quot;/&gt;&lt;width val=&quot;551&quot;/&gt;&lt;height val=&quot;460&quot;/&gt;&lt;hasText val=&quot;1&quot;/&gt;&lt;/Image&gt;&lt;/ThreeDShapeInfo&gt;"/>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CE428E3A-1891-48DB-9360-D1FF2A0E71CB}_39.png&quot;/&gt;&lt;left val=&quot;233&quot;/&gt;&lt;top val=&quot;227&quot;/&gt;&lt;width val=&quot;546&quot;/&gt;&lt;height val=&quot;398&quot;/&gt;&lt;hasText val=&quot;1&quot;/&gt;&lt;/Image&gt;&lt;/ThreeDShapeInfo&gt;"/>
  <p:tag name="PRESENTER_SHAPETEXTINFO" val="&lt;ShapeTextInfo&gt;&lt;TableIndex row=&quot;-1&quot; col=&quot;-1&quot;&gt;&lt;linesCount val=&quot;7&quot;/&gt;&lt;lineCharCount val=&quot;15&quot;/&gt;&lt;lineCharCount val=&quot;18&quot;/&gt;&lt;lineCharCount val=&quot;20&quot;/&gt;&lt;lineCharCount val=&quot;21&quot;/&gt;&lt;lineCharCount val=&quot;23&quot;/&gt;&lt;lineCharCount val=&quot;20&quot;/&gt;&lt;lineCharCount val=&quot;14&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856426E-006C-4C35-857C-C414FD0B661B}"/>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856426E-006C-4C35-857C-C414FD0B661B}"/>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DB6B7B63-779D-414B-ACC3-B2FB08C8FC75}"/>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37,817690166,D:\ELEARNING\thumucnguon_sp1\baigiang_sp1_pptx\Media.ppcx"/>
  <p:tag name="PPSNARRATIONPROPS" val="D:\ELEARNING\thumucnguon_sp1\audio\37.wav"/>
  <p:tag name="HTML_SHAPEINFO" val="&lt;SlideThumbPath val=&quot;Slide37.PNG&quot;/&gt;"/>
  <p:tag name="GENSWF_ADVANCE_TIME" val="5"/>
  <p:tag name="ISPRING_CUSTOM_TIMING_USED" val="1"/>
  <p:tag name="ISPRING_SLIDE_ID_2" val="{06A404D2-2AAB-44D0-BD4B-0FB514E8E4DC}"/>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281336E8-F48A-4BAB-A1D8-D7CACCC53267}_37.png&quot;/&gt;&lt;left val=&quot;233&quot;/&gt;&lt;top val=&quot;49&quot;/&gt;&lt;width val=&quot;654&quot;/&gt;&lt;height val=&quot;80&quot;/&gt;&lt;hasText val=&quot;1&quot;/&gt;&lt;/Image&gt;&lt;/ThreeDShapeInfo&gt;"/>
  <p:tag name="PRESENTER_SHAPETEXTINFO" val="&lt;ShapeTextInfo&gt;&lt;TableIndex row=&quot;-1&quot; col=&quot;-1&quot;&gt;&lt;linesCount val=&quot;1&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7DBEA091-58E5-49AC-A526-0124F5EA8B4F}_37.png&quot;/&gt;&lt;left val=&quot;334&quot;/&gt;&lt;top val=&quot;104&quot;/&gt;&lt;width val=&quot;924&quot;/&gt;&lt;height val=&quot;580&quot;/&gt;&lt;hasText val=&quot;1&quot;/&gt;&lt;/Image&gt;&lt;/ThreeDShapeInfo&gt;"/>
  <p:tag name="PRESENTER_SHAPETEXTINFO" val="&lt;ShapeTextInfo&gt;&lt;TableIndex row=&quot;-1&quot; col=&quot;-1&quot;&gt;&lt;linesCount val=&quot;12&quot;/&gt;&lt;lineCharCount val=&quot;4&quot;/&gt;&lt;lineCharCount val=&quot;50&quot;/&gt;&lt;lineCharCount val=&quot;44&quot;/&gt;&lt;lineCharCount val=&quot;4&quot;/&gt;&lt;lineCharCount val=&quot;53&quot;/&gt;&lt;lineCharCount val=&quot;6&quot;/&gt;&lt;lineCharCount val=&quot;47&quot;/&gt;&lt;lineCharCount val=&quot;33&quot;/&gt;&lt;lineCharCount val=&quot;4&quot;/&gt;&lt;lineCharCount val=&quot;49&quot;/&gt;&lt;lineCharCount val=&quot;53&quot;/&gt;&lt;lineCharCount val=&quot;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F9E0C32A-0D5C-425D-9E25-D19CD220F79C}"/>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TIMING" val="|0.5"/>
  <p:tag name="ISPRING_CUSTOM_TIMING_USED" val="1"/>
  <p:tag name="ISPRING_SLIDE_ID_2" val="{E4E906DD-4636-4F0C-AB0C-832A459949A6}"/>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A8A30F10-A9CD-4E23-BB0E-1A7DF961BD55}"/>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GENSWF_ADVANCE_TIME" val="5"/>
  <p:tag name="TIMING" val="|0.5|0.5|0.5|0.5|0.5|0.5"/>
  <p:tag name="ISPRING_CUSTOM_TIMING_USED" val="1"/>
  <p:tag name="ISPRING_SLIDE_ID_2" val="{BD823E54-7CB3-4FE3-BC60-5B47F6F9B7A9}"/>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GENSWF_ADVANCE_TIME" val="5"/>
  <p:tag name="TIMING" val="|0.5|0.5"/>
  <p:tag name="ISPRING_CUSTOM_TIMING_USED" val="1"/>
  <p:tag name="ISPRING_SLIDE_ID_2" val="{7A4BAC89-4480-4626-BEC7-822B720936AB}"/>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312CF33B-EA4D-4165-8718-98C20570DF41}"/>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GENSWF_ADVANCE_TIME" val="5"/>
  <p:tag name="TIMING" val="|0.001|0.5|0.5|0.5|0.5|0.5"/>
  <p:tag name="ISPRING_CUSTOM_TIMING_USED" val="1"/>
  <p:tag name="ISPRING_SLIDE_ID_2" val="{BA59903E-D347-4904-827B-4746CC439D62}"/>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9C1F464-3E2F-42CF-9517-B6AFB7D691AA}"/>
</p:tagLst>
</file>

<file path=ppt/tags/tag5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AB89557D-05C8-47D4-BFFD-35C296123C3D}"/>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GENSWF_ADVANCE_TIME" val="5"/>
  <p:tag name="TIMING" val="|0.5|0.5|0.5"/>
  <p:tag name="ISPRING_CUSTOM_TIMING_USED" val="1"/>
  <p:tag name="ISPRING_SLIDE_ID_2" val="{871E2D63-6CA3-40AF-B0B9-CC292DFF05CF}"/>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21E937C-CE69-4E48-844B-6C184448C467}&quot;/&gt;&lt;isInvalidForFieldText val=&quot;1&quot;/&gt;&lt;Image&gt;&lt;filename val=&quot;C:\Users\ADMIN\AppData\Local\Temp\PR\data\asimages\{F21E937C-CE69-4E48-844B-6C184448C467}_37_S.png&quot;/&gt;&lt;left val=&quot;306&quot;/&gt;&lt;top val=&quot;111&quot;/&gt;&lt;width val=&quot;936&quot;/&gt;&lt;height val=&quot;560&quot;/&gt;&lt;hasText val=&quot;0&quot;/&gt;&lt;/Image&gt;&lt;Image&gt;&lt;filename val=&quot;C:\Users\ADMIN\AppData\Local\Temp\PR\data\asimages\{F21E937C-CE69-4E48-844B-6C184448C467}_37_T.png&quot;/&gt;&lt;left val=&quot;306&quot;/&gt;&lt;top val=&quot;111&quot;/&gt;&lt;width val=&quot;936&quot;/&gt;&lt;height val=&quot;560&quot;/&gt;&lt;hasText val=&quot;1&quot;/&gt;&lt;/Image&gt;&lt;/ThreeDShapeInfo&gt;"/>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840FB99D-AC48-46C0-B674-0AB362A9933A}"/>
</p:tagLst>
</file>

<file path=ppt/tags/tag8.xml><?xml version="1.0" encoding="utf-8"?>
<p:tagLst xmlns:a="http://schemas.openxmlformats.org/drawingml/2006/main" xmlns:r="http://schemas.openxmlformats.org/officeDocument/2006/relationships" xmlns:p="http://schemas.openxmlformats.org/presentationml/2006/main">
  <p:tag name="PPSNARRATION" val="17,817690166,D:\ELEARNING\thumucnguon_sp1\baigiang_sp1_pptx\Media.ppcx"/>
  <p:tag name="HTML_SHAPEINFO" val="&lt;SlideThumbPath val=&quot;Slide17.PNG&quot;/&gt;"/>
  <p:tag name="GENSWF_ADVANCE_TIME" val="5"/>
  <p:tag name="ISPRING_CUSTOM_TIMING_USED" val="1"/>
  <p:tag name="ISPRING_SLIDE_ID_2" val="{C93D84A1-6B5C-4777-BC2E-FD59B9441416}"/>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AppData\Local\Temp\PR\data\asimages\{66DF965C-7A2E-4A35-BB4B-B51CD4C09A71}_17.png&quot;/&gt;&lt;left val=&quot;111&quot;/&gt;&lt;top val=&quot;127&quot;/&gt;&lt;width val=&quot;635&quot;/&gt;&lt;height val=&quot;125&quot;/&gt;&lt;hasText val=&quot;1&quot;/&gt;&lt;/Image&gt;&lt;/ThreeDShapeInfo&gt;"/>
  <p:tag name="PRESENTER_SHAPETEXTINFO" val="&lt;ShapeTextInfo&gt;&lt;TableIndex row=&quot;-1&quot; col=&quot;-1&quot;&gt;&lt;linesCount val=&quot;1&quot;/&gt;&lt;lineCharCount val=&quot;2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1766</Words>
  <Application>Microsoft Office PowerPoint</Application>
  <PresentationFormat>Custom</PresentationFormat>
  <Paragraphs>192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Hien Pham</cp:lastModifiedBy>
  <cp:revision>315</cp:revision>
  <dcterms:created xsi:type="dcterms:W3CDTF">2023-10-03T09:38:42Z</dcterms:created>
  <dcterms:modified xsi:type="dcterms:W3CDTF">2025-03-04T15:42:49Z</dcterms:modified>
</cp:coreProperties>
</file>