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5300180" r:id="rId4"/>
    <p:sldId id="5300212" r:id="rId5"/>
    <p:sldId id="5300213" r:id="rId6"/>
    <p:sldId id="5300214" r:id="rId7"/>
    <p:sldId id="5300215" r:id="rId8"/>
    <p:sldId id="5300216" r:id="rId9"/>
    <p:sldId id="5300217" r:id="rId10"/>
    <p:sldId id="5300121" r:id="rId11"/>
    <p:sldId id="5300155" r:id="rId12"/>
    <p:sldId id="5300156" r:id="rId13"/>
    <p:sldId id="5300182" r:id="rId14"/>
    <p:sldId id="5300218" r:id="rId15"/>
    <p:sldId id="5300183" r:id="rId16"/>
    <p:sldId id="5300211" r:id="rId17"/>
    <p:sldId id="5300178" r:id="rId18"/>
    <p:sldId id="5300185" r:id="rId19"/>
    <p:sldId id="5300188" r:id="rId20"/>
    <p:sldId id="5300186" r:id="rId21"/>
    <p:sldId id="5300187" r:id="rId22"/>
    <p:sldId id="5300189" r:id="rId23"/>
    <p:sldId id="5300190" r:id="rId24"/>
    <p:sldId id="5300192" r:id="rId25"/>
    <p:sldId id="5300191" r:id="rId26"/>
    <p:sldId id="5300193" r:id="rId27"/>
    <p:sldId id="5300165" r:id="rId28"/>
    <p:sldId id="5300199" r:id="rId29"/>
    <p:sldId id="5300198" r:id="rId30"/>
    <p:sldId id="5300200" r:id="rId31"/>
    <p:sldId id="5300201" r:id="rId32"/>
    <p:sldId id="5300202" r:id="rId33"/>
    <p:sldId id="5300174" r:id="rId34"/>
    <p:sldId id="5300203" r:id="rId35"/>
    <p:sldId id="5300179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908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  <p15:guide id="4" orient="horz" pos="1888" userDrawn="1">
          <p15:clr>
            <a:srgbClr val="A4A3A4"/>
          </p15:clr>
        </p15:guide>
        <p15:guide id="5" orient="horz" pos="2636" userDrawn="1">
          <p15:clr>
            <a:srgbClr val="A4A3A4"/>
          </p15:clr>
        </p15:guide>
        <p15:guide id="7" orient="horz" pos="17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592"/>
    <a:srgbClr val="F1F7E9"/>
    <a:srgbClr val="E8E8E8"/>
    <a:srgbClr val="EEEEEE"/>
    <a:srgbClr val="FF3BEE"/>
    <a:srgbClr val="416F53"/>
    <a:srgbClr val="F0F6EA"/>
    <a:srgbClr val="E8F1DE"/>
    <a:srgbClr val="518C68"/>
    <a:srgbClr val="528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553"/>
  </p:normalViewPr>
  <p:slideViewPr>
    <p:cSldViewPr snapToGrid="0" showGuides="1">
      <p:cViewPr varScale="1">
        <p:scale>
          <a:sx n="74" d="100"/>
          <a:sy n="74" d="100"/>
        </p:scale>
        <p:origin x="600" y="66"/>
      </p:cViewPr>
      <p:guideLst>
        <p:guide pos="3908"/>
        <p:guide orient="horz" pos="3634"/>
        <p:guide orient="horz" pos="1888"/>
        <p:guide orient="horz" pos="2636"/>
        <p:guide orient="horz" pos="172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65966-17DF-4B5A-B228-C6E9A75B7F5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F1A0D-FD53-4D0B-A47C-0D0F0D6BF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74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Ms Ngoc Phan – vietlanglit.com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2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76FFD-DAE5-4140-8F2F-CE69407BB1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69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9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28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496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5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14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234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5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1A0D-FD53-4D0B-A47C-0D0F0D6BFAD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60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8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9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49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346500"/>
      </p:ext>
    </p:extLst>
  </p:cSld>
  <p:clrMapOvr>
    <a:masterClrMapping/>
  </p:clrMapOvr>
  <p:transition spd="slow"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2"/>
          <a:stretch/>
        </p:blipFill>
        <p:spPr>
          <a:xfrm>
            <a:off x="0" y="2481942"/>
            <a:ext cx="1219200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47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43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9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1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40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10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762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17714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87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77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88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F1C44-AB0D-4B7D-9919-2685DCB053B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D1F0E-EE9A-45FF-A797-292B135613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54F18C-A859-4B78-9DE6-30B2ADED2396}"/>
              </a:ext>
            </a:extLst>
          </p:cNvPr>
          <p:cNvSpPr/>
          <p:nvPr userDrawn="1"/>
        </p:nvSpPr>
        <p:spPr>
          <a:xfrm>
            <a:off x="10704092" y="31849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23266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5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4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086381" y="4226982"/>
            <a:ext cx="7140617" cy="1156385"/>
            <a:chOff x="3981450" y="2940049"/>
            <a:chExt cx="4229100" cy="1156385"/>
          </a:xfrm>
        </p:grpSpPr>
        <p:sp>
          <p:nvSpPr>
            <p:cNvPr id="3" name="矩形 2"/>
            <p:cNvSpPr/>
            <p:nvPr/>
          </p:nvSpPr>
          <p:spPr>
            <a:xfrm>
              <a:off x="3981450" y="2940049"/>
              <a:ext cx="4229100" cy="1156385"/>
            </a:xfrm>
            <a:prstGeom prst="rect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11945" y="2940050"/>
              <a:ext cx="35418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GV: VŨ THỊ THU HƯỜNG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 THCS LONG BÌNH TÂN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226003" y="0"/>
            <a:ext cx="9739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57B3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 VĂN 7</a:t>
            </a:r>
          </a:p>
          <a:p>
            <a:pPr algn="ctr"/>
            <a:r>
              <a:rPr lang="en-US" altLang="zh-CN" sz="4800" b="1" dirty="0">
                <a:solidFill>
                  <a:srgbClr val="57B3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7: TRÍ TUỆ DÂN GIAN</a:t>
            </a:r>
            <a:endParaRPr lang="zh-CN" altLang="en-US" sz="4800" b="1" dirty="0">
              <a:solidFill>
                <a:srgbClr val="57B3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9F8BA-33C2-004D-843B-8DAE191CF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1" y="0"/>
            <a:ext cx="1727199" cy="137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id="{6D2A253C-0CAD-47A3-8146-81C9090F1C74}"/>
              </a:ext>
            </a:extLst>
          </p:cNvPr>
          <p:cNvSpPr txBox="1"/>
          <p:nvPr/>
        </p:nvSpPr>
        <p:spPr>
          <a:xfrm>
            <a:off x="1296837" y="1569659"/>
            <a:ext cx="973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57B3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22 - TIẾT 88</a:t>
            </a:r>
            <a:endParaRPr lang="zh-CN" altLang="en-US" sz="4000" b="1" dirty="0">
              <a:solidFill>
                <a:srgbClr val="57B3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10709-09DD-4EE7-9447-112685F60751}"/>
              </a:ext>
            </a:extLst>
          </p:cNvPr>
          <p:cNvSpPr/>
          <p:nvPr/>
        </p:nvSpPr>
        <p:spPr>
          <a:xfrm>
            <a:off x="1296837" y="2277545"/>
            <a:ext cx="107197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2: NHỮNG KINH NGHIỆM DÂN GIAN VỀ LAO ĐỘNG SẢN XUẤT </a:t>
            </a:r>
          </a:p>
        </p:txBody>
      </p:sp>
    </p:spTree>
    <p:extLst>
      <p:ext uri="{BB962C8B-B14F-4D97-AF65-F5344CB8AC3E}">
        <p14:creationId xmlns:p14="http://schemas.microsoft.com/office/powerpoint/2010/main" val="132538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88D90C1-3300-497C-B623-A79448BBD8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85" y="499756"/>
            <a:ext cx="1202135" cy="12021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6846E8A-E59B-4A70-BCFD-86EE46E75F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69" y="2218055"/>
            <a:ext cx="1017220" cy="10172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16E533-FDA4-6B46-AF89-90E31D4720F6}"/>
              </a:ext>
            </a:extLst>
          </p:cNvPr>
          <p:cNvGrpSpPr/>
          <p:nvPr/>
        </p:nvGrpSpPr>
        <p:grpSpPr>
          <a:xfrm>
            <a:off x="6121076" y="792144"/>
            <a:ext cx="4289673" cy="584775"/>
            <a:chOff x="6126807" y="583625"/>
            <a:chExt cx="4289673" cy="584775"/>
          </a:xfrm>
          <a:solidFill>
            <a:srgbClr val="7CB592"/>
          </a:solidFill>
        </p:grpSpPr>
        <p:sp>
          <p:nvSpPr>
            <p:cNvPr id="22" name="矩形 9">
              <a:extLst>
                <a:ext uri="{FF2B5EF4-FFF2-40B4-BE49-F238E27FC236}">
                  <a16:creationId xmlns:a16="http://schemas.microsoft.com/office/drawing/2014/main" id="{DAF614A3-0425-DA4B-A340-BD85FB5538D9}"/>
                </a:ext>
              </a:extLst>
            </p:cNvPr>
            <p:cNvSpPr/>
            <p:nvPr/>
          </p:nvSpPr>
          <p:spPr>
            <a:xfrm>
              <a:off x="6126807" y="591344"/>
              <a:ext cx="4004093" cy="573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文本框 8">
              <a:extLst>
                <a:ext uri="{FF2B5EF4-FFF2-40B4-BE49-F238E27FC236}">
                  <a16:creationId xmlns:a16="http://schemas.microsoft.com/office/drawing/2014/main" id="{DB214036-59E1-2946-B6A7-0E15E77AF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2565" y="583625"/>
              <a:ext cx="4263915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I</a:t>
              </a:r>
              <a:r>
                <a:rPr lang="vi-VN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Chuẩn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bị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vi-VN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7694196-3213-6240-B079-F34535943DC7}"/>
              </a:ext>
            </a:extLst>
          </p:cNvPr>
          <p:cNvSpPr txBox="1"/>
          <p:nvPr/>
        </p:nvSpPr>
        <p:spPr>
          <a:xfrm>
            <a:off x="1536954" y="499756"/>
            <a:ext cx="2996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TIẾN TRÌNH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SVN-Clementine" panose="020F050202020403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BÀI HỌC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092F0-CAB8-F44F-816A-E0D4970AB267}"/>
              </a:ext>
            </a:extLst>
          </p:cNvPr>
          <p:cNvGrpSpPr/>
          <p:nvPr/>
        </p:nvGrpSpPr>
        <p:grpSpPr>
          <a:xfrm>
            <a:off x="6121076" y="2441762"/>
            <a:ext cx="5259937" cy="584775"/>
            <a:chOff x="6126807" y="583625"/>
            <a:chExt cx="3899371" cy="584775"/>
          </a:xfrm>
          <a:solidFill>
            <a:srgbClr val="7CB592"/>
          </a:solidFill>
        </p:grpSpPr>
        <p:sp>
          <p:nvSpPr>
            <p:cNvPr id="31" name="矩形 9">
              <a:extLst>
                <a:ext uri="{FF2B5EF4-FFF2-40B4-BE49-F238E27FC236}">
                  <a16:creationId xmlns:a16="http://schemas.microsoft.com/office/drawing/2014/main" id="{0B73035F-EAD9-EB40-AD76-4564E4DC3A68}"/>
                </a:ext>
              </a:extLst>
            </p:cNvPr>
            <p:cNvSpPr/>
            <p:nvPr/>
          </p:nvSpPr>
          <p:spPr>
            <a:xfrm>
              <a:off x="6126807" y="591344"/>
              <a:ext cx="3882397" cy="573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文本框 8">
              <a:extLst>
                <a:ext uri="{FF2B5EF4-FFF2-40B4-BE49-F238E27FC236}">
                  <a16:creationId xmlns:a16="http://schemas.microsoft.com/office/drawing/2014/main" id="{90D084C2-3F08-A44B-B197-0E58F01C1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2565" y="583625"/>
              <a:ext cx="3873613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II</a:t>
              </a:r>
              <a:r>
                <a:rPr lang="vi-VN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Trải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nghiệm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cùng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văn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bản</a:t>
              </a:r>
              <a:r>
                <a:rPr lang="vi-VN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53E4E6-4A36-614B-A97A-D0E0796903E8}"/>
              </a:ext>
            </a:extLst>
          </p:cNvPr>
          <p:cNvGrpSpPr/>
          <p:nvPr/>
        </p:nvGrpSpPr>
        <p:grpSpPr>
          <a:xfrm>
            <a:off x="6126807" y="4037078"/>
            <a:ext cx="4111207" cy="584775"/>
            <a:chOff x="6126807" y="583625"/>
            <a:chExt cx="4004093" cy="584775"/>
          </a:xfrm>
          <a:solidFill>
            <a:srgbClr val="7CB592"/>
          </a:solidFill>
        </p:grpSpPr>
        <p:sp>
          <p:nvSpPr>
            <p:cNvPr id="34" name="矩形 9">
              <a:extLst>
                <a:ext uri="{FF2B5EF4-FFF2-40B4-BE49-F238E27FC236}">
                  <a16:creationId xmlns:a16="http://schemas.microsoft.com/office/drawing/2014/main" id="{C7A035E3-F880-BE4B-B244-92087CFFE52B}"/>
                </a:ext>
              </a:extLst>
            </p:cNvPr>
            <p:cNvSpPr/>
            <p:nvPr/>
          </p:nvSpPr>
          <p:spPr>
            <a:xfrm>
              <a:off x="6126807" y="591344"/>
              <a:ext cx="4004093" cy="573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文本框 8">
              <a:extLst>
                <a:ext uri="{FF2B5EF4-FFF2-40B4-BE49-F238E27FC236}">
                  <a16:creationId xmlns:a16="http://schemas.microsoft.com/office/drawing/2014/main" id="{E5EE808A-303C-0C43-9F4A-6CB0EDA28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2564" y="583625"/>
              <a:ext cx="3978335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III</a:t>
              </a:r>
              <a:r>
                <a:rPr lang="vi-VN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Suy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ngẫm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phản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hồi</a:t>
              </a:r>
              <a:r>
                <a:rPr lang="en-US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vi-VN" sz="3200" b="1" dirty="0">
                  <a:solidFill>
                    <a:schemeClr val="bg1"/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E4AB0AC2-A4A9-1141-9155-9C77FD490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19" y="5527886"/>
            <a:ext cx="4751137" cy="584775"/>
          </a:xfrm>
          <a:prstGeom prst="rect">
            <a:avLst/>
          </a:prstGeom>
          <a:solidFill>
            <a:srgbClr val="7CB59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IV</a:t>
            </a:r>
            <a:r>
              <a:rPr lang="vi-VN" sz="3200" b="1" dirty="0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3200" b="1" dirty="0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dụng</a:t>
            </a:r>
            <a:endParaRPr lang="vi-VN" sz="3200" b="1" dirty="0">
              <a:solidFill>
                <a:schemeClr val="bg1"/>
              </a:solidFill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" name="图片 25">
            <a:extLst>
              <a:ext uri="{FF2B5EF4-FFF2-40B4-BE49-F238E27FC236}">
                <a16:creationId xmlns:a16="http://schemas.microsoft.com/office/drawing/2014/main" id="{6B6C2420-0910-574C-8881-CD88688FB7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19" y="3838581"/>
            <a:ext cx="1202135" cy="1202135"/>
          </a:xfrm>
          <a:prstGeom prst="rect">
            <a:avLst/>
          </a:prstGeom>
        </p:spPr>
      </p:pic>
      <p:pic>
        <p:nvPicPr>
          <p:cNvPr id="40" name="图片 25">
            <a:extLst>
              <a:ext uri="{FF2B5EF4-FFF2-40B4-BE49-F238E27FC236}">
                <a16:creationId xmlns:a16="http://schemas.microsoft.com/office/drawing/2014/main" id="{DB7A1E01-AD25-1643-8599-75C6BD0EC4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978" y="5040716"/>
            <a:ext cx="1202135" cy="1202135"/>
          </a:xfrm>
          <a:prstGeom prst="rect">
            <a:avLst/>
          </a:prstGeom>
        </p:spPr>
      </p:pic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1022025" y="405289"/>
            <a:ext cx="4094059" cy="4014519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5D9FADCE-4CF5-AF4A-939E-F1AABC1BDDD9}"/>
              </a:ext>
            </a:extLst>
          </p:cNvPr>
          <p:cNvGrpSpPr/>
          <p:nvPr/>
        </p:nvGrpSpPr>
        <p:grpSpPr>
          <a:xfrm>
            <a:off x="140455" y="3033712"/>
            <a:ext cx="3733693" cy="3848281"/>
            <a:chOff x="4095578" y="2192066"/>
            <a:chExt cx="3662549" cy="3884812"/>
          </a:xfrm>
        </p:grpSpPr>
        <p:sp>
          <p:nvSpPr>
            <p:cNvPr id="43" name="椭圆 33">
              <a:extLst>
                <a:ext uri="{FF2B5EF4-FFF2-40B4-BE49-F238E27FC236}">
                  <a16:creationId xmlns:a16="http://schemas.microsoft.com/office/drawing/2014/main" id="{7D2A1FE3-A943-8244-B2A1-47C6512F6B5B}"/>
                </a:ext>
              </a:extLst>
            </p:cNvPr>
            <p:cNvSpPr/>
            <p:nvPr/>
          </p:nvSpPr>
          <p:spPr>
            <a:xfrm>
              <a:off x="4095578" y="2192066"/>
              <a:ext cx="3662549" cy="3662549"/>
            </a:xfrm>
            <a:prstGeom prst="ellipse">
              <a:avLst/>
            </a:prstGeom>
            <a:solidFill>
              <a:srgbClr val="528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4" name="图片 2">
              <a:extLst>
                <a:ext uri="{FF2B5EF4-FFF2-40B4-BE49-F238E27FC236}">
                  <a16:creationId xmlns:a16="http://schemas.microsoft.com/office/drawing/2014/main" id="{E617DEC0-63E2-C344-89B9-CD5553F90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390" y="3134277"/>
              <a:ext cx="3015483" cy="294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39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1085672" y="578894"/>
            <a:ext cx="3704249" cy="3351102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5D9FADCE-4CF5-AF4A-939E-F1AABC1BDDD9}"/>
              </a:ext>
            </a:extLst>
          </p:cNvPr>
          <p:cNvGrpSpPr/>
          <p:nvPr/>
        </p:nvGrpSpPr>
        <p:grpSpPr>
          <a:xfrm>
            <a:off x="50935" y="3029899"/>
            <a:ext cx="3733693" cy="4332192"/>
            <a:chOff x="4095578" y="2192066"/>
            <a:chExt cx="3662549" cy="3884812"/>
          </a:xfrm>
        </p:grpSpPr>
        <p:sp>
          <p:nvSpPr>
            <p:cNvPr id="43" name="椭圆 33">
              <a:extLst>
                <a:ext uri="{FF2B5EF4-FFF2-40B4-BE49-F238E27FC236}">
                  <a16:creationId xmlns:a16="http://schemas.microsoft.com/office/drawing/2014/main" id="{7D2A1FE3-A943-8244-B2A1-47C6512F6B5B}"/>
                </a:ext>
              </a:extLst>
            </p:cNvPr>
            <p:cNvSpPr/>
            <p:nvPr/>
          </p:nvSpPr>
          <p:spPr>
            <a:xfrm>
              <a:off x="4095578" y="2192066"/>
              <a:ext cx="3662549" cy="3662549"/>
            </a:xfrm>
            <a:prstGeom prst="ellipse">
              <a:avLst/>
            </a:prstGeom>
            <a:solidFill>
              <a:srgbClr val="528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4" name="图片 2">
              <a:extLst>
                <a:ext uri="{FF2B5EF4-FFF2-40B4-BE49-F238E27FC236}">
                  <a16:creationId xmlns:a16="http://schemas.microsoft.com/office/drawing/2014/main" id="{E617DEC0-63E2-C344-89B9-CD5553F90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390" y="3134277"/>
              <a:ext cx="3015483" cy="2942601"/>
            </a:xfrm>
            <a:prstGeom prst="rect">
              <a:avLst/>
            </a:prstGeom>
          </p:spPr>
        </p:pic>
      </p:grpSp>
      <p:sp>
        <p:nvSpPr>
          <p:cNvPr id="23" name="文本框 8">
            <a:extLst>
              <a:ext uri="{FF2B5EF4-FFF2-40B4-BE49-F238E27FC236}">
                <a16:creationId xmlns:a16="http://schemas.microsoft.com/office/drawing/2014/main" id="{9EC757DA-D3E1-884F-A4BD-26FFDAE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61" y="2001742"/>
            <a:ext cx="2977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đọc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E8A385-B7DB-374E-93DC-92DD7CB12972}"/>
              </a:ext>
            </a:extLst>
          </p:cNvPr>
          <p:cNvGrpSpPr/>
          <p:nvPr/>
        </p:nvGrpSpPr>
        <p:grpSpPr>
          <a:xfrm>
            <a:off x="1350648" y="983810"/>
            <a:ext cx="924455" cy="972295"/>
            <a:chOff x="983432" y="1215608"/>
            <a:chExt cx="924455" cy="8591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2924B91-8DD1-C74E-B9EC-71B39F7A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32" y="1215608"/>
              <a:ext cx="924455" cy="859159"/>
            </a:xfrm>
            <a:prstGeom prst="rect">
              <a:avLst/>
            </a:prstGeom>
          </p:spPr>
        </p:pic>
        <p:sp>
          <p:nvSpPr>
            <p:cNvPr id="45" name="文本框 8">
              <a:extLst>
                <a:ext uri="{FF2B5EF4-FFF2-40B4-BE49-F238E27FC236}">
                  <a16:creationId xmlns:a16="http://schemas.microsoft.com/office/drawing/2014/main" id="{9332D886-60FD-8D45-874F-7C7D5CCD8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1436" y="1366881"/>
              <a:ext cx="536783" cy="625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I.</a:t>
              </a:r>
              <a:endParaRPr lang="vi-VN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25FCE9-338D-E443-AA35-3A0318C74903}"/>
              </a:ext>
            </a:extLst>
          </p:cNvPr>
          <p:cNvGrpSpPr/>
          <p:nvPr/>
        </p:nvGrpSpPr>
        <p:grpSpPr>
          <a:xfrm>
            <a:off x="3807978" y="34477"/>
            <a:ext cx="3849622" cy="672035"/>
            <a:chOff x="3791743" y="155629"/>
            <a:chExt cx="3193769" cy="59383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E9505D8-D898-784A-828D-4699CE39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3" y="201243"/>
              <a:ext cx="3193769" cy="548223"/>
            </a:xfrm>
            <a:prstGeom prst="rect">
              <a:avLst/>
            </a:prstGeom>
          </p:spPr>
        </p:pic>
        <p:sp>
          <p:nvSpPr>
            <p:cNvPr id="48" name="文本框 8">
              <a:extLst>
                <a:ext uri="{FF2B5EF4-FFF2-40B4-BE49-F238E27FC236}">
                  <a16:creationId xmlns:a16="http://schemas.microsoft.com/office/drawing/2014/main" id="{1953F9DC-41F7-E443-914B-CA37001DB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9778" y="155629"/>
              <a:ext cx="26794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/>
                  </a:solidFill>
                  <a:effectLst/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hỏi</a:t>
              </a:r>
              <a:endParaRPr lang="en-US" sz="3200" b="1" dirty="0">
                <a:solidFill>
                  <a:schemeClr val="bg1"/>
                </a:solidFill>
                <a:effectLst/>
                <a:latin typeface="SVN-Ballarea Typeface" panose="02000506000000020004" pitchFamily="50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DAF0D8-77B3-0B4C-941E-988C2EA369E3}"/>
              </a:ext>
            </a:extLst>
          </p:cNvPr>
          <p:cNvGrpSpPr/>
          <p:nvPr/>
        </p:nvGrpSpPr>
        <p:grpSpPr>
          <a:xfrm>
            <a:off x="4857741" y="2313461"/>
            <a:ext cx="3476525" cy="620414"/>
            <a:chOff x="3791744" y="185877"/>
            <a:chExt cx="2304256" cy="54822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EE0CA4E-E096-6442-A0CD-51EE62E72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4" y="185877"/>
              <a:ext cx="2304256" cy="548223"/>
            </a:xfrm>
            <a:prstGeom prst="rect">
              <a:avLst/>
            </a:prstGeom>
          </p:spPr>
        </p:pic>
        <p:sp>
          <p:nvSpPr>
            <p:cNvPr id="54" name="文本框 8">
              <a:extLst>
                <a:ext uri="{FF2B5EF4-FFF2-40B4-BE49-F238E27FC236}">
                  <a16:creationId xmlns:a16="http://schemas.microsoft.com/office/drawing/2014/main" id="{0D5A7B62-380A-B943-B2DB-D72A5A6BFB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4706" y="194891"/>
              <a:ext cx="779757" cy="46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Gợi</a:t>
              </a:r>
              <a:r>
                <a:rPr lang="en-US" sz="2800" b="1" dirty="0">
                  <a:solidFill>
                    <a:schemeClr val="bg1"/>
                  </a:solidFill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ý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ADB3E70-401B-8F48-BA90-CFCD982CEBC6}"/>
              </a:ext>
            </a:extLst>
          </p:cNvPr>
          <p:cNvSpPr txBox="1"/>
          <p:nvPr/>
        </p:nvSpPr>
        <p:spPr>
          <a:xfrm>
            <a:off x="4857740" y="634916"/>
            <a:ext cx="70025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em, để trồng trọt và chăn nuôi hiệu quả, người lao động thường đặc biệt chú ý đến những yếu tố nào?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4413155" y="2974214"/>
            <a:ext cx="535955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trồng trọt, chăn nuôi hiệu quả, người lao động thường đặc biệt chú ý đến những yếu tố: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31" y="4843770"/>
            <a:ext cx="2618212" cy="191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6" y="4843770"/>
            <a:ext cx="2699266" cy="191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715" y="4843770"/>
            <a:ext cx="2492205" cy="18287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59158" y="4340132"/>
            <a:ext cx="1778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Đất đai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24273" y="4303504"/>
            <a:ext cx="1588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Khí hậu;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94512" y="4300629"/>
            <a:ext cx="3450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Giống cây trồng.</a:t>
            </a:r>
          </a:p>
        </p:txBody>
      </p:sp>
    </p:spTree>
    <p:extLst>
      <p:ext uri="{BB962C8B-B14F-4D97-AF65-F5344CB8AC3E}">
        <p14:creationId xmlns:p14="http://schemas.microsoft.com/office/powerpoint/2010/main" val="2970646888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3" grpId="0"/>
      <p:bldP spid="55" grpId="0"/>
      <p:bldP spid="58" grpId="0"/>
      <p:bldP spid="2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1022025" y="405289"/>
            <a:ext cx="4094059" cy="4014519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5D9FADCE-4CF5-AF4A-939E-F1AABC1BDDD9}"/>
              </a:ext>
            </a:extLst>
          </p:cNvPr>
          <p:cNvGrpSpPr/>
          <p:nvPr/>
        </p:nvGrpSpPr>
        <p:grpSpPr>
          <a:xfrm>
            <a:off x="140455" y="3033712"/>
            <a:ext cx="3733693" cy="3848281"/>
            <a:chOff x="4095578" y="2192066"/>
            <a:chExt cx="3662549" cy="3884812"/>
          </a:xfrm>
        </p:grpSpPr>
        <p:sp>
          <p:nvSpPr>
            <p:cNvPr id="43" name="椭圆 33">
              <a:extLst>
                <a:ext uri="{FF2B5EF4-FFF2-40B4-BE49-F238E27FC236}">
                  <a16:creationId xmlns:a16="http://schemas.microsoft.com/office/drawing/2014/main" id="{7D2A1FE3-A943-8244-B2A1-47C6512F6B5B}"/>
                </a:ext>
              </a:extLst>
            </p:cNvPr>
            <p:cNvSpPr/>
            <p:nvPr/>
          </p:nvSpPr>
          <p:spPr>
            <a:xfrm>
              <a:off x="4095578" y="2192066"/>
              <a:ext cx="3662549" cy="3662549"/>
            </a:xfrm>
            <a:prstGeom prst="ellipse">
              <a:avLst/>
            </a:prstGeom>
            <a:solidFill>
              <a:srgbClr val="528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4" name="图片 2">
              <a:extLst>
                <a:ext uri="{FF2B5EF4-FFF2-40B4-BE49-F238E27FC236}">
                  <a16:creationId xmlns:a16="http://schemas.microsoft.com/office/drawing/2014/main" id="{E617DEC0-63E2-C344-89B9-CD5553F90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390" y="3134277"/>
              <a:ext cx="3015483" cy="2942601"/>
            </a:xfrm>
            <a:prstGeom prst="rect">
              <a:avLst/>
            </a:prstGeom>
          </p:spPr>
        </p:pic>
      </p:grpSp>
      <p:sp>
        <p:nvSpPr>
          <p:cNvPr id="23" name="文本框 8">
            <a:extLst>
              <a:ext uri="{FF2B5EF4-FFF2-40B4-BE49-F238E27FC236}">
                <a16:creationId xmlns:a16="http://schemas.microsoft.com/office/drawing/2014/main" id="{9EC757DA-D3E1-884F-A4BD-26FFDAE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18" y="1702884"/>
            <a:ext cx="38286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Trải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nghiệm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bản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924B91-8DD1-C74E-B9EC-71B39F7A7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88" y="882819"/>
            <a:ext cx="924455" cy="859159"/>
          </a:xfrm>
          <a:prstGeom prst="rect">
            <a:avLst/>
          </a:prstGeom>
        </p:spPr>
      </p:pic>
      <p:sp>
        <p:nvSpPr>
          <p:cNvPr id="45" name="文本框 8">
            <a:extLst>
              <a:ext uri="{FF2B5EF4-FFF2-40B4-BE49-F238E27FC236}">
                <a16:creationId xmlns:a16="http://schemas.microsoft.com/office/drawing/2014/main" id="{9332D886-60FD-8D45-874F-7C7D5CCD8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186" y="1000474"/>
            <a:ext cx="6450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II.</a:t>
            </a:r>
            <a:endParaRPr lang="vi-VN" sz="4000" b="1" dirty="0">
              <a:solidFill>
                <a:schemeClr val="accent6">
                  <a:lumMod val="50000"/>
                </a:schemeClr>
              </a:solidFill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25FCE9-338D-E443-AA35-3A0318C74903}"/>
              </a:ext>
            </a:extLst>
          </p:cNvPr>
          <p:cNvGrpSpPr/>
          <p:nvPr/>
        </p:nvGrpSpPr>
        <p:grpSpPr>
          <a:xfrm>
            <a:off x="6471838" y="1451182"/>
            <a:ext cx="3849622" cy="548223"/>
            <a:chOff x="3791743" y="201243"/>
            <a:chExt cx="3193769" cy="54822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E9505D8-D898-784A-828D-4699CE39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3" y="201243"/>
              <a:ext cx="3193769" cy="548223"/>
            </a:xfrm>
            <a:prstGeom prst="rect">
              <a:avLst/>
            </a:prstGeom>
          </p:spPr>
        </p:pic>
        <p:sp>
          <p:nvSpPr>
            <p:cNvPr id="48" name="文本框 8">
              <a:extLst>
                <a:ext uri="{FF2B5EF4-FFF2-40B4-BE49-F238E27FC236}">
                  <a16:creationId xmlns:a16="http://schemas.microsoft.com/office/drawing/2014/main" id="{1953F9DC-41F7-E443-914B-CA37001DB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9778" y="247795"/>
              <a:ext cx="26794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SVN-Ballarea Typeface" panose="02000506000000020004" pitchFamily="50" charset="0"/>
                  <a:ea typeface="Times New Roman"/>
                  <a:cs typeface="Times New Roman"/>
                  <a:sym typeface="Times New Roman"/>
                </a:rPr>
                <a:t> ĐỌC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4530519" y="4141744"/>
            <a:ext cx="7255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5555165" y="2333825"/>
            <a:ext cx="64055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đọc văn 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Lưu ý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17123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3" grpId="0"/>
      <p:bldP spid="58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332787" y="1300289"/>
            <a:ext cx="2646316" cy="2703274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5D9FADCE-4CF5-AF4A-939E-F1AABC1BDDD9}"/>
              </a:ext>
            </a:extLst>
          </p:cNvPr>
          <p:cNvGrpSpPr/>
          <p:nvPr/>
        </p:nvGrpSpPr>
        <p:grpSpPr>
          <a:xfrm>
            <a:off x="0" y="3331528"/>
            <a:ext cx="3198738" cy="3526472"/>
            <a:chOff x="4095578" y="2192066"/>
            <a:chExt cx="3662549" cy="3884812"/>
          </a:xfrm>
        </p:grpSpPr>
        <p:sp>
          <p:nvSpPr>
            <p:cNvPr id="43" name="椭圆 33">
              <a:extLst>
                <a:ext uri="{FF2B5EF4-FFF2-40B4-BE49-F238E27FC236}">
                  <a16:creationId xmlns:a16="http://schemas.microsoft.com/office/drawing/2014/main" id="{7D2A1FE3-A943-8244-B2A1-47C6512F6B5B}"/>
                </a:ext>
              </a:extLst>
            </p:cNvPr>
            <p:cNvSpPr/>
            <p:nvPr/>
          </p:nvSpPr>
          <p:spPr>
            <a:xfrm>
              <a:off x="4095578" y="2192066"/>
              <a:ext cx="3662549" cy="3662549"/>
            </a:xfrm>
            <a:prstGeom prst="ellipse">
              <a:avLst/>
            </a:prstGeom>
            <a:solidFill>
              <a:srgbClr val="528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4" name="图片 2">
              <a:extLst>
                <a:ext uri="{FF2B5EF4-FFF2-40B4-BE49-F238E27FC236}">
                  <a16:creationId xmlns:a16="http://schemas.microsoft.com/office/drawing/2014/main" id="{E617DEC0-63E2-C344-89B9-CD5553F90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390" y="3134277"/>
              <a:ext cx="3015483" cy="294260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367282" y="2045968"/>
            <a:ext cx="26118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KHÓ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9103" y="168209"/>
            <a:ext cx="9081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đấ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là những gì tinh túy, đẹp đẽ, quý giá nhất được kết tinh từ trời đất, mạch nguồn của sự sống.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8738" y="1420861"/>
            <a:ext cx="39348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nhổ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vi-VN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8738" y="4193303"/>
            <a:ext cx="3818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vi-VN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47" y="1353245"/>
            <a:ext cx="4925252" cy="259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46" y="3985067"/>
            <a:ext cx="4925253" cy="27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8813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8" grpId="0"/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1047249" y="404334"/>
            <a:ext cx="3795635" cy="4014519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5D9FADCE-4CF5-AF4A-939E-F1AABC1BDDD9}"/>
              </a:ext>
            </a:extLst>
          </p:cNvPr>
          <p:cNvGrpSpPr/>
          <p:nvPr/>
        </p:nvGrpSpPr>
        <p:grpSpPr>
          <a:xfrm>
            <a:off x="140455" y="3033712"/>
            <a:ext cx="3733693" cy="3848281"/>
            <a:chOff x="4095578" y="2192066"/>
            <a:chExt cx="3662549" cy="3884812"/>
          </a:xfrm>
        </p:grpSpPr>
        <p:sp>
          <p:nvSpPr>
            <p:cNvPr id="43" name="椭圆 33">
              <a:extLst>
                <a:ext uri="{FF2B5EF4-FFF2-40B4-BE49-F238E27FC236}">
                  <a16:creationId xmlns:a16="http://schemas.microsoft.com/office/drawing/2014/main" id="{7D2A1FE3-A943-8244-B2A1-47C6512F6B5B}"/>
                </a:ext>
              </a:extLst>
            </p:cNvPr>
            <p:cNvSpPr/>
            <p:nvPr/>
          </p:nvSpPr>
          <p:spPr>
            <a:xfrm>
              <a:off x="4095578" y="2192066"/>
              <a:ext cx="3662549" cy="3662549"/>
            </a:xfrm>
            <a:prstGeom prst="ellipse">
              <a:avLst/>
            </a:prstGeom>
            <a:solidFill>
              <a:srgbClr val="528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4" name="图片 2">
              <a:extLst>
                <a:ext uri="{FF2B5EF4-FFF2-40B4-BE49-F238E27FC236}">
                  <a16:creationId xmlns:a16="http://schemas.microsoft.com/office/drawing/2014/main" id="{E617DEC0-63E2-C344-89B9-CD5553F90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390" y="3134277"/>
              <a:ext cx="3015483" cy="2942601"/>
            </a:xfrm>
            <a:prstGeom prst="rect">
              <a:avLst/>
            </a:prstGeom>
          </p:spPr>
        </p:pic>
      </p:grpSp>
      <p:sp>
        <p:nvSpPr>
          <p:cNvPr id="23" name="文本框 8">
            <a:extLst>
              <a:ext uri="{FF2B5EF4-FFF2-40B4-BE49-F238E27FC236}">
                <a16:creationId xmlns:a16="http://schemas.microsoft.com/office/drawing/2014/main" id="{9EC757DA-D3E1-884F-A4BD-26FFDAE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531" y="1789474"/>
            <a:ext cx="33561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Suy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ngẫm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phản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hồi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924B91-8DD1-C74E-B9EC-71B39F7A7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31" y="1009515"/>
            <a:ext cx="924455" cy="859159"/>
          </a:xfrm>
          <a:prstGeom prst="rect">
            <a:avLst/>
          </a:prstGeom>
        </p:spPr>
      </p:pic>
      <p:sp>
        <p:nvSpPr>
          <p:cNvPr id="45" name="文本框 8">
            <a:extLst>
              <a:ext uri="{FF2B5EF4-FFF2-40B4-BE49-F238E27FC236}">
                <a16:creationId xmlns:a16="http://schemas.microsoft.com/office/drawing/2014/main" id="{9332D886-60FD-8D45-874F-7C7D5CCD8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27" y="1099233"/>
            <a:ext cx="8523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III.</a:t>
            </a:r>
            <a:endParaRPr lang="vi-VN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5749678" y="2859085"/>
            <a:ext cx="4217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PHIẾU HỌC TẬP 1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SVN-Ballarea Typeface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5749678" y="3528587"/>
            <a:ext cx="4217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PHIẾU HỌC TẬP 2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SVN-Ballarea Typeface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5749678" y="4198089"/>
            <a:ext cx="4217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PHIẾU HỌC TẬP 3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SVN-Ballarea Typeface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3058" y="383291"/>
            <a:ext cx="6858634" cy="20679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Tìm hiểu đặc điểm của thể loại tục ngữ thể hiện qua các câu tục ngữ trong văn bản “Những kinh nghiệm dân gian về lao động sản xuất”.</a:t>
            </a:r>
          </a:p>
        </p:txBody>
      </p:sp>
    </p:spTree>
    <p:extLst>
      <p:ext uri="{BB962C8B-B14F-4D97-AF65-F5344CB8AC3E}">
        <p14:creationId xmlns:p14="http://schemas.microsoft.com/office/powerpoint/2010/main" val="337187932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3" grpId="0"/>
      <p:bldP spid="58" grpId="0"/>
      <p:bldP spid="17" grpId="0"/>
      <p:bldP spid="18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378484"/>
              </p:ext>
            </p:extLst>
          </p:nvPr>
        </p:nvGraphicFramePr>
        <p:xfrm>
          <a:off x="277906" y="2342405"/>
          <a:ext cx="3917576" cy="38513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2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67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CHỮ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DÒNG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VẾ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2673">
                <a:tc gridSpan="4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XÉT: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342520"/>
              </p:ext>
            </p:extLst>
          </p:nvPr>
        </p:nvGraphicFramePr>
        <p:xfrm>
          <a:off x="8355110" y="2280530"/>
          <a:ext cx="4076548" cy="42490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6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107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 NGHIỆM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NGHĨA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12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723">
                <a:tc gridSpan="4"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647968"/>
              </p:ext>
            </p:extLst>
          </p:nvPr>
        </p:nvGraphicFramePr>
        <p:xfrm>
          <a:off x="4285132" y="2359479"/>
          <a:ext cx="3980328" cy="38961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94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CÂU</a:t>
                      </a:r>
                      <a:r>
                        <a:rPr lang="en-US" sz="2000" baseline="0" dirty="0"/>
                        <a:t>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CẶP</a:t>
                      </a:r>
                      <a:r>
                        <a:rPr lang="en-US" sz="2000" baseline="0" dirty="0"/>
                        <a:t> VẦN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LOẠI</a:t>
                      </a:r>
                      <a:r>
                        <a:rPr lang="en-US" sz="2000" baseline="0" dirty="0"/>
                        <a:t> VẦN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NHỊP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0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0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0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0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871">
                <a:tc gridSpan="4"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TÁC</a:t>
                      </a:r>
                      <a:r>
                        <a:rPr lang="en-US" sz="2800" baseline="0" dirty="0"/>
                        <a:t> DỤNG: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603936" y="1481474"/>
            <a:ext cx="3510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PHIẾU HỌC TẬP 1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SVN-Ballarea Typeface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4518215" y="1492736"/>
            <a:ext cx="3514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PHIẾU HỌC TẬP 2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SVN-Ballarea Typeface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D09822-2AF8-3A4D-A56F-1A7FAA291A38}"/>
              </a:ext>
            </a:extLst>
          </p:cNvPr>
          <p:cNvSpPr txBox="1"/>
          <p:nvPr/>
        </p:nvSpPr>
        <p:spPr>
          <a:xfrm>
            <a:off x="8749557" y="1481473"/>
            <a:ext cx="3047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VN-Ballarea Typeface"/>
                <a:cs typeface="Arial" panose="020B0604020202020204" pitchFamily="34" charset="0"/>
              </a:rPr>
              <a:t>PHIẾU HỌC TẬP 3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SVN-Ballarea Typeface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6187" y="109072"/>
            <a:ext cx="11911692" cy="97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Ballarea Typeface"/>
                <a:cs typeface="Arial" panose="020B0604020202020204" pitchFamily="34" charset="0"/>
              </a:rPr>
              <a:t>Tìm hiểu đặc điểm của thể loại tục ngữ thể hiện qua các câu tục ngữ trong văn bản “Những kinh nghiệm dân gian về lao động sản xuất”.</a:t>
            </a:r>
          </a:p>
        </p:txBody>
      </p:sp>
    </p:spTree>
    <p:extLst>
      <p:ext uri="{BB962C8B-B14F-4D97-AF65-F5344CB8AC3E}">
        <p14:creationId xmlns:p14="http://schemas.microsoft.com/office/powerpoint/2010/main" val="3752918824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2069868" y="1014475"/>
            <a:ext cx="9792395" cy="954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490" y="1014475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741" y="182223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363493"/>
              </p:ext>
            </p:extLst>
          </p:nvPr>
        </p:nvGraphicFramePr>
        <p:xfrm>
          <a:off x="2443942" y="2053245"/>
          <a:ext cx="9418320" cy="45803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CHỮ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DÒNG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VẾ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330">
                <a:tc gridSpan="4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XÉT: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3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1419 L 3.33333E-6 1.85185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2069868" y="1014475"/>
            <a:ext cx="9792395" cy="954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490" y="1014475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741" y="182223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664989"/>
              </p:ext>
            </p:extLst>
          </p:nvPr>
        </p:nvGraphicFramePr>
        <p:xfrm>
          <a:off x="2443942" y="2053245"/>
          <a:ext cx="9418320" cy="45803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CHỮ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DÒNG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VẾ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330">
                <a:tc gridSpan="4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XÉT: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Ngắn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vế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3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1419 L -2.29167E-6 1.85185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490" y="1014475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741" y="182223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60738"/>
              </p:ext>
            </p:extLst>
          </p:nvPr>
        </p:nvGraphicFramePr>
        <p:xfrm>
          <a:off x="2268595" y="955790"/>
          <a:ext cx="5470554" cy="52787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4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320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CHỮ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DÒNG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VẾ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4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4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4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4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4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3207">
                <a:tc gridSpan="4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XÉT: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Ngắn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vế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127" y="1272995"/>
            <a:ext cx="3998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1127" y="2892825"/>
            <a:ext cx="381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1419 L -2.29167E-6 1.85185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3653442" y="841390"/>
            <a:ext cx="7444049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4239" y="1014475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741" y="182223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69146"/>
              </p:ext>
            </p:extLst>
          </p:nvPr>
        </p:nvGraphicFramePr>
        <p:xfrm>
          <a:off x="2535382" y="1436285"/>
          <a:ext cx="9418320" cy="45803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CẶP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VẦN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VẦN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330">
                <a:tc gridSpan="4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DỤNG: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1419 L 3.33333E-6 1.85185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9191" y="351067"/>
            <a:ext cx="6253843" cy="783770"/>
          </a:xfrm>
          <a:prstGeom prst="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3726" y="1861459"/>
            <a:ext cx="8948057" cy="2008414"/>
          </a:xfrm>
          <a:prstGeom prst="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 ĐI TÌM Ô CHỮ </a:t>
            </a:r>
          </a:p>
        </p:txBody>
      </p:sp>
    </p:spTree>
    <p:extLst>
      <p:ext uri="{BB962C8B-B14F-4D97-AF65-F5344CB8AC3E}">
        <p14:creationId xmlns:p14="http://schemas.microsoft.com/office/powerpoint/2010/main" val="230441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3653442" y="841390"/>
            <a:ext cx="7444049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4239" y="1014475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741" y="182223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75584"/>
              </p:ext>
            </p:extLst>
          </p:nvPr>
        </p:nvGraphicFramePr>
        <p:xfrm>
          <a:off x="2352502" y="1364570"/>
          <a:ext cx="9418320" cy="5451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CẶP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VẦN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VẦN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Lụa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</a:t>
                      </a:r>
                      <a:endParaRPr lang="en-US" sz="28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–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3/2/3/2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Bờ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cờ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2/2/2</a:t>
                      </a:r>
                    </a:p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330">
                <a:tc gridSpan="4"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điệu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2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1419 L 3.33333E-6 1.85185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490" y="1014475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5741" y="182223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1127" y="1272995"/>
            <a:ext cx="3998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1127" y="2892825"/>
            <a:ext cx="3815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145713"/>
              </p:ext>
            </p:extLst>
          </p:nvPr>
        </p:nvGraphicFramePr>
        <p:xfrm>
          <a:off x="2194559" y="1057186"/>
          <a:ext cx="5386647" cy="55264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8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25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CẶP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VẦN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VẦN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0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Lụa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5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0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5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</a:t>
                      </a:r>
                      <a:endParaRPr lang="en-US" sz="20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–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3/2/3/2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029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Bờ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cờ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Vần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2/2/2</a:t>
                      </a:r>
                    </a:p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2516">
                <a:tc gridSpan="4"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điệu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nhàng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hài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2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1419 L -2.29167E-6 1.85185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1994663" y="787313"/>
            <a:ext cx="7967752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3: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861" y="1048903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8723" y="15190"/>
            <a:ext cx="962552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41172"/>
              </p:ext>
            </p:extLst>
          </p:nvPr>
        </p:nvGraphicFramePr>
        <p:xfrm>
          <a:off x="2286001" y="1436285"/>
          <a:ext cx="9667701" cy="44491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9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TU TỪ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NGHIỆM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97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1419 L 3.33333E-6 1.85185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2914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1852423" y="554637"/>
            <a:ext cx="7967752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3: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3598" y="43235"/>
            <a:ext cx="962552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30965"/>
              </p:ext>
            </p:extLst>
          </p:nvPr>
        </p:nvGraphicFramePr>
        <p:xfrm>
          <a:off x="134471" y="1074987"/>
          <a:ext cx="12057530" cy="56314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8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6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5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7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91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</a:t>
                      </a:r>
                    </a:p>
                    <a:p>
                      <a:pPr algn="ctr"/>
                      <a:r>
                        <a:rPr lang="en-US" sz="3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 TỪ 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3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NGHIỆM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3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NGHĨA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72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So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en-US" sz="2400" b="1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tấc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&gt;&lt;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tấc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quý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khuyên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nhủ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mọi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quý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đai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quý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cha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2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Điệp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Nhấn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bồi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cối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42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So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nhai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no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cày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Khuyên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dù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cẩn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kỹ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càng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đẹp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9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390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1994663" y="787313"/>
            <a:ext cx="7967752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4: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861" y="1048903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9363" y="154889"/>
            <a:ext cx="1080988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225648"/>
              </p:ext>
            </p:extLst>
          </p:nvPr>
        </p:nvGraphicFramePr>
        <p:xfrm>
          <a:off x="2286001" y="1436285"/>
          <a:ext cx="9667701" cy="44491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9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TU TỪ 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NGHIỆM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53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1419 L 3.33333E-6 1.85185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FF879353-1BAC-45BE-8B6F-518E160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15648" y="189894"/>
            <a:ext cx="8486775" cy="8287416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DE5ECDE7-0391-46E3-A505-85C6A5C60541}"/>
              </a:ext>
            </a:extLst>
          </p:cNvPr>
          <p:cNvSpPr/>
          <p:nvPr/>
        </p:nvSpPr>
        <p:spPr>
          <a:xfrm>
            <a:off x="2604263" y="625794"/>
            <a:ext cx="7967752" cy="492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Aft>
                <a:spcPts val="0"/>
              </a:spcAft>
              <a:tabLst>
                <a:tab pos="2023110" algn="l"/>
              </a:tabLst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4: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E9A0E134-34A9-4B31-A0B6-3F9E94FE6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861" y="1048903"/>
            <a:ext cx="4284349" cy="6005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9363" y="154889"/>
            <a:ext cx="8449236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TÌM HIỂU ĐẶC ĐIỂM THỂ LOẠI CỦA TỤC NGỮ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433302"/>
              </p:ext>
            </p:extLst>
          </p:nvPr>
        </p:nvGraphicFramePr>
        <p:xfrm>
          <a:off x="749363" y="1149014"/>
          <a:ext cx="11206480" cy="56715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8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TU TỪ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NGHIỆM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NGHĨA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6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Khoai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lạ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ruộng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mạ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gieo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mạ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mùa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quý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báu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cha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6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&gt;&lt;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đất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Theo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mưa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mùa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98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chiêm-nép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cờ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lên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chiêm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(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sấm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mưu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chiêm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trổ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bông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mùa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6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6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1419 L 3.33333E-6 1.85185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23828" y="4308481"/>
            <a:ext cx="12133092" cy="2549520"/>
          </a:xfrm>
          <a:prstGeom prst="rect">
            <a:avLst/>
          </a:prstGeom>
        </p:spPr>
      </p:pic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3412671" y="125048"/>
            <a:ext cx="4972050" cy="4014519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文本框 8">
            <a:extLst>
              <a:ext uri="{FF2B5EF4-FFF2-40B4-BE49-F238E27FC236}">
                <a16:creationId xmlns:a16="http://schemas.microsoft.com/office/drawing/2014/main" id="{9EC757DA-D3E1-884F-A4BD-26FFDAE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561" y="1867187"/>
            <a:ext cx="33226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SVN-Clementine" panose="020F0502020204030203" pitchFamily="34" charset="0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E8A385-B7DB-374E-93DC-92DD7CB12972}"/>
              </a:ext>
            </a:extLst>
          </p:cNvPr>
          <p:cNvGrpSpPr/>
          <p:nvPr/>
        </p:nvGrpSpPr>
        <p:grpSpPr>
          <a:xfrm>
            <a:off x="3869581" y="1223250"/>
            <a:ext cx="924455" cy="859159"/>
            <a:chOff x="1901403" y="1754508"/>
            <a:chExt cx="924455" cy="8591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2924B91-8DD1-C74E-B9EC-71B39F7A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03" y="1754508"/>
              <a:ext cx="924455" cy="859159"/>
            </a:xfrm>
            <a:prstGeom prst="rect">
              <a:avLst/>
            </a:prstGeom>
          </p:spPr>
        </p:pic>
        <p:sp>
          <p:nvSpPr>
            <p:cNvPr id="45" name="文本框 8">
              <a:extLst>
                <a:ext uri="{FF2B5EF4-FFF2-40B4-BE49-F238E27FC236}">
                  <a16:creationId xmlns:a16="http://schemas.microsoft.com/office/drawing/2014/main" id="{9332D886-60FD-8D45-874F-7C7D5CCD8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138" y="1870506"/>
              <a:ext cx="7162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SVN-Clementine" panose="020F0502020204030203" pitchFamily="34" charset="0"/>
                  <a:ea typeface="Times New Roman"/>
                  <a:cs typeface="Times New Roman"/>
                  <a:sym typeface="Times New Roman"/>
                </a:rPr>
                <a:t>IV.</a:t>
              </a:r>
              <a:endParaRPr lang="vi-VN" sz="4000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4" name="组合 10">
            <a:extLst>
              <a:ext uri="{FF2B5EF4-FFF2-40B4-BE49-F238E27FC236}">
                <a16:creationId xmlns:a16="http://schemas.microsoft.com/office/drawing/2014/main" id="{24FBFB64-CA89-CA48-B145-C28D0190CAD3}"/>
              </a:ext>
            </a:extLst>
          </p:cNvPr>
          <p:cNvGrpSpPr/>
          <p:nvPr/>
        </p:nvGrpSpPr>
        <p:grpSpPr>
          <a:xfrm>
            <a:off x="74572" y="2490108"/>
            <a:ext cx="5542457" cy="4384944"/>
            <a:chOff x="13169221" y="5530077"/>
            <a:chExt cx="4360723" cy="4090418"/>
          </a:xfrm>
        </p:grpSpPr>
        <p:pic>
          <p:nvPicPr>
            <p:cNvPr id="37" name="图片 11">
              <a:extLst>
                <a:ext uri="{FF2B5EF4-FFF2-40B4-BE49-F238E27FC236}">
                  <a16:creationId xmlns:a16="http://schemas.microsoft.com/office/drawing/2014/main" id="{B93B287F-C8F3-8349-868D-2157398F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439526" y="5530077"/>
              <a:ext cx="4090418" cy="4090418"/>
            </a:xfrm>
            <a:custGeom>
              <a:avLst/>
              <a:gdLst>
                <a:gd name="connsiteX0" fmla="*/ 2045209 w 4090418"/>
                <a:gd name="connsiteY0" fmla="*/ 0 h 4090418"/>
                <a:gd name="connsiteX1" fmla="*/ 4090418 w 4090418"/>
                <a:gd name="connsiteY1" fmla="*/ 2045209 h 4090418"/>
                <a:gd name="connsiteX2" fmla="*/ 2045209 w 4090418"/>
                <a:gd name="connsiteY2" fmla="*/ 4090418 h 4090418"/>
                <a:gd name="connsiteX3" fmla="*/ 0 w 4090418"/>
                <a:gd name="connsiteY3" fmla="*/ 2045209 h 4090418"/>
                <a:gd name="connsiteX4" fmla="*/ 2045209 w 4090418"/>
                <a:gd name="connsiteY4" fmla="*/ 0 h 40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0418" h="4090418">
                  <a:moveTo>
                    <a:pt x="2045209" y="0"/>
                  </a:moveTo>
                  <a:cubicBezTo>
                    <a:pt x="3174747" y="0"/>
                    <a:pt x="4090418" y="915671"/>
                    <a:pt x="4090418" y="2045209"/>
                  </a:cubicBezTo>
                  <a:cubicBezTo>
                    <a:pt x="4090418" y="3174747"/>
                    <a:pt x="3174747" y="4090418"/>
                    <a:pt x="2045209" y="4090418"/>
                  </a:cubicBezTo>
                  <a:cubicBezTo>
                    <a:pt x="915671" y="4090418"/>
                    <a:pt x="0" y="3174747"/>
                    <a:pt x="0" y="2045209"/>
                  </a:cubicBezTo>
                  <a:cubicBezTo>
                    <a:pt x="0" y="915671"/>
                    <a:pt x="915671" y="0"/>
                    <a:pt x="2045209" y="0"/>
                  </a:cubicBezTo>
                  <a:close/>
                </a:path>
              </a:pathLst>
            </a:custGeom>
            <a:solidFill>
              <a:srgbClr val="528D69"/>
            </a:solidFill>
          </p:spPr>
        </p:pic>
        <p:pic>
          <p:nvPicPr>
            <p:cNvPr id="38" name="图片 12">
              <a:extLst>
                <a:ext uri="{FF2B5EF4-FFF2-40B4-BE49-F238E27FC236}">
                  <a16:creationId xmlns:a16="http://schemas.microsoft.com/office/drawing/2014/main" id="{F9AF94D0-58DF-8644-B63E-66DBDE446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29255" flipH="1">
              <a:off x="13169221" y="5569124"/>
              <a:ext cx="2867825" cy="3955173"/>
            </a:xfrm>
            <a:prstGeom prst="rect">
              <a:avLst/>
            </a:prstGeom>
          </p:spPr>
        </p:pic>
        <p:sp>
          <p:nvSpPr>
            <p:cNvPr id="39" name="椭圆 13">
              <a:extLst>
                <a:ext uri="{FF2B5EF4-FFF2-40B4-BE49-F238E27FC236}">
                  <a16:creationId xmlns:a16="http://schemas.microsoft.com/office/drawing/2014/main" id="{ABA2CA60-C993-8643-A23C-D2F656E2EEDA}"/>
                </a:ext>
              </a:extLst>
            </p:cNvPr>
            <p:cNvSpPr/>
            <p:nvPr/>
          </p:nvSpPr>
          <p:spPr>
            <a:xfrm>
              <a:off x="13589714" y="5779222"/>
              <a:ext cx="3837478" cy="3837478"/>
            </a:xfrm>
            <a:prstGeom prst="ellipse">
              <a:avLst/>
            </a:prstGeom>
            <a:gradFill>
              <a:gsLst>
                <a:gs pos="53000">
                  <a:srgbClr val="518C68">
                    <a:alpha val="0"/>
                  </a:srgbClr>
                </a:gs>
                <a:gs pos="94000">
                  <a:srgbClr val="518C68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1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prestig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AE9B725B-D937-E34B-87F3-F4501399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63" y="658224"/>
            <a:ext cx="7240953" cy="4795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64E29C-78DF-2E4D-A12B-C8966B99E07C}"/>
              </a:ext>
            </a:extLst>
          </p:cNvPr>
          <p:cNvSpPr/>
          <p:nvPr/>
        </p:nvSpPr>
        <p:spPr>
          <a:xfrm>
            <a:off x="3754876" y="1047407"/>
            <a:ext cx="5472725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467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838" y="3180785"/>
            <a:ext cx="98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trâu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A1641193-4ACC-2591-7B1D-2D739801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1029" y="-3363608"/>
            <a:ext cx="1580421" cy="8822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753143" y="582155"/>
            <a:ext cx="631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0151" y="3180784"/>
            <a:ext cx="2355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nghiệp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95A47DE-2C9B-FD44-9D7A-E652B34D6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9639"/>
            <a:ext cx="12192000" cy="4788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53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AE9B725B-D937-E34B-87F3-F4501399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59" y="551159"/>
            <a:ext cx="7240953" cy="5181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64E29C-78DF-2E4D-A12B-C8966B99E07C}"/>
              </a:ext>
            </a:extLst>
          </p:cNvPr>
          <p:cNvSpPr/>
          <p:nvPr/>
        </p:nvSpPr>
        <p:spPr>
          <a:xfrm>
            <a:off x="3601787" y="1740073"/>
            <a:ext cx="6201095" cy="3898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467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374" y="3107495"/>
            <a:ext cx="83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trì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1558" y="3129875"/>
            <a:ext cx="148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viên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4421" y="3661752"/>
            <a:ext cx="148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điền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1641193-4ACC-2591-7B1D-2D739801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908" y="-3325804"/>
            <a:ext cx="1580421" cy="8822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3736409" y="539744"/>
            <a:ext cx="631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B95A47DE-2C9B-FD44-9D7A-E652B34D6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60" y="2069639"/>
            <a:ext cx="12398447" cy="4788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00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AE9B725B-D937-E34B-87F3-F4501399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71" y="582155"/>
            <a:ext cx="7240953" cy="4843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64E29C-78DF-2E4D-A12B-C8966B99E07C}"/>
              </a:ext>
            </a:extLst>
          </p:cNvPr>
          <p:cNvSpPr/>
          <p:nvPr/>
        </p:nvSpPr>
        <p:spPr>
          <a:xfrm>
            <a:off x="3614986" y="1054304"/>
            <a:ext cx="5472725" cy="4877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....,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467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6380" y="2908745"/>
            <a:ext cx="12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7226" y="3454532"/>
            <a:ext cx="12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cần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A1641193-4ACC-2591-7B1D-2D739801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069" y="-3361195"/>
            <a:ext cx="1580421" cy="8822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3753143" y="582155"/>
            <a:ext cx="631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B95A47DE-2C9B-FD44-9D7A-E652B34D6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521" y="2069639"/>
            <a:ext cx="13055600" cy="4788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57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72814" y="4308480"/>
            <a:ext cx="12133092" cy="254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66936" y="3388179"/>
            <a:ext cx="4253592" cy="69170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TIẾT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2900" y="525979"/>
            <a:ext cx="11421836" cy="2286001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 ngang 1: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“Tháng ba mưa đám, tháng tám mưa cơn” là tục ngữ viết về kinh nghiệm...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0142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AE9B725B-D937-E34B-87F3-F4501399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23" y="841813"/>
            <a:ext cx="7240953" cy="4375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64E29C-78DF-2E4D-A12B-C8966B99E07C}"/>
              </a:ext>
            </a:extLst>
          </p:cNvPr>
          <p:cNvSpPr/>
          <p:nvPr/>
        </p:nvSpPr>
        <p:spPr>
          <a:xfrm>
            <a:off x="3683755" y="1196238"/>
            <a:ext cx="5472725" cy="4512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67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725" y="3156574"/>
            <a:ext cx="101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dưa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6489" y="3187083"/>
            <a:ext cx="83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lúa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A1641193-4ACC-2591-7B1D-2D739801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908" y="-3325804"/>
            <a:ext cx="1580421" cy="8822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3753143" y="582155"/>
            <a:ext cx="631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B95A47DE-2C9B-FD44-9D7A-E652B34D6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83" y="2069639"/>
            <a:ext cx="13055600" cy="4788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AE9B725B-D937-E34B-87F3-F4501399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93" y="803128"/>
            <a:ext cx="7021287" cy="4201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64E29C-78DF-2E4D-A12B-C8966B99E07C}"/>
              </a:ext>
            </a:extLst>
          </p:cNvPr>
          <p:cNvSpPr/>
          <p:nvPr/>
        </p:nvSpPr>
        <p:spPr>
          <a:xfrm>
            <a:off x="3477987" y="2019786"/>
            <a:ext cx="6286500" cy="2826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no…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67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9738" y="3140814"/>
            <a:ext cx="83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lâu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1919" y="3140813"/>
            <a:ext cx="92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sâu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A1641193-4ACC-2591-7B1D-2D7398016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908" y="-3325804"/>
            <a:ext cx="1580421" cy="8822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3753143" y="582155"/>
            <a:ext cx="631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B95A47DE-2C9B-FD44-9D7A-E652B34D6E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82" y="2069639"/>
            <a:ext cx="13055600" cy="4788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65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23828" y="4308481"/>
            <a:ext cx="12133092" cy="2549520"/>
          </a:xfrm>
          <a:prstGeom prst="rect">
            <a:avLst/>
          </a:prstGeom>
        </p:spPr>
      </p:pic>
      <p:sp>
        <p:nvSpPr>
          <p:cNvPr id="41" name="椭圆 12">
            <a:extLst>
              <a:ext uri="{FF2B5EF4-FFF2-40B4-BE49-F238E27FC236}">
                <a16:creationId xmlns:a16="http://schemas.microsoft.com/office/drawing/2014/main" id="{90F2EDC0-40D5-644B-A218-F45D806A536B}"/>
              </a:ext>
            </a:extLst>
          </p:cNvPr>
          <p:cNvSpPr/>
          <p:nvPr/>
        </p:nvSpPr>
        <p:spPr>
          <a:xfrm>
            <a:off x="1381016" y="257449"/>
            <a:ext cx="4094059" cy="4014519"/>
          </a:xfrm>
          <a:prstGeom prst="ellipse">
            <a:avLst/>
          </a:prstGeom>
          <a:noFill/>
          <a:ln>
            <a:solidFill>
              <a:srgbClr val="518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文本框 8">
            <a:extLst>
              <a:ext uri="{FF2B5EF4-FFF2-40B4-BE49-F238E27FC236}">
                <a16:creationId xmlns:a16="http://schemas.microsoft.com/office/drawing/2014/main" id="{9EC757DA-D3E1-884F-A4BD-26FFDAE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048" y="1514407"/>
            <a:ext cx="33226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SVN-Clementine" panose="020F0502020204030203" pitchFamily="34" charset="0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924B91-8DD1-C74E-B9EC-71B39F7A7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53" y="1198555"/>
            <a:ext cx="924455" cy="859159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:a16="http://schemas.microsoft.com/office/drawing/2014/main" id="{B0F7E4A9-70D8-6141-BF65-938DF5E5C2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67181" y="2985258"/>
            <a:ext cx="3727872" cy="3674085"/>
          </a:xfrm>
          <a:custGeom>
            <a:avLst/>
            <a:gdLst>
              <a:gd name="connsiteX0" fmla="*/ 1800225 w 3600450"/>
              <a:gd name="connsiteY0" fmla="*/ 0 h 3600450"/>
              <a:gd name="connsiteX1" fmla="*/ 3600450 w 3600450"/>
              <a:gd name="connsiteY1" fmla="*/ 1800225 h 3600450"/>
              <a:gd name="connsiteX2" fmla="*/ 1800225 w 3600450"/>
              <a:gd name="connsiteY2" fmla="*/ 3600450 h 3600450"/>
              <a:gd name="connsiteX3" fmla="*/ 0 w 3600450"/>
              <a:gd name="connsiteY3" fmla="*/ 1800225 h 3600450"/>
              <a:gd name="connsiteX4" fmla="*/ 1800225 w 3600450"/>
              <a:gd name="connsiteY4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50" h="3600450">
                <a:moveTo>
                  <a:pt x="1800225" y="0"/>
                </a:moveTo>
                <a:cubicBezTo>
                  <a:pt x="2794462" y="0"/>
                  <a:pt x="3600450" y="805988"/>
                  <a:pt x="3600450" y="1800225"/>
                </a:cubicBezTo>
                <a:cubicBezTo>
                  <a:pt x="3600450" y="2794462"/>
                  <a:pt x="2794462" y="3600450"/>
                  <a:pt x="1800225" y="3600450"/>
                </a:cubicBezTo>
                <a:cubicBezTo>
                  <a:pt x="805988" y="3600450"/>
                  <a:pt x="0" y="2794462"/>
                  <a:pt x="0" y="1800225"/>
                </a:cubicBezTo>
                <a:cubicBezTo>
                  <a:pt x="0" y="805988"/>
                  <a:pt x="805988" y="0"/>
                  <a:pt x="1800225" y="0"/>
                </a:cubicBezTo>
                <a:close/>
              </a:path>
            </a:pathLst>
          </a:custGeom>
          <a:solidFill>
            <a:srgbClr val="528D69"/>
          </a:solidFill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DC7629-5CC5-2146-845F-3575A8E9D1A4}"/>
              </a:ext>
            </a:extLst>
          </p:cNvPr>
          <p:cNvGrpSpPr/>
          <p:nvPr/>
        </p:nvGrpSpPr>
        <p:grpSpPr>
          <a:xfrm>
            <a:off x="5752902" y="1206931"/>
            <a:ext cx="6003910" cy="4192123"/>
            <a:chOff x="3647729" y="1297596"/>
            <a:chExt cx="7102382" cy="148333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6AE0A08C-CA93-494E-A3BE-DA7945E840C6}"/>
                </a:ext>
              </a:extLst>
            </p:cNvPr>
            <p:cNvSpPr/>
            <p:nvPr/>
          </p:nvSpPr>
          <p:spPr>
            <a:xfrm>
              <a:off x="3647729" y="1297596"/>
              <a:ext cx="6984776" cy="1483331"/>
            </a:xfrm>
            <a:prstGeom prst="rect">
              <a:avLst/>
            </a:prstGeom>
            <a:grpFill/>
            <a:ln>
              <a:solidFill>
                <a:srgbClr val="634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D74D3E3-1781-3743-99ED-0DE33A67AD44}"/>
                </a:ext>
              </a:extLst>
            </p:cNvPr>
            <p:cNvSpPr txBox="1"/>
            <p:nvPr/>
          </p:nvSpPr>
          <p:spPr>
            <a:xfrm>
              <a:off x="4025364" y="1634948"/>
              <a:ext cx="6724747" cy="259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vi-VN" sz="2800" dirty="0">
                <a:latin typeface="SVN-KG Ten Thousand Reasons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928107" y="2025655"/>
            <a:ext cx="565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kern="100" dirty="0" err="1">
                <a:latin typeface="Times New Roman" panose="02020603050405020304" pitchFamily="18" charset="0"/>
                <a:ea typeface="MS Mincho"/>
              </a:rPr>
              <a:t>Tục</a:t>
            </a:r>
            <a:r>
              <a:rPr lang="vi-VN" sz="3200" i="1" kern="100" dirty="0">
                <a:latin typeface="Times New Roman" panose="02020603050405020304" pitchFamily="18" charset="0"/>
                <a:ea typeface="MS Mincho"/>
              </a:rPr>
              <a:t> ngữ về lao động sản xuất có câu: “Nhất nước, nhì phân, tam cần, tứ giống”. Theo em, câu tục ngữ này còn đúng với ngày nay khô</a:t>
            </a:r>
            <a:r>
              <a:rPr lang="en-US" sz="3200" i="1" kern="100" dirty="0">
                <a:latin typeface="Times New Roman" panose="02020603050405020304" pitchFamily="18" charset="0"/>
                <a:ea typeface="MS Mincho"/>
              </a:rPr>
              <a:t>ng?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94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51532767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" y="0"/>
            <a:ext cx="12190695" cy="68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4660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7">
            <a:extLst>
              <a:ext uri="{FF2B5EF4-FFF2-40B4-BE49-F238E27FC236}">
                <a16:creationId xmlns:a16="http://schemas.microsoft.com/office/drawing/2014/main" id="{10401384-5063-47AB-BC8C-BD84EFDF1617}"/>
              </a:ext>
            </a:extLst>
          </p:cNvPr>
          <p:cNvGrpSpPr/>
          <p:nvPr/>
        </p:nvGrpSpPr>
        <p:grpSpPr>
          <a:xfrm>
            <a:off x="2774110" y="1024097"/>
            <a:ext cx="8189686" cy="4826044"/>
            <a:chOff x="1676399" y="1476373"/>
            <a:chExt cx="7086600" cy="3999981"/>
          </a:xfrm>
          <a:solidFill>
            <a:srgbClr val="7CB592"/>
          </a:solidFill>
        </p:grpSpPr>
        <p:sp>
          <p:nvSpPr>
            <p:cNvPr id="5" name="矩形 18">
              <a:extLst>
                <a:ext uri="{FF2B5EF4-FFF2-40B4-BE49-F238E27FC236}">
                  <a16:creationId xmlns:a16="http://schemas.microsoft.com/office/drawing/2014/main" id="{F24B302D-C28B-4BA9-85E0-21779EB25A23}"/>
                </a:ext>
              </a:extLst>
            </p:cNvPr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grpFill/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3C67FE25-C14F-4A25-994E-1F03F923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4650308" y="1363663"/>
              <a:ext cx="1138782" cy="7086600"/>
            </a:xfrm>
            <a:prstGeom prst="rect">
              <a:avLst/>
            </a:prstGeom>
            <a:grpFill/>
          </p:spPr>
        </p:pic>
      </p:grpSp>
      <p:grpSp>
        <p:nvGrpSpPr>
          <p:cNvPr id="7" name="组合 20">
            <a:extLst>
              <a:ext uri="{FF2B5EF4-FFF2-40B4-BE49-F238E27FC236}">
                <a16:creationId xmlns:a16="http://schemas.microsoft.com/office/drawing/2014/main" id="{C9EFF798-59F3-4C4F-8170-600407522087}"/>
              </a:ext>
            </a:extLst>
          </p:cNvPr>
          <p:cNvGrpSpPr/>
          <p:nvPr/>
        </p:nvGrpSpPr>
        <p:grpSpPr>
          <a:xfrm>
            <a:off x="1142923" y="1617883"/>
            <a:ext cx="9454393" cy="4139156"/>
            <a:chOff x="3390900" y="2609850"/>
            <a:chExt cx="8801101" cy="4139156"/>
          </a:xfrm>
        </p:grpSpPr>
        <p:sp>
          <p:nvSpPr>
            <p:cNvPr id="8" name="矩形 21">
              <a:extLst>
                <a:ext uri="{FF2B5EF4-FFF2-40B4-BE49-F238E27FC236}">
                  <a16:creationId xmlns:a16="http://schemas.microsoft.com/office/drawing/2014/main" id="{E01D61D8-6C8D-4BC5-87D5-953062931445}"/>
                </a:ext>
              </a:extLst>
            </p:cNvPr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CEF0644F-4DF0-4D5A-B033-01371D8D2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184971" y="1741976"/>
              <a:ext cx="1212960" cy="8801100"/>
            </a:xfrm>
            <a:prstGeom prst="rect">
              <a:avLst/>
            </a:prstGeom>
          </p:spPr>
        </p:pic>
      </p:grpSp>
      <p:pic>
        <p:nvPicPr>
          <p:cNvPr id="10" name="图片 1">
            <a:extLst>
              <a:ext uri="{FF2B5EF4-FFF2-40B4-BE49-F238E27FC236}">
                <a16:creationId xmlns:a16="http://schemas.microsoft.com/office/drawing/2014/main" id="{B2BE1817-B169-41FE-8386-D16F7F872A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473930"/>
            <a:ext cx="5992586" cy="6004502"/>
          </a:xfrm>
          <a:prstGeom prst="rect">
            <a:avLst/>
          </a:prstGeom>
        </p:spPr>
      </p:pic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D1E41312-3892-4627-AB8A-15ADBE2625F5}"/>
              </a:ext>
            </a:extLst>
          </p:cNvPr>
          <p:cNvSpPr/>
          <p:nvPr/>
        </p:nvSpPr>
        <p:spPr>
          <a:xfrm>
            <a:off x="2774110" y="2351384"/>
            <a:ext cx="778872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Cô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chúc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thật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tốt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SVN-Nickainley Script" panose="02000503000000020002" pitchFamily="50" charset="0"/>
                <a:cs typeface="Arial" panose="020B0604020202020204" pitchFamily="34" charset="0"/>
              </a:rPr>
              <a:t> !</a:t>
            </a:r>
            <a:endParaRPr sz="4000" b="1" dirty="0">
              <a:solidFill>
                <a:schemeClr val="accent6"/>
              </a:solidFill>
              <a:latin typeface="Arial" panose="020B0604020202020204" pitchFamily="34" charset="0"/>
              <a:ea typeface="SVN-Nickainley Script" panose="02000503000000020002" pitchFamily="50" charset="0"/>
              <a:cs typeface="Arial" panose="020B0604020202020204" pitchFamily="34" charset="0"/>
            </a:endParaRPr>
          </a:p>
        </p:txBody>
      </p:sp>
      <p:pic>
        <p:nvPicPr>
          <p:cNvPr id="12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58908" y="-1510238"/>
            <a:ext cx="12133092" cy="25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72814" y="4308480"/>
            <a:ext cx="12133092" cy="254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99543" y="3902529"/>
            <a:ext cx="5505664" cy="69170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 LÀM DẠ CHỊU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2900" y="525979"/>
            <a:ext cx="11421836" cy="2502971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 ngang 2: 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tục ngữ nói về việc tự mình gây ra chuyện xấu thì mình phải chịu lấy hậu quả, không kêu ca, phàn nàn.</a:t>
            </a:r>
          </a:p>
        </p:txBody>
      </p:sp>
    </p:spTree>
    <p:extLst>
      <p:ext uri="{BB962C8B-B14F-4D97-AF65-F5344CB8AC3E}">
        <p14:creationId xmlns:p14="http://schemas.microsoft.com/office/powerpoint/2010/main" val="414151047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72814" y="4316644"/>
            <a:ext cx="12133092" cy="254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89349" y="5748789"/>
            <a:ext cx="5072957" cy="69170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ĂN CHÁO ĐÁ BÁT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"/>
            <a:ext cx="11928021" cy="53802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9203" y="4539343"/>
            <a:ext cx="11609614" cy="74295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657965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72814" y="4308480"/>
            <a:ext cx="12133092" cy="254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66936" y="5682344"/>
            <a:ext cx="4427978" cy="69170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SUNG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5" y="-24494"/>
            <a:ext cx="12192001" cy="55762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2229" y="-48985"/>
            <a:ext cx="9356271" cy="104502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012195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28572" y="4308480"/>
            <a:ext cx="12133092" cy="254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7842" y="5194750"/>
            <a:ext cx="4906737" cy="69170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ghềnh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8985"/>
            <a:ext cx="12270921" cy="50618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92085" y="-48984"/>
            <a:ext cx="8629650" cy="103686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4066066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400266277">
            <a:extLst>
              <a:ext uri="{FF2B5EF4-FFF2-40B4-BE49-F238E27FC236}">
                <a16:creationId xmlns:a16="http://schemas.microsoft.com/office/drawing/2014/main" id="{6C4A9886-62C5-424C-8EF3-26D71C54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953"/>
          <a:stretch/>
        </p:blipFill>
        <p:spPr>
          <a:xfrm>
            <a:off x="-72814" y="4308480"/>
            <a:ext cx="12133092" cy="254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66936" y="3388179"/>
            <a:ext cx="4253592" cy="691700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NGỮ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2900" y="525979"/>
            <a:ext cx="11421836" cy="2286001"/>
          </a:xfrm>
          <a:prstGeom prst="roundRect">
            <a:avLst/>
          </a:prstGeom>
          <a:solidFill>
            <a:srgbClr val="7C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 ngang 6: 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 ốc nói mò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G</a:t>
            </a:r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ậy ông đập lưng ông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gồi mát ăn bát vàng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vi-VN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 gọi chung là gì?</a:t>
            </a:r>
          </a:p>
        </p:txBody>
      </p:sp>
    </p:spTree>
    <p:extLst>
      <p:ext uri="{BB962C8B-B14F-4D97-AF65-F5344CB8AC3E}">
        <p14:creationId xmlns:p14="http://schemas.microsoft.com/office/powerpoint/2010/main" val="258129798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5ABA616-1D06-4661-BFB3-185939E04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9780"/>
            <a:ext cx="12156067" cy="7007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177" y="1383170"/>
            <a:ext cx="107197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2: NHỮNG KINH NGHIỆM DÂN GIAN VỀ LAO ĐỘNG SẢN XUẤT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353830"/>
      </p:ext>
    </p:extLst>
  </p:cSld>
  <p:clrMapOvr>
    <a:masterClrMapping/>
  </p:clrMapOvr>
  <p:transition spd="slow" advClick="0" advTm="4757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fqz3stg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5327</TotalTime>
  <Words>1608</Words>
  <Application>Microsoft Office PowerPoint</Application>
  <PresentationFormat>Widescreen</PresentationFormat>
  <Paragraphs>323</Paragraphs>
  <Slides>34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微软雅黑</vt:lpstr>
      <vt:lpstr>SVN-Ballarea Typeface</vt:lpstr>
      <vt:lpstr>SVN-Clementine</vt:lpstr>
      <vt:lpstr>SVN-KG Ten Thousand Reasons</vt:lpstr>
      <vt:lpstr>Arial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Ms Ngoc Phan</Manager>
  <Company>vietlanglit</Company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Phần viết</dc:title>
  <dc:subject>@191</dc:subject>
  <dc:creator>Ms Ngoc Phan</dc:creator>
  <cp:keywords>vietlanglit</cp:keywords>
  <dc:description>vietlanglit.com</dc:description>
  <cp:lastModifiedBy>Hang Nguyen</cp:lastModifiedBy>
  <cp:revision>650</cp:revision>
  <dcterms:created xsi:type="dcterms:W3CDTF">2017-08-04T12:50:44Z</dcterms:created>
  <dcterms:modified xsi:type="dcterms:W3CDTF">2025-03-05T08:23:39Z</dcterms:modified>
  <cp:category>Ngữ văn 7 CTST</cp:category>
</cp:coreProperties>
</file>