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8"/>
  </p:notesMasterIdLst>
  <p:sldIdLst>
    <p:sldId id="439" r:id="rId3"/>
    <p:sldId id="445" r:id="rId4"/>
    <p:sldId id="284" r:id="rId5"/>
    <p:sldId id="510" r:id="rId6"/>
    <p:sldId id="512" r:id="rId7"/>
    <p:sldId id="443" r:id="rId8"/>
    <p:sldId id="513" r:id="rId9"/>
    <p:sldId id="514" r:id="rId10"/>
    <p:sldId id="446" r:id="rId11"/>
    <p:sldId id="440" r:id="rId12"/>
    <p:sldId id="441" r:id="rId13"/>
    <p:sldId id="476" r:id="rId14"/>
    <p:sldId id="515" r:id="rId15"/>
    <p:sldId id="516" r:id="rId16"/>
    <p:sldId id="485" r:id="rId17"/>
    <p:sldId id="425" r:id="rId18"/>
    <p:sldId id="518" r:id="rId19"/>
    <p:sldId id="519" r:id="rId20"/>
    <p:sldId id="520" r:id="rId21"/>
    <p:sldId id="447" r:id="rId22"/>
    <p:sldId id="521" r:id="rId23"/>
    <p:sldId id="390" r:id="rId24"/>
    <p:sldId id="522" r:id="rId25"/>
    <p:sldId id="523" r:id="rId26"/>
    <p:sldId id="524" r:id="rId27"/>
    <p:sldId id="526" r:id="rId28"/>
    <p:sldId id="527" r:id="rId29"/>
    <p:sldId id="528" r:id="rId30"/>
    <p:sldId id="529" r:id="rId31"/>
    <p:sldId id="530" r:id="rId32"/>
    <p:sldId id="470" r:id="rId33"/>
    <p:sldId id="472" r:id="rId34"/>
    <p:sldId id="534" r:id="rId35"/>
    <p:sldId id="531" r:id="rId36"/>
    <p:sldId id="53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varScale="1">
        <p:scale>
          <a:sx n="80" d="100"/>
          <a:sy n="80" d="100"/>
        </p:scale>
        <p:origin x="17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36212-2F5F-4829-AE8F-480B7E6A8B15}"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3FAA-A941-4E05-9160-6B187D8A4217}" type="slidenum">
              <a:rPr lang="en-US" smtClean="0"/>
              <a:t>‹#›</a:t>
            </a:fld>
            <a:endParaRPr lang="en-US"/>
          </a:p>
        </p:txBody>
      </p:sp>
    </p:spTree>
    <p:extLst>
      <p:ext uri="{BB962C8B-B14F-4D97-AF65-F5344CB8AC3E}">
        <p14:creationId xmlns:p14="http://schemas.microsoft.com/office/powerpoint/2010/main" val="389210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0981.713.891</a:t>
            </a:r>
            <a:endParaRPr lang="en-US" dirty="0">
              <a:solidFill>
                <a:schemeClr val="bg2"/>
              </a:solidFill>
            </a:endParaRPr>
          </a:p>
          <a:p>
            <a:endParaRPr lang="en-US" dirty="0"/>
          </a:p>
        </p:txBody>
      </p:sp>
      <p:sp>
        <p:nvSpPr>
          <p:cNvPr id="4" name="Slide Number Placeholder 3"/>
          <p:cNvSpPr>
            <a:spLocks noGrp="1"/>
          </p:cNvSpPr>
          <p:nvPr>
            <p:ph type="sldNum" sz="quarter" idx="10"/>
          </p:nvPr>
        </p:nvSpPr>
        <p:spPr/>
        <p:txBody>
          <a:bodyPr/>
          <a:lstStyle/>
          <a:p>
            <a:fld id="{75DC3FAA-A941-4E05-9160-6B187D8A4217}" type="slidenum">
              <a:rPr lang="en-US" smtClean="0"/>
              <a:t>1</a:t>
            </a:fld>
            <a:endParaRPr lang="en-US"/>
          </a:p>
        </p:txBody>
      </p:sp>
    </p:spTree>
    <p:extLst>
      <p:ext uri="{BB962C8B-B14F-4D97-AF65-F5344CB8AC3E}">
        <p14:creationId xmlns:p14="http://schemas.microsoft.com/office/powerpoint/2010/main" val="83615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50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50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5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295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295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974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398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398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398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50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50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806650433"/>
      </p:ext>
    </p:extLst>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68881412"/>
      </p:ext>
    </p:extLst>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693299778"/>
      </p:ext>
    </p:extLst>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pic>
        <p:nvPicPr>
          <p:cNvPr id="78" name="图形 77">
            <a:extLst>
              <a:ext uri="{FF2B5EF4-FFF2-40B4-BE49-F238E27FC236}">
                <a16:creationId xmlns:a16="http://schemas.microsoft.com/office/drawing/2014/main" id="{9875EF0C-0EF8-4924-BC52-F0003E70CC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id="{62DF542A-AB8C-4284-A0DE-C24B757CEB6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id="{A0B0BB3A-410C-419C-8966-E58D8F32709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590715193"/>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pic>
        <p:nvPicPr>
          <p:cNvPr id="74" name="图形 73">
            <a:extLst>
              <a:ext uri="{FF2B5EF4-FFF2-40B4-BE49-F238E27FC236}">
                <a16:creationId xmlns:a16="http://schemas.microsoft.com/office/drawing/2014/main" id="{439B18E6-E8F2-4AF0-8FAF-08CB3A2C7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FAE9632-2762-4C6F-9EF1-DC2F7CE1B4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4903597-C437-4641-805A-7E88A0E2AAC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4234724932"/>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pic>
        <p:nvPicPr>
          <p:cNvPr id="76" name="图形 75">
            <a:extLst>
              <a:ext uri="{FF2B5EF4-FFF2-40B4-BE49-F238E27FC236}">
                <a16:creationId xmlns:a16="http://schemas.microsoft.com/office/drawing/2014/main" id="{2168478A-CEC5-4262-808F-717E115C12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id="{CC225B34-8E3B-4EEC-883C-D3930987B07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id="{B947054C-5E4C-4540-ABC2-7F626C4265E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113213615"/>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pic>
        <p:nvPicPr>
          <p:cNvPr id="72" name="图形 71">
            <a:extLst>
              <a:ext uri="{FF2B5EF4-FFF2-40B4-BE49-F238E27FC236}">
                <a16:creationId xmlns:a16="http://schemas.microsoft.com/office/drawing/2014/main" id="{80B6CF54-0C26-480E-899E-65073263F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id="{89E69027-1730-401A-90B9-F4F56C40A1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id="{BCA25C43-02CF-4066-A6F3-2A41594A688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145086288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r>
              <a:rPr lang="en-US" altLang="zh-CN"/>
              <a:t>Click icon to add picture</a:t>
            </a:r>
            <a:endParaRPr lang="zh-CN" altLang="en-US"/>
          </a:p>
        </p:txBody>
      </p:sp>
      <p:pic>
        <p:nvPicPr>
          <p:cNvPr id="74" name="图形 73">
            <a:extLst>
              <a:ext uri="{FF2B5EF4-FFF2-40B4-BE49-F238E27FC236}">
                <a16:creationId xmlns:a16="http://schemas.microsoft.com/office/drawing/2014/main" id="{0A36961B-FF3F-4FC1-A220-731D85123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DE407FE-C405-461A-A629-5512D6BEE1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ABFE4C6-82B1-408A-BDEE-D8ED8A3EE9B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262067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636631"/>
      </p:ext>
    </p:extLst>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459995"/>
      </p:ext>
    </p:extLst>
  </p:cSld>
  <p:clrMapOvr>
    <a:masterClrMapping/>
  </p:clrMapOvr>
  <p:transition spd="slow"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296374"/>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733163287"/>
      </p:ext>
    </p:extLst>
  </p:cSld>
  <p:clrMapOvr>
    <a:masterClrMapping/>
  </p:clrMapOvr>
  <p:transition spd="slow"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995068426"/>
      </p:ext>
    </p:extLst>
  </p:cSld>
  <p:clrMapOvr>
    <a:masterClrMapping/>
  </p:clrMapOvr>
  <p:transition spd="slow"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6639666"/>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0623097"/>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
        <p:nvSpPr>
          <p:cNvPr id="7" name="矩形 6">
            <a:extLst>
              <a:ext uri="{FF2B5EF4-FFF2-40B4-BE49-F238E27FC236}">
                <a16:creationId xmlns:a16="http://schemas.microsoft.com/office/drawing/2014/main"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477014"/>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pic>
        <p:nvPicPr>
          <p:cNvPr id="8" name="图形 7">
            <a:extLst>
              <a:ext uri="{FF2B5EF4-FFF2-40B4-BE49-F238E27FC236}">
                <a16:creationId xmlns:a16="http://schemas.microsoft.com/office/drawing/2014/main" id="{E42B5FA2-610F-4642-A8E4-4633574669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id="{A8B1BA95-2F0F-4676-B009-396680CDD9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id="{EA755D31-5996-4CCD-8E66-412F0A2D9A6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89242043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42896441"/>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en-US" altLang="zh-CN"/>
              <a:t>Click to edit Master title style</a:t>
            </a:r>
            <a:endParaRPr lang="zh-CN" altLang="en-US"/>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99379873"/>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337849209"/>
      </p:ext>
    </p:extLst>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850752699"/>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39487756"/>
      </p:ext>
    </p:extLst>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B880E-3BE9-4A10-966A-C1D42C70BCF6}"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F30F0-2D64-4950-B991-DBE38FB597C1}" type="slidenum">
              <a:rPr lang="zh-CN" altLang="en-US" smtClean="0"/>
              <a:t>‹#›</a:t>
            </a:fld>
            <a:endParaRPr lang="zh-CN" altLang="en-US"/>
          </a:p>
        </p:txBody>
      </p:sp>
      <p:pic>
        <p:nvPicPr>
          <p:cNvPr id="7" name="图片 6">
            <a:extLst>
              <a:ext uri="{FF2B5EF4-FFF2-40B4-BE49-F238E27FC236}">
                <a16:creationId xmlns:a16="http://schemas.microsoft.com/office/drawing/2014/main" id="{AF54EFC6-459E-4E1C-BB99-7DE191FC5295}"/>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59383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34310596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4.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6.xml"/><Relationship Id="rId7"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xml"/><Relationship Id="rId7"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1.xml"/><Relationship Id="rId7" Type="http://schemas.openxmlformats.org/officeDocument/2006/relationships/slideLayout" Target="../slideLayouts/slideLayout18.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37.png"/><Relationship Id="rId5" Type="http://schemas.openxmlformats.org/officeDocument/2006/relationships/tags" Target="../tags/tag23.xml"/><Relationship Id="rId10" Type="http://schemas.openxmlformats.org/officeDocument/2006/relationships/image" Target="../media/image30.png"/><Relationship Id="rId4" Type="http://schemas.openxmlformats.org/officeDocument/2006/relationships/tags" Target="../tags/tag22.xml"/><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tags" Target="../tags/tag28.xml"/><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1.xml"/><Relationship Id="rId7" Type="http://schemas.openxmlformats.org/officeDocument/2006/relationships/slideLayout" Target="../slideLayouts/slideLayout1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7.png"/><Relationship Id="rId5" Type="http://schemas.openxmlformats.org/officeDocument/2006/relationships/tags" Target="../tags/tag33.xml"/><Relationship Id="rId10" Type="http://schemas.openxmlformats.org/officeDocument/2006/relationships/image" Target="../media/image30.png"/><Relationship Id="rId4" Type="http://schemas.openxmlformats.org/officeDocument/2006/relationships/tags" Target="../tags/tag32.xml"/><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38.xml"/><Relationship Id="rId5" Type="http://schemas.openxmlformats.org/officeDocument/2006/relationships/image" Target="../media/image11.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37.png"/><Relationship Id="rId5" Type="http://schemas.openxmlformats.org/officeDocument/2006/relationships/image" Target="../media/image30.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427630" y="1156289"/>
            <a:ext cx="10712741" cy="570171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3"/>
          <a:stretch>
            <a:fillRect/>
          </a:stretch>
        </p:blipFill>
        <p:spPr>
          <a:xfrm>
            <a:off x="8523215" y="269007"/>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777" y="4007144"/>
            <a:ext cx="5236122" cy="2997392"/>
          </a:xfrm>
          <a:prstGeom prst="rect">
            <a:avLst/>
          </a:prstGeom>
        </p:spPr>
      </p:pic>
      <p:sp>
        <p:nvSpPr>
          <p:cNvPr id="8" name="TextBox 7">
            <a:extLst>
              <a:ext uri="{FF2B5EF4-FFF2-40B4-BE49-F238E27FC236}">
                <a16:creationId xmlns:a16="http://schemas.microsoft.com/office/drawing/2014/main" id="{B222813D-9E46-430F-BD03-0AD4CDAEA4A6}"/>
              </a:ext>
            </a:extLst>
          </p:cNvPr>
          <p:cNvSpPr txBox="1"/>
          <p:nvPr/>
        </p:nvSpPr>
        <p:spPr>
          <a:xfrm>
            <a:off x="900752" y="2891112"/>
            <a:ext cx="10863618" cy="1938992"/>
          </a:xfrm>
          <a:prstGeom prst="rect">
            <a:avLst/>
          </a:prstGeom>
          <a:noFill/>
        </p:spPr>
        <p:txBody>
          <a:bodyPr wrap="square" rtlCol="0">
            <a:spAutoFit/>
          </a:bodyPr>
          <a:lstStyle/>
          <a:p>
            <a:pPr algn="ctr"/>
            <a:r>
              <a:rPr lang="en-US" sz="4000" b="1" dirty="0" err="1">
                <a:latin typeface="Times New Roman" pitchFamily="18" charset="0"/>
                <a:cs typeface="Times New Roman" pitchFamily="18" charset="0"/>
              </a:rPr>
              <a:t>Nghĩa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tường</a:t>
            </a:r>
            <a:r>
              <a:rPr lang="en-US" sz="4000" b="1" dirty="0">
                <a:latin typeface="Times New Roman" pitchFamily="18" charset="0"/>
                <a:cs typeface="Times New Roman" pitchFamily="18" charset="0"/>
              </a:rPr>
              <a:t> minh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nghĩa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ẩn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algn="ct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ngữ</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toàn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ngữ</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phương</a:t>
            </a:r>
            <a:r>
              <a:rPr lang="en-US" sz="4000" b="1" dirty="0">
                <a:latin typeface="Times New Roman" pitchFamily="18" charset="0"/>
                <a:cs typeface="Times New Roman" pitchFamily="18" charset="0"/>
              </a:rPr>
              <a:t>: </a:t>
            </a:r>
          </a:p>
          <a:p>
            <a:pPr algn="ctr"/>
            <a:r>
              <a:rPr lang="en-US" sz="4000" b="1" dirty="0" err="1">
                <a:latin typeface="Times New Roman" pitchFamily="18" charset="0"/>
                <a:cs typeface="Times New Roman" pitchFamily="18" charset="0"/>
              </a:rPr>
              <a:t>Chức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trị</a:t>
            </a:r>
            <a:endParaRPr lang="en-US" sz="4000" dirty="0">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9BD4F959-5C33-4F72-85E4-D959F00EC44A}"/>
              </a:ext>
            </a:extLst>
          </p:cNvPr>
          <p:cNvPicPr>
            <a:picLocks noChangeAspect="1"/>
          </p:cNvPicPr>
          <p:nvPr/>
        </p:nvPicPr>
        <p:blipFill>
          <a:blip r:embed="rId3"/>
          <a:stretch>
            <a:fillRect/>
          </a:stretch>
        </p:blipFill>
        <p:spPr>
          <a:xfrm>
            <a:off x="231794" y="0"/>
            <a:ext cx="3562983" cy="1492190"/>
          </a:xfrm>
          <a:prstGeom prst="rect">
            <a:avLst/>
          </a:prstGeom>
        </p:spPr>
      </p:pic>
      <p:sp>
        <p:nvSpPr>
          <p:cNvPr id="2" name="Rectangle 1"/>
          <p:cNvSpPr/>
          <p:nvPr/>
        </p:nvSpPr>
        <p:spPr>
          <a:xfrm>
            <a:off x="2013285" y="2083908"/>
            <a:ext cx="8732519" cy="923330"/>
          </a:xfrm>
          <a:prstGeom prst="rect">
            <a:avLst/>
          </a:prstGeom>
        </p:spPr>
        <p:txBody>
          <a:bodyPr wrap="none">
            <a:spAutoFit/>
          </a:bodyPr>
          <a:lstStyle/>
          <a:p>
            <a:r>
              <a:rPr lang="en-US" sz="5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THỰC HÀNH TIẾNG VIỆT</a:t>
            </a:r>
          </a:p>
        </p:txBody>
      </p:sp>
    </p:spTree>
    <p:extLst>
      <p:ext uri="{BB962C8B-B14F-4D97-AF65-F5344CB8AC3E}">
        <p14:creationId xmlns:p14="http://schemas.microsoft.com/office/powerpoint/2010/main" val="142383217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3"/>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585278" y="2168356"/>
            <a:ext cx="5889798"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585278" y="2343931"/>
            <a:ext cx="7925922" cy="769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defRPr/>
            </a:pPr>
            <a:r>
              <a:rPr lang="en-US" altLang="zh-CN" sz="44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Tri </a:t>
            </a:r>
            <a:r>
              <a:rPr lang="en-US" altLang="zh-CN" sz="44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thức</a:t>
            </a:r>
            <a:r>
              <a:rPr lang="en-US" altLang="zh-CN" sz="44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4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Tiếng</a:t>
            </a:r>
            <a:r>
              <a:rPr lang="en-US" altLang="zh-CN" sz="44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4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Việt</a:t>
            </a:r>
            <a:endParaRPr kumimoji="0" lang="en-US" altLang="zh-CN" sz="44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3"/>
          <a:stretch>
            <a:fillRect/>
          </a:stretch>
        </p:blipFill>
        <p:spPr>
          <a:xfrm>
            <a:off x="612396" y="-73252"/>
            <a:ext cx="3562983" cy="1492190"/>
          </a:xfrm>
          <a:prstGeom prst="rect">
            <a:avLst/>
          </a:prstGeom>
        </p:spPr>
      </p:pic>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4"/>
          <a:stretch>
            <a:fillRect/>
          </a:stretch>
        </p:blipFill>
        <p:spPr>
          <a:xfrm>
            <a:off x="1330703" y="1384429"/>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4"/>
          <a:stretch>
            <a:fillRect/>
          </a:stretch>
        </p:blipFill>
        <p:spPr>
          <a:xfrm>
            <a:off x="10483575" y="3849298"/>
            <a:ext cx="1432684" cy="1383912"/>
          </a:xfrm>
          <a:prstGeom prst="rect">
            <a:avLst/>
          </a:prstGeom>
        </p:spPr>
      </p:pic>
      <p:pic>
        <p:nvPicPr>
          <p:cNvPr id="17" name="图片 23">
            <a:extLst>
              <a:ext uri="{FF2B5EF4-FFF2-40B4-BE49-F238E27FC236}">
                <a16:creationId xmlns:a16="http://schemas.microsoft.com/office/drawing/2014/main" id="{0E03C7AD-CED4-BB4E-91DD-B69C8262F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2277" y="3752193"/>
            <a:ext cx="6308372" cy="3105807"/>
          </a:xfrm>
          <a:prstGeom prst="rect">
            <a:avLst/>
          </a:prstGeom>
        </p:spPr>
      </p:pic>
    </p:spTree>
    <p:extLst>
      <p:ext uri="{BB962C8B-B14F-4D97-AF65-F5344CB8AC3E}">
        <p14:creationId xmlns:p14="http://schemas.microsoft.com/office/powerpoint/2010/main" val="206603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945931"/>
            <a:ext cx="10972800" cy="59120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2"/>
          <a:stretch>
            <a:fillRect/>
          </a:stretch>
        </p:blipFill>
        <p:spPr>
          <a:xfrm>
            <a:off x="8590052" y="365951"/>
            <a:ext cx="3562983" cy="1492190"/>
          </a:xfrm>
          <a:prstGeom prst="rect">
            <a:avLst/>
          </a:prstGeom>
        </p:spPr>
      </p:pic>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44" y="1373454"/>
            <a:ext cx="6810704" cy="4932753"/>
          </a:xfrm>
          <a:prstGeom prst="rect">
            <a:avLst/>
          </a:prstGeom>
        </p:spPr>
      </p:pic>
      <p:sp>
        <p:nvSpPr>
          <p:cNvPr id="5" name="Rectangle 4"/>
          <p:cNvSpPr/>
          <p:nvPr/>
        </p:nvSpPr>
        <p:spPr>
          <a:xfrm>
            <a:off x="299544" y="2175106"/>
            <a:ext cx="5280515" cy="3046988"/>
          </a:xfrm>
          <a:prstGeom prst="rect">
            <a:avLst/>
          </a:prstGeom>
        </p:spPr>
        <p:txBody>
          <a:bodyPr wrap="square">
            <a:spAutoFit/>
          </a:bodyPr>
          <a:lstStyle/>
          <a:p>
            <a:pPr algn="ctr"/>
            <a:r>
              <a:rPr lang="en-US" sz="3200" i="1">
                <a:latin typeface="Times New Roman" pitchFamily="18" charset="0"/>
                <a:cs typeface="Times New Roman" pitchFamily="18" charset="0"/>
              </a:rPr>
              <a:t>Đọc nội dung</a:t>
            </a:r>
            <a:r>
              <a:rPr lang="nl-NL" sz="3200" i="1">
                <a:latin typeface="Times New Roman" pitchFamily="18" charset="0"/>
                <a:cs typeface="Times New Roman" pitchFamily="18" charset="0"/>
              </a:rPr>
              <a:t> Nghĩa tường minh và nghĩa hàm ẩn của câu, chức năng và giá trị của từ ngữ toàn dân và từ ngữ địa phương và hoàn thành </a:t>
            </a:r>
          </a:p>
          <a:p>
            <a:pPr algn="ctr"/>
            <a:r>
              <a:rPr lang="nl-NL" sz="3200" i="1">
                <a:latin typeface="Times New Roman" pitchFamily="18" charset="0"/>
                <a:cs typeface="Times New Roman" pitchFamily="18" charset="0"/>
              </a:rPr>
              <a:t>phiếu học tập sau:</a:t>
            </a:r>
            <a:endParaRPr lang="en-US" sz="3200">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5B86074B-E3F6-534E-AE1F-8F2B4BEB5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05295" y="2175106"/>
            <a:ext cx="4950371" cy="5054660"/>
          </a:xfrm>
          <a:prstGeom prst="rect">
            <a:avLst/>
          </a:prstGeom>
        </p:spPr>
      </p:pic>
    </p:spTree>
    <p:extLst>
      <p:ext uri="{BB962C8B-B14F-4D97-AF65-F5344CB8AC3E}">
        <p14:creationId xmlns:p14="http://schemas.microsoft.com/office/powerpoint/2010/main" val="2873036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4988446"/>
              </p:ext>
            </p:extLst>
          </p:nvPr>
        </p:nvGraphicFramePr>
        <p:xfrm>
          <a:off x="1324303" y="1607925"/>
          <a:ext cx="9632731" cy="3950970"/>
        </p:xfrm>
        <a:graphic>
          <a:graphicData uri="http://schemas.openxmlformats.org/drawingml/2006/table">
            <a:tbl>
              <a:tblPr firstRow="1" firstCol="1" bandRow="1">
                <a:tableStyleId>{5C22544A-7EE6-4342-B048-85BDC9FD1C3A}</a:tableStyleId>
              </a:tblPr>
              <a:tblGrid>
                <a:gridCol w="4977716">
                  <a:extLst>
                    <a:ext uri="{9D8B030D-6E8A-4147-A177-3AD203B41FA5}">
                      <a16:colId xmlns:a16="http://schemas.microsoft.com/office/drawing/2014/main" val="20000"/>
                    </a:ext>
                  </a:extLst>
                </a:gridCol>
                <a:gridCol w="4655015">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en-US" sz="3200" kern="100">
                          <a:solidFill>
                            <a:schemeClr val="tx1"/>
                          </a:solidFill>
                          <a:effectLst/>
                          <a:latin typeface="Times New Roman" pitchFamily="18" charset="0"/>
                          <a:cs typeface="Times New Roman" pitchFamily="18" charset="0"/>
                        </a:rPr>
                        <a:t>PHIẾU HỌC TẬP SỐ 3</a:t>
                      </a:r>
                      <a:endParaRPr lang="en-US" sz="3200">
                        <a:solidFill>
                          <a:schemeClr val="tx1"/>
                        </a:solidFill>
                        <a:effectLst/>
                        <a:latin typeface="Times New Roman" pitchFamily="18" charset="0"/>
                        <a:cs typeface="Times New Roman" pitchFamily="18" charset="0"/>
                      </a:endParaRPr>
                    </a:p>
                    <a:p>
                      <a:pPr algn="ctr">
                        <a:lnSpc>
                          <a:spcPct val="150000"/>
                        </a:lnSpc>
                        <a:spcAft>
                          <a:spcPts val="0"/>
                        </a:spcAft>
                      </a:pPr>
                      <a:r>
                        <a:rPr lang="en-US" sz="3200" kern="100">
                          <a:solidFill>
                            <a:schemeClr val="tx1"/>
                          </a:solidFill>
                          <a:effectLst/>
                          <a:latin typeface="Times New Roman" pitchFamily="18" charset="0"/>
                          <a:cs typeface="Times New Roman" pitchFamily="18" charset="0"/>
                        </a:rPr>
                        <a:t>Phân biệt nghĩa tường minh và nghĩa hàm ẩn</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50000"/>
                        </a:lnSpc>
                        <a:spcAft>
                          <a:spcPts val="0"/>
                        </a:spcAft>
                      </a:pPr>
                      <a:r>
                        <a:rPr lang="en-US" sz="3200" kern="100">
                          <a:solidFill>
                            <a:schemeClr val="tx1"/>
                          </a:solidFill>
                          <a:effectLst/>
                          <a:latin typeface="Times New Roman" pitchFamily="18" charset="0"/>
                          <a:cs typeface="Times New Roman" pitchFamily="18" charset="0"/>
                        </a:rPr>
                        <a:t>Nghĩa tường minh</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3200" kern="100">
                          <a:solidFill>
                            <a:schemeClr val="tx1"/>
                          </a:solidFill>
                          <a:effectLst/>
                          <a:latin typeface="Times New Roman" pitchFamily="18" charset="0"/>
                          <a:cs typeface="Times New Roman" pitchFamily="18" charset="0"/>
                        </a:rPr>
                        <a:t>Nghĩa hàm ẩn</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4955">
                <a:tc>
                  <a:txBody>
                    <a:bodyPr/>
                    <a:lstStyle/>
                    <a:p>
                      <a:pPr algn="just">
                        <a:lnSpc>
                          <a:spcPct val="150000"/>
                        </a:lnSpc>
                        <a:spcAft>
                          <a:spcPts val="0"/>
                        </a:spcAft>
                      </a:pPr>
                      <a:r>
                        <a:rPr lang="en-US" sz="3200" kern="100">
                          <a:solidFill>
                            <a:schemeClr val="tx1"/>
                          </a:solidFill>
                          <a:effectLst/>
                          <a:latin typeface="Times New Roman" pitchFamily="18" charset="0"/>
                          <a:cs typeface="Times New Roman" pitchFamily="18" charset="0"/>
                        </a:rPr>
                        <a:t>…………..</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kern="100">
                          <a:solidFill>
                            <a:schemeClr val="tx1"/>
                          </a:solidFill>
                          <a:effectLst/>
                          <a:latin typeface="Times New Roman" pitchFamily="18" charset="0"/>
                          <a:cs typeface="Times New Roman" pitchFamily="18" charset="0"/>
                        </a:rPr>
                        <a:t>………..</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955">
                <a:tc gridSpan="2">
                  <a:txBody>
                    <a:bodyPr/>
                    <a:lstStyle/>
                    <a:p>
                      <a:pPr algn="just">
                        <a:lnSpc>
                          <a:spcPct val="150000"/>
                        </a:lnSpc>
                        <a:spcAft>
                          <a:spcPts val="0"/>
                        </a:spcAft>
                      </a:pPr>
                      <a:r>
                        <a:rPr lang="en-US" sz="3200" kern="100">
                          <a:solidFill>
                            <a:schemeClr val="tx1"/>
                          </a:solidFill>
                          <a:effectLst/>
                          <a:latin typeface="Times New Roman" pitchFamily="18" charset="0"/>
                          <a:cs typeface="Times New Roman" pitchFamily="18" charset="0"/>
                        </a:rPr>
                        <a:t>Ví dụ: </a:t>
                      </a:r>
                      <a:r>
                        <a:rPr lang="vi-VN" sz="3200" kern="100">
                          <a:solidFill>
                            <a:schemeClr val="tx1"/>
                          </a:solidFill>
                          <a:effectLst/>
                          <a:latin typeface="Times New Roman" pitchFamily="18" charset="0"/>
                          <a:cs typeface="Times New Roman" pitchFamily="18" charset="0"/>
                        </a:rPr>
                        <a:t>.........................</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3"/>
                  </a:ext>
                </a:extLst>
              </a:tr>
              <a:tr h="274955">
                <a:tc>
                  <a:txBody>
                    <a:bodyPr/>
                    <a:lstStyle/>
                    <a:p>
                      <a:pPr algn="just">
                        <a:lnSpc>
                          <a:spcPct val="150000"/>
                        </a:lnSpc>
                        <a:spcAft>
                          <a:spcPts val="0"/>
                        </a:spcAft>
                      </a:pPr>
                      <a:r>
                        <a:rPr lang="en-US" sz="3200" kern="100">
                          <a:solidFill>
                            <a:schemeClr val="tx1"/>
                          </a:solidFill>
                          <a:effectLst/>
                          <a:latin typeface="Times New Roman" pitchFamily="18" charset="0"/>
                          <a:cs typeface="Times New Roman" pitchFamily="18" charset="0"/>
                        </a:rPr>
                        <a:t>…………….</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kern="100">
                          <a:solidFill>
                            <a:schemeClr val="tx1"/>
                          </a:solidFill>
                          <a:effectLst/>
                          <a:latin typeface="Times New Roman" pitchFamily="18" charset="0"/>
                          <a:cs typeface="Times New Roman" pitchFamily="18" charset="0"/>
                        </a:rPr>
                        <a:t>………………</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611381" y="30480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5" name="图片 74">
            <a:extLst>
              <a:ext uri="{FF2B5EF4-FFF2-40B4-BE49-F238E27FC236}">
                <a16:creationId xmlns:a16="http://schemas.microsoft.com/office/drawing/2014/main" id="{CC2B3E24-0A08-4C28-9E53-C1932C497A2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056" y="5382585"/>
            <a:ext cx="1247331" cy="1621087"/>
          </a:xfrm>
          <a:prstGeom prst="rect">
            <a:avLst/>
          </a:prstGeom>
        </p:spPr>
      </p:pic>
    </p:spTree>
    <p:extLst>
      <p:ext uri="{BB962C8B-B14F-4D97-AF65-F5344CB8AC3E}">
        <p14:creationId xmlns:p14="http://schemas.microsoft.com/office/powerpoint/2010/main" val="2301891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611381" y="30480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5" name="图片 74">
            <a:extLst>
              <a:ext uri="{FF2B5EF4-FFF2-40B4-BE49-F238E27FC236}">
                <a16:creationId xmlns:a16="http://schemas.microsoft.com/office/drawing/2014/main" id="{CC2B3E24-0A08-4C28-9E53-C1932C497A2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056" y="5382585"/>
            <a:ext cx="1247331" cy="162108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5648384"/>
              </p:ext>
            </p:extLst>
          </p:nvPr>
        </p:nvGraphicFramePr>
        <p:xfrm>
          <a:off x="1150883" y="1812615"/>
          <a:ext cx="9460498" cy="3307080"/>
        </p:xfrm>
        <a:graphic>
          <a:graphicData uri="http://schemas.openxmlformats.org/drawingml/2006/table">
            <a:tbl>
              <a:tblPr firstRow="1" firstCol="1" bandRow="1">
                <a:tableStyleId>{5C22544A-7EE6-4342-B048-85BDC9FD1C3A}</a:tableStyleId>
              </a:tblPr>
              <a:tblGrid>
                <a:gridCol w="2522483">
                  <a:extLst>
                    <a:ext uri="{9D8B030D-6E8A-4147-A177-3AD203B41FA5}">
                      <a16:colId xmlns:a16="http://schemas.microsoft.com/office/drawing/2014/main" val="20000"/>
                    </a:ext>
                  </a:extLst>
                </a:gridCol>
                <a:gridCol w="3783904">
                  <a:extLst>
                    <a:ext uri="{9D8B030D-6E8A-4147-A177-3AD203B41FA5}">
                      <a16:colId xmlns:a16="http://schemas.microsoft.com/office/drawing/2014/main" val="20001"/>
                    </a:ext>
                  </a:extLst>
                </a:gridCol>
                <a:gridCol w="3154111">
                  <a:extLst>
                    <a:ext uri="{9D8B030D-6E8A-4147-A177-3AD203B41FA5}">
                      <a16:colId xmlns:a16="http://schemas.microsoft.com/office/drawing/2014/main" val="20002"/>
                    </a:ext>
                  </a:extLst>
                </a:gridCol>
              </a:tblGrid>
              <a:tr h="0">
                <a:tc gridSpan="3">
                  <a:txBody>
                    <a:bodyPr/>
                    <a:lstStyle/>
                    <a:p>
                      <a:pPr algn="ctr">
                        <a:lnSpc>
                          <a:spcPct val="150000"/>
                        </a:lnSpc>
                        <a:spcAft>
                          <a:spcPts val="0"/>
                        </a:spcAft>
                      </a:pPr>
                      <a:r>
                        <a:rPr lang="en-US" sz="3200" kern="100">
                          <a:solidFill>
                            <a:schemeClr val="tx1"/>
                          </a:solidFill>
                          <a:effectLst/>
                          <a:latin typeface="Times New Roman" pitchFamily="18" charset="0"/>
                          <a:cs typeface="Times New Roman" pitchFamily="18" charset="0"/>
                        </a:rPr>
                        <a:t>PHIẾU HỌC TẬP SỐ 4</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 </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Tư ngữ địa phương</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Từ ngữ toàn dân</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Khái niệm</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 </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 </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Chức năng và giá trị</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 </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a:solidFill>
                            <a:schemeClr val="tx1"/>
                          </a:solidFill>
                          <a:effectLst/>
                          <a:latin typeface="Times New Roman" pitchFamily="18" charset="0"/>
                          <a:cs typeface="Times New Roman" pitchFamily="18" charset="0"/>
                        </a:rPr>
                        <a:t> </a:t>
                      </a:r>
                      <a:endParaRPr lang="en-US" sz="32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253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B65C88EE-E106-49BD-A35D-C65614E0C970}"/>
              </a:ext>
            </a:extLst>
          </p:cNvPr>
          <p:cNvPicPr>
            <a:picLocks noChangeAspect="1"/>
          </p:cNvPicPr>
          <p:nvPr/>
        </p:nvPicPr>
        <p:blipFill>
          <a:blip r:embed="rId3"/>
          <a:stretch>
            <a:fillRect/>
          </a:stretch>
        </p:blipFill>
        <p:spPr>
          <a:xfrm>
            <a:off x="3577603" y="2173504"/>
            <a:ext cx="788196" cy="736145"/>
          </a:xfrm>
          <a:prstGeom prst="rect">
            <a:avLst/>
          </a:prstGeom>
        </p:spPr>
      </p:pic>
      <p:pic>
        <p:nvPicPr>
          <p:cNvPr id="5" name="图片 7">
            <a:extLst>
              <a:ext uri="{FF2B5EF4-FFF2-40B4-BE49-F238E27FC236}">
                <a16:creationId xmlns:a16="http://schemas.microsoft.com/office/drawing/2014/main" id="{317F05B1-0D9F-4B0A-B0CE-9F7CA187823A}"/>
              </a:ext>
            </a:extLst>
          </p:cNvPr>
          <p:cNvPicPr>
            <a:picLocks noChangeAspect="1"/>
          </p:cNvPicPr>
          <p:nvPr/>
        </p:nvPicPr>
        <p:blipFill>
          <a:blip r:embed="rId3"/>
          <a:stretch>
            <a:fillRect/>
          </a:stretch>
        </p:blipFill>
        <p:spPr>
          <a:xfrm>
            <a:off x="3781591" y="4398436"/>
            <a:ext cx="788196" cy="736145"/>
          </a:xfrm>
          <a:prstGeom prst="rect">
            <a:avLst/>
          </a:prstGeom>
        </p:spPr>
      </p:pic>
      <p:cxnSp>
        <p:nvCxnSpPr>
          <p:cNvPr id="6" name="Straight Connector 5">
            <a:extLst>
              <a:ext uri="{FF2B5EF4-FFF2-40B4-BE49-F238E27FC236}">
                <a16:creationId xmlns:a16="http://schemas.microsoft.com/office/drawing/2014/main" id="{2B6C5CEC-14DB-4324-BF6B-315A4A813C39}"/>
              </a:ext>
            </a:extLst>
          </p:cNvPr>
          <p:cNvCxnSpPr>
            <a:cxnSpLocks/>
          </p:cNvCxnSpPr>
          <p:nvPr/>
        </p:nvCxnSpPr>
        <p:spPr>
          <a:xfrm flipH="1">
            <a:off x="4179708" y="2648564"/>
            <a:ext cx="5566851"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93CAB9-0B97-4A40-962E-BDDCFBA61165}"/>
              </a:ext>
            </a:extLst>
          </p:cNvPr>
          <p:cNvCxnSpPr>
            <a:cxnSpLocks/>
          </p:cNvCxnSpPr>
          <p:nvPr/>
        </p:nvCxnSpPr>
        <p:spPr>
          <a:xfrm flipH="1" flipV="1">
            <a:off x="4368035" y="4754290"/>
            <a:ext cx="6158855" cy="12218"/>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EA9F9EF-65F5-403B-B6DC-F191DCD5EB87}"/>
              </a:ext>
            </a:extLst>
          </p:cNvPr>
          <p:cNvSpPr/>
          <p:nvPr/>
        </p:nvSpPr>
        <p:spPr>
          <a:xfrm>
            <a:off x="4365798" y="1464358"/>
            <a:ext cx="5913317" cy="1077218"/>
          </a:xfrm>
          <a:prstGeom prst="rect">
            <a:avLst/>
          </a:prstGeom>
        </p:spPr>
        <p:txBody>
          <a:bodyPr wrap="square">
            <a:spAutoFit/>
          </a:bodyPr>
          <a:lstStyle/>
          <a:p>
            <a:pPr lvl="0"/>
            <a:r>
              <a:rPr lang="en-US" sz="3200">
                <a:latin typeface="Times New Roman" pitchFamily="18" charset="0"/>
                <a:cs typeface="Times New Roman" pitchFamily="18" charset="0"/>
              </a:rPr>
              <a:t>Phần thông báo được thể hiện trực tiếp bằng từ ngữ trong câu.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056E2E2-3BDF-4BB7-AFF5-560022E65D47}"/>
              </a:ext>
            </a:extLst>
          </p:cNvPr>
          <p:cNvSpPr/>
          <p:nvPr/>
        </p:nvSpPr>
        <p:spPr>
          <a:xfrm>
            <a:off x="4578322" y="3677071"/>
            <a:ext cx="5948568" cy="1077218"/>
          </a:xfrm>
          <a:prstGeom prst="rect">
            <a:avLst/>
          </a:prstGeom>
        </p:spPr>
        <p:txBody>
          <a:bodyPr wrap="square">
            <a:spAutoFit/>
          </a:bodyPr>
          <a:lstStyle/>
          <a:p>
            <a:r>
              <a:rPr lang="en-US" sz="3200">
                <a:latin typeface="Times New Roman" pitchFamily="18" charset="0"/>
                <a:cs typeface="Times New Roman" pitchFamily="18" charset="0"/>
              </a:rPr>
              <a:t>Loại nghĩa chúng ta có thể nhận ra trên bề mặt câu chữ.</a:t>
            </a:r>
          </a:p>
        </p:txBody>
      </p:sp>
      <p:sp>
        <p:nvSpPr>
          <p:cNvPr id="14"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715673" y="6467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15" name="图片 74">
            <a:extLst>
              <a:ext uri="{FF2B5EF4-FFF2-40B4-BE49-F238E27FC236}">
                <a16:creationId xmlns:a16="http://schemas.microsoft.com/office/drawing/2014/main" id="{CC2B3E24-0A08-4C28-9E53-C1932C497A2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0056" y="5098805"/>
            <a:ext cx="1247331" cy="1621087"/>
          </a:xfrm>
          <a:prstGeom prst="rect">
            <a:avLst/>
          </a:prstGeom>
        </p:spPr>
      </p:pic>
      <p:pic>
        <p:nvPicPr>
          <p:cNvPr id="16" name="图片 6">
            <a:extLst>
              <a:ext uri="{FF2B5EF4-FFF2-40B4-BE49-F238E27FC236}">
                <a16:creationId xmlns:a16="http://schemas.microsoft.com/office/drawing/2014/main" id="{D7A26726-85A0-4481-B212-40E78641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6941" y="1997366"/>
            <a:ext cx="1306050" cy="1036327"/>
          </a:xfrm>
          <a:prstGeom prst="rect">
            <a:avLst/>
          </a:prstGeom>
        </p:spPr>
      </p:pic>
      <p:grpSp>
        <p:nvGrpSpPr>
          <p:cNvPr id="2" name="Group 1"/>
          <p:cNvGrpSpPr/>
          <p:nvPr/>
        </p:nvGrpSpPr>
        <p:grpSpPr>
          <a:xfrm>
            <a:off x="1155947" y="2648564"/>
            <a:ext cx="2060211" cy="2822069"/>
            <a:chOff x="1155947" y="2648564"/>
            <a:chExt cx="2060211" cy="2822069"/>
          </a:xfrm>
        </p:grpSpPr>
        <p:pic>
          <p:nvPicPr>
            <p:cNvPr id="18" name="图片 11">
              <a:extLst>
                <a:ext uri="{FF2B5EF4-FFF2-40B4-BE49-F238E27FC236}">
                  <a16:creationId xmlns:a16="http://schemas.microsoft.com/office/drawing/2014/main" id="{A73EF234-6E0F-4B23-8232-0499ACC002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1155947" y="2648564"/>
              <a:ext cx="2051676" cy="2822069"/>
            </a:xfrm>
            <a:prstGeom prst="rect">
              <a:avLst/>
            </a:prstGeom>
          </p:spPr>
        </p:pic>
        <p:sp>
          <p:nvSpPr>
            <p:cNvPr id="20" name="文本框 16">
              <a:extLst>
                <a:ext uri="{FF2B5EF4-FFF2-40B4-BE49-F238E27FC236}">
                  <a16:creationId xmlns:a16="http://schemas.microsoft.com/office/drawing/2014/main" id="{F0CDFAAE-6A8A-453A-A3E3-81560F8B7408}"/>
                </a:ext>
              </a:extLst>
            </p:cNvPr>
            <p:cNvSpPr txBox="1"/>
            <p:nvPr/>
          </p:nvSpPr>
          <p:spPr bwMode="auto">
            <a:xfrm>
              <a:off x="1424126" y="3603424"/>
              <a:ext cx="1792032" cy="1569660"/>
            </a:xfrm>
            <a:prstGeom prst="rect">
              <a:avLst/>
            </a:prstGeom>
            <a:noFill/>
          </p:spPr>
          <p:txBody>
            <a:bodyPr wrap="square">
              <a:spAutoFit/>
              <a:scene3d>
                <a:camera prst="orthographicFront"/>
                <a:lightRig rig="threePt" dir="t"/>
              </a:scene3d>
              <a:sp3d contourW="12700"/>
            </a:bodyPr>
            <a:lstStyle/>
            <a:p>
              <a:pPr lvl="0" algn="ctr" defTabSz="457200">
                <a:defRPr/>
              </a:pP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1/Nghĩa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tường</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minh</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910287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16" presetClass="entr" presetSubtype="2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B65C88EE-E106-49BD-A35D-C65614E0C970}"/>
              </a:ext>
            </a:extLst>
          </p:cNvPr>
          <p:cNvPicPr>
            <a:picLocks noChangeAspect="1"/>
          </p:cNvPicPr>
          <p:nvPr/>
        </p:nvPicPr>
        <p:blipFill>
          <a:blip r:embed="rId3"/>
          <a:stretch>
            <a:fillRect/>
          </a:stretch>
        </p:blipFill>
        <p:spPr>
          <a:xfrm>
            <a:off x="3721280" y="2479320"/>
            <a:ext cx="788196" cy="736145"/>
          </a:xfrm>
          <a:prstGeom prst="rect">
            <a:avLst/>
          </a:prstGeom>
        </p:spPr>
      </p:pic>
      <p:pic>
        <p:nvPicPr>
          <p:cNvPr id="5" name="图片 7">
            <a:extLst>
              <a:ext uri="{FF2B5EF4-FFF2-40B4-BE49-F238E27FC236}">
                <a16:creationId xmlns:a16="http://schemas.microsoft.com/office/drawing/2014/main" id="{317F05B1-0D9F-4B0A-B0CE-9F7CA187823A}"/>
              </a:ext>
            </a:extLst>
          </p:cNvPr>
          <p:cNvPicPr>
            <a:picLocks noChangeAspect="1"/>
          </p:cNvPicPr>
          <p:nvPr/>
        </p:nvPicPr>
        <p:blipFill>
          <a:blip r:embed="rId3"/>
          <a:stretch>
            <a:fillRect/>
          </a:stretch>
        </p:blipFill>
        <p:spPr>
          <a:xfrm>
            <a:off x="4092907" y="3821598"/>
            <a:ext cx="788196" cy="736145"/>
          </a:xfrm>
          <a:prstGeom prst="rect">
            <a:avLst/>
          </a:prstGeom>
        </p:spPr>
      </p:pic>
      <p:cxnSp>
        <p:nvCxnSpPr>
          <p:cNvPr id="6" name="Straight Connector 5">
            <a:extLst>
              <a:ext uri="{FF2B5EF4-FFF2-40B4-BE49-F238E27FC236}">
                <a16:creationId xmlns:a16="http://schemas.microsoft.com/office/drawing/2014/main" id="{2B6C5CEC-14DB-4324-BF6B-315A4A813C39}"/>
              </a:ext>
            </a:extLst>
          </p:cNvPr>
          <p:cNvCxnSpPr>
            <a:cxnSpLocks/>
          </p:cNvCxnSpPr>
          <p:nvPr/>
        </p:nvCxnSpPr>
        <p:spPr>
          <a:xfrm flipH="1">
            <a:off x="4307726" y="2932695"/>
            <a:ext cx="640794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93CAB9-0B97-4A40-962E-BDDCFBA61165}"/>
              </a:ext>
            </a:extLst>
          </p:cNvPr>
          <p:cNvCxnSpPr>
            <a:cxnSpLocks/>
          </p:cNvCxnSpPr>
          <p:nvPr/>
        </p:nvCxnSpPr>
        <p:spPr>
          <a:xfrm flipH="1" flipV="1">
            <a:off x="4679351" y="4376035"/>
            <a:ext cx="5177590" cy="12219"/>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EA9F9EF-65F5-403B-B6DC-F191DCD5EB87}"/>
              </a:ext>
            </a:extLst>
          </p:cNvPr>
          <p:cNvSpPr/>
          <p:nvPr/>
        </p:nvSpPr>
        <p:spPr>
          <a:xfrm>
            <a:off x="4487005" y="1300151"/>
            <a:ext cx="6458264" cy="1569660"/>
          </a:xfrm>
          <a:prstGeom prst="rect">
            <a:avLst/>
          </a:prstGeom>
        </p:spPr>
        <p:txBody>
          <a:bodyPr wrap="square">
            <a:spAutoFit/>
          </a:bodyPr>
          <a:lstStyle/>
          <a:p>
            <a:pPr lvl="0"/>
            <a:r>
              <a:rPr lang="en-US" sz="3200">
                <a:latin typeface="Times New Roman" pitchFamily="18" charset="0"/>
                <a:cs typeface="Times New Roman" pitchFamily="18" charset="0"/>
              </a:rPr>
              <a:t>Phần thông báo không được thể hiện trực tiếp bằng từ ngữ trong câu mà được suy ra từ câu chữ và ngữ cảnh.</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056E2E2-3BDF-4BB7-AFF5-560022E65D47}"/>
              </a:ext>
            </a:extLst>
          </p:cNvPr>
          <p:cNvSpPr/>
          <p:nvPr/>
        </p:nvSpPr>
        <p:spPr>
          <a:xfrm>
            <a:off x="4978515" y="3215465"/>
            <a:ext cx="5826035" cy="1077218"/>
          </a:xfrm>
          <a:prstGeom prst="rect">
            <a:avLst/>
          </a:prstGeom>
        </p:spPr>
        <p:txBody>
          <a:bodyPr wrap="square">
            <a:spAutoFit/>
          </a:bodyPr>
          <a:lstStyle/>
          <a:p>
            <a:r>
              <a:rPr lang="en-US" sz="3200">
                <a:latin typeface="Times New Roman" pitchFamily="18" charset="0"/>
                <a:cs typeface="Times New Roman" pitchFamily="18" charset="0"/>
              </a:rPr>
              <a:t>Đây là loại nghĩa mà người nói, người viết thật sự muốn đề cập.</a:t>
            </a:r>
          </a:p>
        </p:txBody>
      </p:sp>
      <p:sp>
        <p:nvSpPr>
          <p:cNvPr id="14"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715673" y="6467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15" name="图片 74">
            <a:extLst>
              <a:ext uri="{FF2B5EF4-FFF2-40B4-BE49-F238E27FC236}">
                <a16:creationId xmlns:a16="http://schemas.microsoft.com/office/drawing/2014/main" id="{CC2B3E24-0A08-4C28-9E53-C1932C497A2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0056" y="5098805"/>
            <a:ext cx="1247331" cy="1621087"/>
          </a:xfrm>
          <a:prstGeom prst="rect">
            <a:avLst/>
          </a:prstGeom>
        </p:spPr>
      </p:pic>
      <p:pic>
        <p:nvPicPr>
          <p:cNvPr id="16" name="图片 6">
            <a:extLst>
              <a:ext uri="{FF2B5EF4-FFF2-40B4-BE49-F238E27FC236}">
                <a16:creationId xmlns:a16="http://schemas.microsoft.com/office/drawing/2014/main" id="{D7A26726-85A0-4481-B212-40E78641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6941" y="1997366"/>
            <a:ext cx="1306050" cy="1036327"/>
          </a:xfrm>
          <a:prstGeom prst="rect">
            <a:avLst/>
          </a:prstGeom>
        </p:spPr>
      </p:pic>
      <p:grpSp>
        <p:nvGrpSpPr>
          <p:cNvPr id="17" name="组合 5">
            <a:extLst>
              <a:ext uri="{FF2B5EF4-FFF2-40B4-BE49-F238E27FC236}">
                <a16:creationId xmlns:a16="http://schemas.microsoft.com/office/drawing/2014/main" id="{6B13ED59-886B-4A5C-AD89-2705C5116D6E}"/>
              </a:ext>
            </a:extLst>
          </p:cNvPr>
          <p:cNvGrpSpPr/>
          <p:nvPr/>
        </p:nvGrpSpPr>
        <p:grpSpPr>
          <a:xfrm>
            <a:off x="1155947" y="2648564"/>
            <a:ext cx="2051676" cy="2822069"/>
            <a:chOff x="2897672" y="1346123"/>
            <a:chExt cx="1927366" cy="2822069"/>
          </a:xfrm>
        </p:grpSpPr>
        <p:pic>
          <p:nvPicPr>
            <p:cNvPr id="18" name="图片 11">
              <a:extLst>
                <a:ext uri="{FF2B5EF4-FFF2-40B4-BE49-F238E27FC236}">
                  <a16:creationId xmlns:a16="http://schemas.microsoft.com/office/drawing/2014/main" id="{A73EF234-6E0F-4B23-8232-0499ACC002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2897672" y="1346123"/>
              <a:ext cx="1927366" cy="2822069"/>
            </a:xfrm>
            <a:prstGeom prst="rect">
              <a:avLst/>
            </a:prstGeom>
          </p:spPr>
        </p:pic>
        <p:sp>
          <p:nvSpPr>
            <p:cNvPr id="20" name="文本框 16">
              <a:extLst>
                <a:ext uri="{FF2B5EF4-FFF2-40B4-BE49-F238E27FC236}">
                  <a16:creationId xmlns:a16="http://schemas.microsoft.com/office/drawing/2014/main" id="{F0CDFAAE-6A8A-453A-A3E3-81560F8B7408}"/>
                </a:ext>
              </a:extLst>
            </p:cNvPr>
            <p:cNvSpPr txBox="1"/>
            <p:nvPr/>
          </p:nvSpPr>
          <p:spPr bwMode="auto">
            <a:xfrm>
              <a:off x="3149601" y="2300983"/>
              <a:ext cx="1582111" cy="1077218"/>
            </a:xfrm>
            <a:prstGeom prst="rect">
              <a:avLst/>
            </a:prstGeom>
            <a:noFill/>
          </p:spPr>
          <p:txBody>
            <a:bodyPr wrap="square">
              <a:spAutoFit/>
              <a:scene3d>
                <a:camera prst="orthographicFront"/>
                <a:lightRig rig="threePt" dir="t"/>
              </a:scene3d>
              <a:sp3d contourW="12700"/>
            </a:bodyPr>
            <a:lstStyle/>
            <a:p>
              <a:pPr lvl="0" algn="ctr" defTabSz="457200">
                <a:defRPr/>
              </a:pP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Nghĩa</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hàm</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ẩn</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4" name="图片 7">
            <a:extLst>
              <a:ext uri="{FF2B5EF4-FFF2-40B4-BE49-F238E27FC236}">
                <a16:creationId xmlns:a16="http://schemas.microsoft.com/office/drawing/2014/main" id="{317F05B1-0D9F-4B0A-B0CE-9F7CA187823A}"/>
              </a:ext>
            </a:extLst>
          </p:cNvPr>
          <p:cNvPicPr>
            <a:picLocks noChangeAspect="1"/>
          </p:cNvPicPr>
          <p:nvPr/>
        </p:nvPicPr>
        <p:blipFill>
          <a:blip r:embed="rId3"/>
          <a:stretch>
            <a:fillRect/>
          </a:stretch>
        </p:blipFill>
        <p:spPr>
          <a:xfrm>
            <a:off x="3343080" y="5343620"/>
            <a:ext cx="788196" cy="736145"/>
          </a:xfrm>
          <a:prstGeom prst="rect">
            <a:avLst/>
          </a:prstGeom>
        </p:spPr>
      </p:pic>
      <p:cxnSp>
        <p:nvCxnSpPr>
          <p:cNvPr id="25" name="Straight Connector 24">
            <a:extLst>
              <a:ext uri="{FF2B5EF4-FFF2-40B4-BE49-F238E27FC236}">
                <a16:creationId xmlns:a16="http://schemas.microsoft.com/office/drawing/2014/main" id="{8393CAB9-0B97-4A40-962E-BDDCFBA61165}"/>
              </a:ext>
            </a:extLst>
          </p:cNvPr>
          <p:cNvCxnSpPr>
            <a:cxnSpLocks/>
          </p:cNvCxnSpPr>
          <p:nvPr/>
        </p:nvCxnSpPr>
        <p:spPr>
          <a:xfrm flipH="1" flipV="1">
            <a:off x="4199475" y="5699475"/>
            <a:ext cx="6745794" cy="12218"/>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056E2E2-3BDF-4BB7-AFF5-560022E65D47}"/>
              </a:ext>
            </a:extLst>
          </p:cNvPr>
          <p:cNvSpPr/>
          <p:nvPr/>
        </p:nvSpPr>
        <p:spPr>
          <a:xfrm>
            <a:off x="4307726" y="4634475"/>
            <a:ext cx="6931014" cy="1077218"/>
          </a:xfrm>
          <a:prstGeom prst="rect">
            <a:avLst/>
          </a:prstGeom>
        </p:spPr>
        <p:txBody>
          <a:bodyPr wrap="square">
            <a:spAutoFit/>
          </a:bodyPr>
          <a:lstStyle/>
          <a:p>
            <a:r>
              <a:rPr lang="en-US" sz="3200">
                <a:latin typeface="Times New Roman" pitchFamily="18" charset="0"/>
                <a:cs typeface="Times New Roman" pitchFamily="18" charset="0"/>
              </a:rPr>
              <a:t>Thường được sử dụng trong sáng tác văn chương và trong đời sống hằng ngày.</a:t>
            </a:r>
          </a:p>
        </p:txBody>
      </p:sp>
    </p:spTree>
    <p:extLst>
      <p:ext uri="{BB962C8B-B14F-4D97-AF65-F5344CB8AC3E}">
        <p14:creationId xmlns:p14="http://schemas.microsoft.com/office/powerpoint/2010/main" val="381851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16" presetClass="entr" presetSubtype="2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16" presetClass="entr" presetSubtype="2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273036"/>
            <a:ext cx="10784115" cy="5156792"/>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05798" y="1273036"/>
            <a:ext cx="10548031" cy="5011777"/>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9" name="文本框 8"/>
          <p:cNvSpPr txBox="1"/>
          <p:nvPr/>
        </p:nvSpPr>
        <p:spPr>
          <a:xfrm>
            <a:off x="2333295" y="72707"/>
            <a:ext cx="7646275" cy="1200329"/>
          </a:xfrm>
          <a:prstGeom prst="rect">
            <a:avLst/>
          </a:prstGeom>
          <a:noFill/>
        </p:spPr>
        <p:txBody>
          <a:bodyPr wrap="square" rtlCol="0">
            <a:spAutoFit/>
            <a:scene3d>
              <a:camera prst="orthographicFront"/>
              <a:lightRig rig="threePt" dir="t"/>
            </a:scene3d>
            <a:sp3d contourW="12700"/>
          </a:bodyPr>
          <a:lstStyle/>
          <a:p>
            <a:pPr algn="ctr"/>
            <a:r>
              <a:rPr lang="en-US" sz="3600" b="1" dirty="0">
                <a:solidFill>
                  <a:srgbClr val="002060"/>
                </a:solidFill>
                <a:latin typeface="Times New Roman" pitchFamily="18" charset="0"/>
                <a:cs typeface="Times New Roman" panose="02020603050405020304" pitchFamily="18" charset="0"/>
              </a:rPr>
              <a:t> 3/</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toàn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endParaRPr lang="en-US" sz="3600" b="1" dirty="0">
              <a:latin typeface="Times New Roman" pitchFamily="18" charset="0"/>
              <a:cs typeface="Times New Roman" pitchFamily="18" charset="0"/>
            </a:endParaRPr>
          </a:p>
        </p:txBody>
      </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22195" y="30480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15" name="图片 6">
            <a:extLst>
              <a:ext uri="{FF2B5EF4-FFF2-40B4-BE49-F238E27FC236}">
                <a16:creationId xmlns:a16="http://schemas.microsoft.com/office/drawing/2014/main" id="{D7A26726-85A0-4481-B212-40E78641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5027" y="1494015"/>
            <a:ext cx="1306050" cy="1036327"/>
          </a:xfrm>
          <a:prstGeom prst="rect">
            <a:avLst/>
          </a:prstGeom>
        </p:spPr>
      </p:pic>
      <p:grpSp>
        <p:nvGrpSpPr>
          <p:cNvPr id="22" name="组合 5">
            <a:extLst>
              <a:ext uri="{FF2B5EF4-FFF2-40B4-BE49-F238E27FC236}">
                <a16:creationId xmlns:a16="http://schemas.microsoft.com/office/drawing/2014/main" id="{6B13ED59-886B-4A5C-AD89-2705C5116D6E}"/>
              </a:ext>
            </a:extLst>
          </p:cNvPr>
          <p:cNvGrpSpPr/>
          <p:nvPr/>
        </p:nvGrpSpPr>
        <p:grpSpPr>
          <a:xfrm>
            <a:off x="3838402" y="2530342"/>
            <a:ext cx="3699300" cy="778741"/>
            <a:chOff x="2897671" y="2107016"/>
            <a:chExt cx="3271927" cy="778741"/>
          </a:xfrm>
        </p:grpSpPr>
        <p:pic>
          <p:nvPicPr>
            <p:cNvPr id="23" name="图片 11">
              <a:extLst>
                <a:ext uri="{FF2B5EF4-FFF2-40B4-BE49-F238E27FC236}">
                  <a16:creationId xmlns:a16="http://schemas.microsoft.com/office/drawing/2014/main" id="{A73EF234-6E0F-4B23-8232-0499ACC002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2897671" y="2107016"/>
              <a:ext cx="3271927" cy="745722"/>
            </a:xfrm>
            <a:prstGeom prst="rect">
              <a:avLst/>
            </a:prstGeom>
          </p:spPr>
        </p:pic>
        <p:sp>
          <p:nvSpPr>
            <p:cNvPr id="25" name="文本框 16">
              <a:extLst>
                <a:ext uri="{FF2B5EF4-FFF2-40B4-BE49-F238E27FC236}">
                  <a16:creationId xmlns:a16="http://schemas.microsoft.com/office/drawing/2014/main" id="{F0CDFAAE-6A8A-453A-A3E3-81560F8B7408}"/>
                </a:ext>
              </a:extLst>
            </p:cNvPr>
            <p:cNvSpPr txBox="1"/>
            <p:nvPr/>
          </p:nvSpPr>
          <p:spPr bwMode="auto">
            <a:xfrm>
              <a:off x="3149601" y="2300982"/>
              <a:ext cx="2828647" cy="584775"/>
            </a:xfrm>
            <a:prstGeom prst="rect">
              <a:avLst/>
            </a:prstGeom>
            <a:noFill/>
          </p:spPr>
          <p:txBody>
            <a:bodyPr wrap="square">
              <a:spAutoFit/>
              <a:scene3d>
                <a:camera prst="orthographicFront"/>
                <a:lightRig rig="threePt" dir="t"/>
              </a:scene3d>
              <a:sp3d contourW="12700"/>
            </a:bodyPr>
            <a:lstStyle/>
            <a:p>
              <a:pPr lvl="0" algn="ctr" defTabSz="457200">
                <a:defRPr/>
              </a:pP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toàn</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dân</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47" name="图片 74">
            <a:extLst>
              <a:ext uri="{FF2B5EF4-FFF2-40B4-BE49-F238E27FC236}">
                <a16:creationId xmlns:a16="http://schemas.microsoft.com/office/drawing/2014/main" id="{CC2B3E24-0A08-4C28-9E53-C1932C497A2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0056" y="5098805"/>
            <a:ext cx="1247331" cy="1621087"/>
          </a:xfrm>
          <a:prstGeom prst="rect">
            <a:avLst/>
          </a:prstGeom>
        </p:spPr>
      </p:pic>
      <p:pic>
        <p:nvPicPr>
          <p:cNvPr id="46" name="图片 7">
            <a:extLst>
              <a:ext uri="{FF2B5EF4-FFF2-40B4-BE49-F238E27FC236}">
                <a16:creationId xmlns:a16="http://schemas.microsoft.com/office/drawing/2014/main" id="{B65C88EE-E106-49BD-A35D-C65614E0C970}"/>
              </a:ext>
            </a:extLst>
          </p:cNvPr>
          <p:cNvPicPr>
            <a:picLocks noChangeAspect="1"/>
          </p:cNvPicPr>
          <p:nvPr/>
        </p:nvPicPr>
        <p:blipFill>
          <a:blip r:embed="rId4"/>
          <a:stretch>
            <a:fillRect/>
          </a:stretch>
        </p:blipFill>
        <p:spPr>
          <a:xfrm>
            <a:off x="1754509" y="3981166"/>
            <a:ext cx="788196" cy="736145"/>
          </a:xfrm>
          <a:prstGeom prst="rect">
            <a:avLst/>
          </a:prstGeom>
        </p:spPr>
      </p:pic>
      <p:cxnSp>
        <p:nvCxnSpPr>
          <p:cNvPr id="48" name="Straight Connector 47">
            <a:extLst>
              <a:ext uri="{FF2B5EF4-FFF2-40B4-BE49-F238E27FC236}">
                <a16:creationId xmlns:a16="http://schemas.microsoft.com/office/drawing/2014/main" id="{2B6C5CEC-14DB-4324-BF6B-315A4A813C39}"/>
              </a:ext>
            </a:extLst>
          </p:cNvPr>
          <p:cNvCxnSpPr>
            <a:cxnSpLocks/>
          </p:cNvCxnSpPr>
          <p:nvPr/>
        </p:nvCxnSpPr>
        <p:spPr>
          <a:xfrm flipH="1">
            <a:off x="2729221" y="4379422"/>
            <a:ext cx="6367482"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pic>
        <p:nvPicPr>
          <p:cNvPr id="49" name="图片 7">
            <a:extLst>
              <a:ext uri="{FF2B5EF4-FFF2-40B4-BE49-F238E27FC236}">
                <a16:creationId xmlns:a16="http://schemas.microsoft.com/office/drawing/2014/main" id="{B65C88EE-E106-49BD-A35D-C65614E0C970}"/>
              </a:ext>
            </a:extLst>
          </p:cNvPr>
          <p:cNvPicPr>
            <a:picLocks noChangeAspect="1"/>
          </p:cNvPicPr>
          <p:nvPr/>
        </p:nvPicPr>
        <p:blipFill>
          <a:blip r:embed="rId4"/>
          <a:stretch>
            <a:fillRect/>
          </a:stretch>
        </p:blipFill>
        <p:spPr>
          <a:xfrm>
            <a:off x="4246831" y="5286497"/>
            <a:ext cx="788196" cy="736145"/>
          </a:xfrm>
          <a:prstGeom prst="rect">
            <a:avLst/>
          </a:prstGeom>
        </p:spPr>
      </p:pic>
      <p:cxnSp>
        <p:nvCxnSpPr>
          <p:cNvPr id="50" name="Straight Connector 49">
            <a:extLst>
              <a:ext uri="{FF2B5EF4-FFF2-40B4-BE49-F238E27FC236}">
                <a16:creationId xmlns:a16="http://schemas.microsoft.com/office/drawing/2014/main" id="{2B6C5CEC-14DB-4324-BF6B-315A4A813C39}"/>
              </a:ext>
            </a:extLst>
          </p:cNvPr>
          <p:cNvCxnSpPr>
            <a:cxnSpLocks/>
          </p:cNvCxnSpPr>
          <p:nvPr/>
        </p:nvCxnSpPr>
        <p:spPr>
          <a:xfrm flipH="1">
            <a:off x="5035027" y="5985032"/>
            <a:ext cx="5672060"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29221" y="3778924"/>
            <a:ext cx="8524608" cy="584775"/>
          </a:xfrm>
          <a:prstGeom prst="rect">
            <a:avLst/>
          </a:prstGeom>
        </p:spPr>
        <p:txBody>
          <a:bodyPr wrap="square">
            <a:spAutoFit/>
          </a:bodyPr>
          <a:lstStyle/>
          <a:p>
            <a:r>
              <a:rPr lang="en-US" sz="3200">
                <a:latin typeface="Times New Roman" pitchFamily="18" charset="0"/>
                <a:cs typeface="Times New Roman" pitchFamily="18" charset="0"/>
              </a:rPr>
              <a:t>Từ ngữ được toàn dân biết, chấp nhận </a:t>
            </a:r>
          </a:p>
        </p:txBody>
      </p:sp>
      <p:sp>
        <p:nvSpPr>
          <p:cNvPr id="7" name="Rectangle 6"/>
          <p:cNvSpPr/>
          <p:nvPr/>
        </p:nvSpPr>
        <p:spPr>
          <a:xfrm>
            <a:off x="5131364" y="5265943"/>
            <a:ext cx="5546711" cy="584775"/>
          </a:xfrm>
          <a:prstGeom prst="rect">
            <a:avLst/>
          </a:prstGeom>
        </p:spPr>
        <p:txBody>
          <a:bodyPr wrap="none">
            <a:spAutoFit/>
          </a:bodyPr>
          <a:lstStyle/>
          <a:p>
            <a:r>
              <a:rPr lang="en-US" sz="3200">
                <a:latin typeface="Times New Roman" pitchFamily="18" charset="0"/>
                <a:cs typeface="Times New Roman" pitchFamily="18" charset="0"/>
              </a:rPr>
              <a:t>Sử dụng rộng rãi trong giao tiếp.</a:t>
            </a:r>
          </a:p>
        </p:txBody>
      </p:sp>
    </p:spTree>
    <p:extLst>
      <p:ext uri="{BB962C8B-B14F-4D97-AF65-F5344CB8AC3E}">
        <p14:creationId xmlns:p14="http://schemas.microsoft.com/office/powerpoint/2010/main" val="2674015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22" presetClass="entr" presetSubtype="1"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par>
                                <p:cTn id="25" presetID="14" presetClass="entr" presetSubtype="1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arn(inVertical)">
                                      <p:cBhvr>
                                        <p:cTn id="35" dur="500"/>
                                        <p:tgtEl>
                                          <p:spTgt spid="48"/>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par>
                                <p:cTn id="45" presetID="16" presetClass="entr" presetSubtype="21"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arn(inVertical)">
                                      <p:cBhvr>
                                        <p:cTn id="47" dur="500"/>
                                        <p:tgtEl>
                                          <p:spTgt spid="50"/>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273036"/>
            <a:ext cx="10784115" cy="5156792"/>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821984" y="1418051"/>
            <a:ext cx="10548031" cy="5011777"/>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9" name="文本框 8"/>
          <p:cNvSpPr txBox="1"/>
          <p:nvPr/>
        </p:nvSpPr>
        <p:spPr>
          <a:xfrm>
            <a:off x="2333295" y="72707"/>
            <a:ext cx="7646275" cy="1200329"/>
          </a:xfrm>
          <a:prstGeom prst="rect">
            <a:avLst/>
          </a:prstGeom>
          <a:noFill/>
        </p:spPr>
        <p:txBody>
          <a:bodyPr wrap="square" rtlCol="0">
            <a:spAutoFit/>
            <a:scene3d>
              <a:camera prst="orthographicFront"/>
              <a:lightRig rig="threePt" dir="t"/>
            </a:scene3d>
            <a:sp3d contourW="12700"/>
          </a:bodyPr>
          <a:lstStyle/>
          <a:p>
            <a:pPr algn="ctr"/>
            <a:r>
              <a:rPr lang="en-US" sz="3600" b="1" dirty="0">
                <a:solidFill>
                  <a:srgbClr val="002060"/>
                </a:solidFill>
                <a:latin typeface="Times New Roman" pitchFamily="18" charset="0"/>
                <a:cs typeface="Times New Roman" panose="02020603050405020304" pitchFamily="18" charset="0"/>
              </a:rPr>
              <a:t> 3/</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toàn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endParaRPr lang="en-US" sz="3600" b="1" dirty="0">
              <a:latin typeface="Times New Roman" pitchFamily="18" charset="0"/>
              <a:cs typeface="Times New Roman" pitchFamily="18" charset="0"/>
            </a:endParaRPr>
          </a:p>
        </p:txBody>
      </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22195" y="30480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15" name="图片 6">
            <a:extLst>
              <a:ext uri="{FF2B5EF4-FFF2-40B4-BE49-F238E27FC236}">
                <a16:creationId xmlns:a16="http://schemas.microsoft.com/office/drawing/2014/main" id="{D7A26726-85A0-4481-B212-40E78641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5027" y="1494015"/>
            <a:ext cx="1306050" cy="1036327"/>
          </a:xfrm>
          <a:prstGeom prst="rect">
            <a:avLst/>
          </a:prstGeom>
        </p:spPr>
      </p:pic>
      <p:grpSp>
        <p:nvGrpSpPr>
          <p:cNvPr id="22" name="组合 5">
            <a:extLst>
              <a:ext uri="{FF2B5EF4-FFF2-40B4-BE49-F238E27FC236}">
                <a16:creationId xmlns:a16="http://schemas.microsoft.com/office/drawing/2014/main" id="{6B13ED59-886B-4A5C-AD89-2705C5116D6E}"/>
              </a:ext>
            </a:extLst>
          </p:cNvPr>
          <p:cNvGrpSpPr/>
          <p:nvPr/>
        </p:nvGrpSpPr>
        <p:grpSpPr>
          <a:xfrm>
            <a:off x="3838402" y="2530342"/>
            <a:ext cx="3703914" cy="778741"/>
            <a:chOff x="2897671" y="2107016"/>
            <a:chExt cx="3276010" cy="778741"/>
          </a:xfrm>
        </p:grpSpPr>
        <p:pic>
          <p:nvPicPr>
            <p:cNvPr id="23" name="图片 11">
              <a:extLst>
                <a:ext uri="{FF2B5EF4-FFF2-40B4-BE49-F238E27FC236}">
                  <a16:creationId xmlns:a16="http://schemas.microsoft.com/office/drawing/2014/main" id="{A73EF234-6E0F-4B23-8232-0499ACC002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2897671" y="2107016"/>
              <a:ext cx="3271927" cy="745722"/>
            </a:xfrm>
            <a:prstGeom prst="rect">
              <a:avLst/>
            </a:prstGeom>
          </p:spPr>
        </p:pic>
        <p:sp>
          <p:nvSpPr>
            <p:cNvPr id="25" name="文本框 16">
              <a:extLst>
                <a:ext uri="{FF2B5EF4-FFF2-40B4-BE49-F238E27FC236}">
                  <a16:creationId xmlns:a16="http://schemas.microsoft.com/office/drawing/2014/main" id="{F0CDFAAE-6A8A-453A-A3E3-81560F8B7408}"/>
                </a:ext>
              </a:extLst>
            </p:cNvPr>
            <p:cNvSpPr txBox="1"/>
            <p:nvPr/>
          </p:nvSpPr>
          <p:spPr bwMode="auto">
            <a:xfrm>
              <a:off x="2901755" y="2300982"/>
              <a:ext cx="3271926" cy="584775"/>
            </a:xfrm>
            <a:prstGeom prst="rect">
              <a:avLst/>
            </a:prstGeom>
            <a:noFill/>
          </p:spPr>
          <p:txBody>
            <a:bodyPr wrap="square">
              <a:spAutoFit/>
              <a:scene3d>
                <a:camera prst="orthographicFront"/>
                <a:lightRig rig="threePt" dir="t"/>
              </a:scene3d>
              <a:sp3d contourW="12700"/>
            </a:bodyPr>
            <a:lstStyle/>
            <a:p>
              <a:pPr lvl="0" algn="ctr" defTabSz="457200">
                <a:defRPr/>
              </a:pP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địa</a:t>
              </a:r>
              <a:r>
                <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phương</a:t>
              </a:r>
              <a:endParaRPr kumimoji="0" lang="zh-CN"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47" name="图片 74">
            <a:extLst>
              <a:ext uri="{FF2B5EF4-FFF2-40B4-BE49-F238E27FC236}">
                <a16:creationId xmlns:a16="http://schemas.microsoft.com/office/drawing/2014/main" id="{CC2B3E24-0A08-4C28-9E53-C1932C497A2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0056" y="5098805"/>
            <a:ext cx="1247331" cy="1621087"/>
          </a:xfrm>
          <a:prstGeom prst="rect">
            <a:avLst/>
          </a:prstGeom>
        </p:spPr>
      </p:pic>
      <p:pic>
        <p:nvPicPr>
          <p:cNvPr id="46" name="图片 7">
            <a:extLst>
              <a:ext uri="{FF2B5EF4-FFF2-40B4-BE49-F238E27FC236}">
                <a16:creationId xmlns:a16="http://schemas.microsoft.com/office/drawing/2014/main" id="{B65C88EE-E106-49BD-A35D-C65614E0C970}"/>
              </a:ext>
            </a:extLst>
          </p:cNvPr>
          <p:cNvPicPr>
            <a:picLocks noChangeAspect="1"/>
          </p:cNvPicPr>
          <p:nvPr/>
        </p:nvPicPr>
        <p:blipFill>
          <a:blip r:embed="rId4"/>
          <a:stretch>
            <a:fillRect/>
          </a:stretch>
        </p:blipFill>
        <p:spPr>
          <a:xfrm>
            <a:off x="1337387" y="3673055"/>
            <a:ext cx="788196" cy="736145"/>
          </a:xfrm>
          <a:prstGeom prst="rect">
            <a:avLst/>
          </a:prstGeom>
        </p:spPr>
      </p:pic>
      <p:cxnSp>
        <p:nvCxnSpPr>
          <p:cNvPr id="48" name="Straight Connector 47">
            <a:extLst>
              <a:ext uri="{FF2B5EF4-FFF2-40B4-BE49-F238E27FC236}">
                <a16:creationId xmlns:a16="http://schemas.microsoft.com/office/drawing/2014/main" id="{2B6C5CEC-14DB-4324-BF6B-315A4A813C39}"/>
              </a:ext>
            </a:extLst>
          </p:cNvPr>
          <p:cNvCxnSpPr>
            <a:cxnSpLocks/>
          </p:cNvCxnSpPr>
          <p:nvPr/>
        </p:nvCxnSpPr>
        <p:spPr>
          <a:xfrm flipH="1">
            <a:off x="2312099" y="4071311"/>
            <a:ext cx="8729479"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pic>
        <p:nvPicPr>
          <p:cNvPr id="49" name="图片 7">
            <a:extLst>
              <a:ext uri="{FF2B5EF4-FFF2-40B4-BE49-F238E27FC236}">
                <a16:creationId xmlns:a16="http://schemas.microsoft.com/office/drawing/2014/main" id="{B65C88EE-E106-49BD-A35D-C65614E0C970}"/>
              </a:ext>
            </a:extLst>
          </p:cNvPr>
          <p:cNvPicPr>
            <a:picLocks noChangeAspect="1"/>
          </p:cNvPicPr>
          <p:nvPr/>
        </p:nvPicPr>
        <p:blipFill>
          <a:blip r:embed="rId4"/>
          <a:stretch>
            <a:fillRect/>
          </a:stretch>
        </p:blipFill>
        <p:spPr>
          <a:xfrm>
            <a:off x="1441338" y="5515562"/>
            <a:ext cx="788196" cy="736145"/>
          </a:xfrm>
          <a:prstGeom prst="rect">
            <a:avLst/>
          </a:prstGeom>
        </p:spPr>
      </p:pic>
      <p:cxnSp>
        <p:nvCxnSpPr>
          <p:cNvPr id="50" name="Straight Connector 49">
            <a:extLst>
              <a:ext uri="{FF2B5EF4-FFF2-40B4-BE49-F238E27FC236}">
                <a16:creationId xmlns:a16="http://schemas.microsoft.com/office/drawing/2014/main" id="{2B6C5CEC-14DB-4324-BF6B-315A4A813C39}"/>
              </a:ext>
            </a:extLst>
          </p:cNvPr>
          <p:cNvCxnSpPr>
            <a:cxnSpLocks/>
          </p:cNvCxnSpPr>
          <p:nvPr/>
        </p:nvCxnSpPr>
        <p:spPr>
          <a:xfrm flipH="1">
            <a:off x="1992283" y="5985032"/>
            <a:ext cx="9049293"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12099" y="3486536"/>
            <a:ext cx="8920534" cy="584775"/>
          </a:xfrm>
          <a:prstGeom prst="rect">
            <a:avLst/>
          </a:prstGeom>
        </p:spPr>
        <p:txBody>
          <a:bodyPr wrap="square">
            <a:spAutoFit/>
          </a:bodyPr>
          <a:lstStyle/>
          <a:p>
            <a:r>
              <a:rPr lang="en-US" sz="3200">
                <a:latin typeface="Times New Roman" pitchFamily="18" charset="0"/>
                <a:cs typeface="Times New Roman" pitchFamily="18" charset="0"/>
              </a:rPr>
              <a:t>Từ chỉ được sử dụng ở một số địa phương nhất định.</a:t>
            </a:r>
          </a:p>
        </p:txBody>
      </p:sp>
      <p:sp>
        <p:nvSpPr>
          <p:cNvPr id="7" name="Rectangle 6"/>
          <p:cNvSpPr/>
          <p:nvPr/>
        </p:nvSpPr>
        <p:spPr>
          <a:xfrm>
            <a:off x="2125581" y="4313975"/>
            <a:ext cx="8915995" cy="1569660"/>
          </a:xfrm>
          <a:prstGeom prst="rect">
            <a:avLst/>
          </a:prstGeom>
        </p:spPr>
        <p:txBody>
          <a:bodyPr wrap="square">
            <a:spAutoFit/>
          </a:bodyPr>
          <a:lstStyle/>
          <a:p>
            <a:r>
              <a:rPr lang="en-US" sz="3200">
                <a:latin typeface="Times New Roman" pitchFamily="18" charset="0"/>
                <a:cs typeface="Times New Roman" pitchFamily="18" charset="0"/>
              </a:rPr>
              <a:t>Trong các tác phẩm văn chương, điện ảnh</a:t>
            </a:r>
            <a:r>
              <a:rPr lang="en-US" sz="3200">
                <a:latin typeface="Times New Roman" pitchFamily="18" charset="0"/>
                <a:cs typeface="Times New Roman" pitchFamily="18" charset="0"/>
                <a:sym typeface="Wingdings" pitchFamily="2" charset="2"/>
              </a:rPr>
              <a:t> </a:t>
            </a:r>
            <a:r>
              <a:rPr lang="en-US" sz="3200">
                <a:latin typeface="Times New Roman" pitchFamily="18" charset="0"/>
                <a:cs typeface="Times New Roman" pitchFamily="18" charset="0"/>
              </a:rPr>
              <a:t> Tô đậm màu sắc địa phương và làm cho nhân vật trở nên chân thực, sinh động hơn.</a:t>
            </a:r>
          </a:p>
        </p:txBody>
      </p:sp>
    </p:spTree>
    <p:extLst>
      <p:ext uri="{BB962C8B-B14F-4D97-AF65-F5344CB8AC3E}">
        <p14:creationId xmlns:p14="http://schemas.microsoft.com/office/powerpoint/2010/main" val="299971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22" presetClass="entr" presetSubtype="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14" presetClass="entr" presetSubtype="1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par>
                                <p:cTn id="29" presetID="16" presetClass="entr" presetSubtype="21"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inVertical)">
                                      <p:cBhvr>
                                        <p:cTn id="31" dur="500"/>
                                        <p:tgtEl>
                                          <p:spTgt spid="48"/>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arn(inVertical)">
                                      <p:cBhvr>
                                        <p:cTn id="40" dur="500"/>
                                        <p:tgtEl>
                                          <p:spTgt spid="49"/>
                                        </p:tgtEl>
                                      </p:cBhvr>
                                    </p:animEffect>
                                  </p:childTnLst>
                                </p:cTn>
                              </p:par>
                              <p:par>
                                <p:cTn id="41" presetID="16" presetClass="entr" presetSubtype="21"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3"/>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585278" y="2168356"/>
            <a:ext cx="5889798"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5044526" y="2343931"/>
            <a:ext cx="6466674" cy="769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defRPr/>
            </a:pPr>
            <a:r>
              <a:rPr lang="en-US" altLang="zh-CN" sz="4400" b="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 Luyện tập</a:t>
            </a:r>
            <a:endParaRPr kumimoji="0" lang="en-US" altLang="zh-CN" sz="44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3"/>
          <a:stretch>
            <a:fillRect/>
          </a:stretch>
        </p:blipFill>
        <p:spPr>
          <a:xfrm>
            <a:off x="612396" y="-73252"/>
            <a:ext cx="3562983" cy="1492190"/>
          </a:xfrm>
          <a:prstGeom prst="rect">
            <a:avLst/>
          </a:prstGeom>
        </p:spPr>
      </p:pic>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4"/>
          <a:stretch>
            <a:fillRect/>
          </a:stretch>
        </p:blipFill>
        <p:spPr>
          <a:xfrm>
            <a:off x="1330703" y="1384429"/>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4"/>
          <a:stretch>
            <a:fillRect/>
          </a:stretch>
        </p:blipFill>
        <p:spPr>
          <a:xfrm>
            <a:off x="10483575" y="3849298"/>
            <a:ext cx="1432684" cy="1383912"/>
          </a:xfrm>
          <a:prstGeom prst="rect">
            <a:avLst/>
          </a:prstGeom>
        </p:spPr>
      </p:pic>
      <p:pic>
        <p:nvPicPr>
          <p:cNvPr id="17" name="图片 23">
            <a:extLst>
              <a:ext uri="{FF2B5EF4-FFF2-40B4-BE49-F238E27FC236}">
                <a16:creationId xmlns:a16="http://schemas.microsoft.com/office/drawing/2014/main" id="{0E03C7AD-CED4-BB4E-91DD-B69C8262F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2277" y="3752193"/>
            <a:ext cx="6308372" cy="3105807"/>
          </a:xfrm>
          <a:prstGeom prst="rect">
            <a:avLst/>
          </a:prstGeom>
        </p:spPr>
      </p:pic>
    </p:spTree>
    <p:extLst>
      <p:ext uri="{BB962C8B-B14F-4D97-AF65-F5344CB8AC3E}">
        <p14:creationId xmlns:p14="http://schemas.microsoft.com/office/powerpoint/2010/main" val="3253702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639628"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21" name="椭圆 14">
            <a:extLst>
              <a:ext uri="{FF2B5EF4-FFF2-40B4-BE49-F238E27FC236}">
                <a16:creationId xmlns:a16="http://schemas.microsoft.com/office/drawing/2014/main" id="{B31828D5-4967-4589-836A-7CC3E5322FD6}"/>
              </a:ext>
            </a:extLst>
          </p:cNvPr>
          <p:cNvSpPr/>
          <p:nvPr/>
        </p:nvSpPr>
        <p:spPr>
          <a:xfrm>
            <a:off x="3923527" y="2270263"/>
            <a:ext cx="3169852" cy="3169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20F0502020204030204"/>
              <a:cs typeface="Helvetica"/>
              <a:sym typeface="+mn-lt"/>
            </a:endParaRPr>
          </a:p>
        </p:txBody>
      </p:sp>
      <p:sp>
        <p:nvSpPr>
          <p:cNvPr id="23" name="矩形 4">
            <a:extLst>
              <a:ext uri="{FF2B5EF4-FFF2-40B4-BE49-F238E27FC236}">
                <a16:creationId xmlns:a16="http://schemas.microsoft.com/office/drawing/2014/main" id="{49BF7DD8-2F6F-42F0-91E1-D40879B46D00}"/>
              </a:ext>
            </a:extLst>
          </p:cNvPr>
          <p:cNvSpPr/>
          <p:nvPr/>
        </p:nvSpPr>
        <p:spPr>
          <a:xfrm>
            <a:off x="7093380" y="1397276"/>
            <a:ext cx="3013540" cy="1077218"/>
          </a:xfrm>
          <a:prstGeom prst="rect">
            <a:avLst/>
          </a:prstGeom>
        </p:spPr>
        <p:txBody>
          <a:bodyPr wrap="square">
            <a:spAutoFit/>
          </a:bodyPr>
          <a:lstStyle/>
          <a:p>
            <a:r>
              <a:rPr lang="en-US" sz="3200" b="1" i="1">
                <a:latin typeface="Times New Roman" pitchFamily="18" charset="0"/>
                <a:cs typeface="Times New Roman" pitchFamily="18" charset="0"/>
              </a:rPr>
              <a:t>Nhóm 2:</a:t>
            </a:r>
            <a:r>
              <a:rPr lang="en-US" sz="3200" i="1">
                <a:latin typeface="Times New Roman" pitchFamily="18" charset="0"/>
                <a:cs typeface="Times New Roman" pitchFamily="18" charset="0"/>
              </a:rPr>
              <a:t> làm bài tập 2/SGK.Tr.87</a:t>
            </a:r>
            <a:endParaRPr lang="en-US" sz="3200">
              <a:latin typeface="Times New Roman" pitchFamily="18" charset="0"/>
              <a:cs typeface="Times New Roman" pitchFamily="18" charset="0"/>
            </a:endParaRPr>
          </a:p>
        </p:txBody>
      </p:sp>
      <p:sp>
        <p:nvSpPr>
          <p:cNvPr id="24" name="矩形 7">
            <a:extLst>
              <a:ext uri="{FF2B5EF4-FFF2-40B4-BE49-F238E27FC236}">
                <a16:creationId xmlns:a16="http://schemas.microsoft.com/office/drawing/2014/main" id="{30F6D43A-587F-459C-89F8-E9D048B4E195}"/>
              </a:ext>
            </a:extLst>
          </p:cNvPr>
          <p:cNvSpPr/>
          <p:nvPr/>
        </p:nvSpPr>
        <p:spPr>
          <a:xfrm>
            <a:off x="7303351" y="5011672"/>
            <a:ext cx="3169852" cy="1077218"/>
          </a:xfrm>
          <a:prstGeom prst="rect">
            <a:avLst/>
          </a:prstGeom>
        </p:spPr>
        <p:txBody>
          <a:bodyPr wrap="square">
            <a:spAutoFit/>
          </a:bodyPr>
          <a:lstStyle/>
          <a:p>
            <a:r>
              <a:rPr lang="en-US" sz="3200" b="1" i="1">
                <a:latin typeface="Times New Roman" pitchFamily="18" charset="0"/>
                <a:cs typeface="Times New Roman" pitchFamily="18" charset="0"/>
              </a:rPr>
              <a:t>Nhóm 4:</a:t>
            </a:r>
            <a:r>
              <a:rPr lang="en-US" sz="3200" i="1">
                <a:latin typeface="Times New Roman" pitchFamily="18" charset="0"/>
                <a:cs typeface="Times New Roman" pitchFamily="18" charset="0"/>
              </a:rPr>
              <a:t> làm bài tập 4/SGK.Tr.87</a:t>
            </a:r>
            <a:endParaRPr lang="en-US" sz="3200">
              <a:latin typeface="Times New Roman" pitchFamily="18" charset="0"/>
              <a:cs typeface="Times New Roman" pitchFamily="18" charset="0"/>
            </a:endParaRPr>
          </a:p>
        </p:txBody>
      </p:sp>
      <p:sp>
        <p:nvSpPr>
          <p:cNvPr id="25" name="矩形 10">
            <a:extLst>
              <a:ext uri="{FF2B5EF4-FFF2-40B4-BE49-F238E27FC236}">
                <a16:creationId xmlns:a16="http://schemas.microsoft.com/office/drawing/2014/main" id="{E7BCB6BA-039C-42C2-B4E1-2AC0DB1CB5F2}"/>
              </a:ext>
            </a:extLst>
          </p:cNvPr>
          <p:cNvSpPr/>
          <p:nvPr/>
        </p:nvSpPr>
        <p:spPr>
          <a:xfrm flipH="1">
            <a:off x="955703" y="1731654"/>
            <a:ext cx="3223045" cy="1077218"/>
          </a:xfrm>
          <a:prstGeom prst="rect">
            <a:avLst/>
          </a:prstGeom>
        </p:spPr>
        <p:txBody>
          <a:bodyPr wrap="square">
            <a:spAutoFit/>
          </a:bodyPr>
          <a:lstStyle/>
          <a:p>
            <a:r>
              <a:rPr lang="en-US" sz="3200" b="1" i="1">
                <a:latin typeface="Times New Roman" pitchFamily="18" charset="0"/>
                <a:cs typeface="Times New Roman" pitchFamily="18" charset="0"/>
              </a:rPr>
              <a:t>Nhóm</a:t>
            </a:r>
            <a:r>
              <a:rPr lang="vi-VN" sz="3200" b="1" i="1">
                <a:latin typeface="Times New Roman" pitchFamily="18" charset="0"/>
                <a:cs typeface="Times New Roman" pitchFamily="18" charset="0"/>
              </a:rPr>
              <a:t> 1:</a:t>
            </a:r>
            <a:r>
              <a:rPr lang="vi-VN" sz="3200" i="1">
                <a:latin typeface="Times New Roman" pitchFamily="18" charset="0"/>
                <a:cs typeface="Times New Roman" pitchFamily="18" charset="0"/>
              </a:rPr>
              <a:t> L</a:t>
            </a:r>
            <a:r>
              <a:rPr lang="en-US" sz="3200" i="1">
                <a:latin typeface="Times New Roman" pitchFamily="18" charset="0"/>
                <a:cs typeface="Times New Roman" pitchFamily="18" charset="0"/>
              </a:rPr>
              <a:t>àm bài tập 1/SGK.Tr.86</a:t>
            </a:r>
            <a:endParaRPr lang="en-US" sz="3200">
              <a:latin typeface="Times New Roman" pitchFamily="18" charset="0"/>
              <a:cs typeface="Times New Roman" pitchFamily="18" charset="0"/>
            </a:endParaRPr>
          </a:p>
        </p:txBody>
      </p:sp>
      <p:pic>
        <p:nvPicPr>
          <p:cNvPr id="27" name="图片 16">
            <a:extLst>
              <a:ext uri="{FF2B5EF4-FFF2-40B4-BE49-F238E27FC236}">
                <a16:creationId xmlns:a16="http://schemas.microsoft.com/office/drawing/2014/main" id="{4F230279-DFF1-4167-B2D9-AB823B646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004" y="2008257"/>
            <a:ext cx="1066800" cy="1066800"/>
          </a:xfrm>
          <a:prstGeom prst="rect">
            <a:avLst/>
          </a:prstGeom>
        </p:spPr>
      </p:pic>
      <p:pic>
        <p:nvPicPr>
          <p:cNvPr id="37" name="图片 18">
            <a:extLst>
              <a:ext uri="{FF2B5EF4-FFF2-40B4-BE49-F238E27FC236}">
                <a16:creationId xmlns:a16="http://schemas.microsoft.com/office/drawing/2014/main" id="{1DFA248C-5354-4F84-B9DD-962161A06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6580" y="2184343"/>
            <a:ext cx="1066800" cy="1066800"/>
          </a:xfrm>
          <a:prstGeom prst="rect">
            <a:avLst/>
          </a:prstGeom>
        </p:spPr>
      </p:pic>
      <p:pic>
        <p:nvPicPr>
          <p:cNvPr id="39" name="图片 19">
            <a:extLst>
              <a:ext uri="{FF2B5EF4-FFF2-40B4-BE49-F238E27FC236}">
                <a16:creationId xmlns:a16="http://schemas.microsoft.com/office/drawing/2014/main" id="{6C7BD494-A15C-46AC-93C1-F24BF8E36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6580" y="4495800"/>
            <a:ext cx="1066800" cy="1066800"/>
          </a:xfrm>
          <a:prstGeom prst="rect">
            <a:avLst/>
          </a:prstGeom>
        </p:spPr>
      </p:pic>
      <p:pic>
        <p:nvPicPr>
          <p:cNvPr id="41" name="图片 41">
            <a:extLst>
              <a:ext uri="{FF2B5EF4-FFF2-40B4-BE49-F238E27FC236}">
                <a16:creationId xmlns:a16="http://schemas.microsoft.com/office/drawing/2014/main" id="{C0BCA120-5789-467A-B4FF-6768C822F3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277" y="188750"/>
            <a:ext cx="2852827" cy="1197220"/>
          </a:xfrm>
          <a:prstGeom prst="rect">
            <a:avLst/>
          </a:prstGeom>
        </p:spPr>
      </p:pic>
      <p:pic>
        <p:nvPicPr>
          <p:cNvPr id="26" name="图片 19">
            <a:extLst>
              <a:ext uri="{FF2B5EF4-FFF2-40B4-BE49-F238E27FC236}">
                <a16:creationId xmlns:a16="http://schemas.microsoft.com/office/drawing/2014/main" id="{6C7BD494-A15C-46AC-93C1-F24BF8E36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9668" y="4690907"/>
            <a:ext cx="1066800" cy="1066800"/>
          </a:xfrm>
          <a:prstGeom prst="rect">
            <a:avLst/>
          </a:prstGeom>
        </p:spPr>
      </p:pic>
      <p:pic>
        <p:nvPicPr>
          <p:cNvPr id="28" name="图片 19">
            <a:extLst>
              <a:ext uri="{FF2B5EF4-FFF2-40B4-BE49-F238E27FC236}">
                <a16:creationId xmlns:a16="http://schemas.microsoft.com/office/drawing/2014/main" id="{6C7BD494-A15C-46AC-93C1-F24BF8E36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9980" y="3429000"/>
            <a:ext cx="1066800" cy="1066800"/>
          </a:xfrm>
          <a:prstGeom prst="rect">
            <a:avLst/>
          </a:prstGeom>
        </p:spPr>
      </p:pic>
      <p:sp>
        <p:nvSpPr>
          <p:cNvPr id="5" name="Rectangle 4"/>
          <p:cNvSpPr/>
          <p:nvPr/>
        </p:nvSpPr>
        <p:spPr>
          <a:xfrm>
            <a:off x="7683985" y="3316580"/>
            <a:ext cx="3383408" cy="1077218"/>
          </a:xfrm>
          <a:prstGeom prst="rect">
            <a:avLst/>
          </a:prstGeom>
        </p:spPr>
        <p:txBody>
          <a:bodyPr wrap="square">
            <a:spAutoFit/>
          </a:bodyPr>
          <a:lstStyle/>
          <a:p>
            <a:r>
              <a:rPr lang="en-US" sz="3200" b="1" i="1">
                <a:latin typeface="Times New Roman" pitchFamily="18" charset="0"/>
                <a:cs typeface="Times New Roman" pitchFamily="18" charset="0"/>
              </a:rPr>
              <a:t>Nhóm 3: </a:t>
            </a:r>
            <a:r>
              <a:rPr lang="en-US" sz="3200" i="1">
                <a:latin typeface="Times New Roman" pitchFamily="18" charset="0"/>
                <a:cs typeface="Times New Roman" pitchFamily="18" charset="0"/>
              </a:rPr>
              <a:t>làm bài tập 3/SGK.Tr.87</a:t>
            </a:r>
            <a:endParaRPr lang="en-US" sz="3200">
              <a:latin typeface="Times New Roman" pitchFamily="18" charset="0"/>
              <a:cs typeface="Times New Roman" pitchFamily="18" charset="0"/>
            </a:endParaRPr>
          </a:p>
        </p:txBody>
      </p:sp>
      <p:sp>
        <p:nvSpPr>
          <p:cNvPr id="6" name="Rectangle 5"/>
          <p:cNvSpPr/>
          <p:nvPr/>
        </p:nvSpPr>
        <p:spPr>
          <a:xfrm>
            <a:off x="700461" y="5011672"/>
            <a:ext cx="3223066" cy="1077218"/>
          </a:xfrm>
          <a:prstGeom prst="rect">
            <a:avLst/>
          </a:prstGeom>
        </p:spPr>
        <p:txBody>
          <a:bodyPr wrap="square">
            <a:spAutoFit/>
          </a:bodyPr>
          <a:lstStyle/>
          <a:p>
            <a:r>
              <a:rPr lang="en-US" sz="3200" b="1" i="1">
                <a:latin typeface="Times New Roman" pitchFamily="18" charset="0"/>
                <a:cs typeface="Times New Roman" pitchFamily="18" charset="0"/>
              </a:rPr>
              <a:t>Nhóm 5:</a:t>
            </a:r>
            <a:r>
              <a:rPr lang="en-US" sz="3200" i="1">
                <a:latin typeface="Times New Roman" pitchFamily="18" charset="0"/>
                <a:cs typeface="Times New Roman" pitchFamily="18" charset="0"/>
              </a:rPr>
              <a:t> làm bài tập 5/SGK.Tr.87</a:t>
            </a:r>
            <a:endParaRPr lang="en-US" sz="3200">
              <a:latin typeface="Times New Roman" pitchFamily="18" charset="0"/>
              <a:cs typeface="Times New Roman" pitchFamily="18" charset="0"/>
            </a:endParaRPr>
          </a:p>
        </p:txBody>
      </p:sp>
      <p:pic>
        <p:nvPicPr>
          <p:cNvPr id="30" name="Picture 2" descr="3 Em Bé Học Bài, Đọc Sách - KhoThietKe.Net">
            <a:extLst>
              <a:ext uri="{FF2B5EF4-FFF2-40B4-BE49-F238E27FC236}">
                <a16:creationId xmlns:a16="http://schemas.microsoft.com/office/drawing/2014/main" id="{B077C0D7-58D1-F64F-BDF0-E00B1038A7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8281" y="3014332"/>
            <a:ext cx="2410570" cy="1896135"/>
          </a:xfrm>
          <a:prstGeom prst="rect">
            <a:avLst/>
          </a:prstGeom>
          <a:noFill/>
          <a:extLst>
            <a:ext uri="{909E8E84-426E-40DD-AFC4-6F175D3DCCD1}">
              <a14:hiddenFill xmlns:a14="http://schemas.microsoft.com/office/drawing/2010/main">
                <a:solidFill>
                  <a:srgbClr val="FFFFFF"/>
                </a:solidFill>
              </a14:hiddenFill>
            </a:ext>
          </a:extLst>
        </p:spPr>
      </p:pic>
      <p:sp>
        <p:nvSpPr>
          <p:cNvPr id="31"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4193026" y="257842"/>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Chia nhóm</a:t>
            </a:r>
            <a:endParaRPr kumimoji="0" lang="zh-CN" altLang="en-US" sz="32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1047130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4"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arn(inVertical)">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25" grpId="0"/>
      <p:bldP spid="5" grpId="0"/>
      <p:bldP spid="6" grpId="0"/>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124"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KHỞI ĐỘNG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945184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61464" y="1037794"/>
            <a:ext cx="10972800" cy="60442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2"/>
          <a:stretch>
            <a:fillRect/>
          </a:stretch>
        </p:blipFill>
        <p:spPr>
          <a:xfrm>
            <a:off x="9601200" y="230408"/>
            <a:ext cx="2551834" cy="1166648"/>
          </a:xfrm>
          <a:prstGeom prst="rect">
            <a:avLst/>
          </a:prstGeom>
        </p:spPr>
      </p:pic>
      <p:sp>
        <p:nvSpPr>
          <p:cNvPr id="3" name="Rounded Rectangle 2"/>
          <p:cNvSpPr/>
          <p:nvPr/>
        </p:nvSpPr>
        <p:spPr>
          <a:xfrm>
            <a:off x="4798588" y="511185"/>
            <a:ext cx="2380593" cy="788276"/>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itchFamily="18" charset="0"/>
                <a:cs typeface="Times New Roman" pitchFamily="18" charset="0"/>
              </a:rPr>
              <a:t>Bài tập 1</a:t>
            </a:r>
          </a:p>
        </p:txBody>
      </p:sp>
      <p:graphicFrame>
        <p:nvGraphicFramePr>
          <p:cNvPr id="5" name="Table 4"/>
          <p:cNvGraphicFramePr>
            <a:graphicFrameLocks noGrp="1"/>
          </p:cNvGraphicFramePr>
          <p:nvPr>
            <p:extLst>
              <p:ext uri="{D42A27DB-BD31-4B8C-83A1-F6EECF244321}">
                <p14:modId xmlns:p14="http://schemas.microsoft.com/office/powerpoint/2010/main" val="2004033675"/>
              </p:ext>
            </p:extLst>
          </p:nvPr>
        </p:nvGraphicFramePr>
        <p:xfrm>
          <a:off x="1205373" y="1653188"/>
          <a:ext cx="10105700" cy="4313159"/>
        </p:xfrm>
        <a:graphic>
          <a:graphicData uri="http://schemas.openxmlformats.org/drawingml/2006/table">
            <a:tbl>
              <a:tblPr firstRow="1" firstCol="1" bandRow="1">
                <a:tableStyleId>{0E3FDE45-AF77-4B5C-9715-49D594BDF05E}</a:tableStyleId>
              </a:tblPr>
              <a:tblGrid>
                <a:gridCol w="1096393">
                  <a:extLst>
                    <a:ext uri="{9D8B030D-6E8A-4147-A177-3AD203B41FA5}">
                      <a16:colId xmlns:a16="http://schemas.microsoft.com/office/drawing/2014/main" val="20000"/>
                    </a:ext>
                  </a:extLst>
                </a:gridCol>
                <a:gridCol w="2758965">
                  <a:extLst>
                    <a:ext uri="{9D8B030D-6E8A-4147-A177-3AD203B41FA5}">
                      <a16:colId xmlns:a16="http://schemas.microsoft.com/office/drawing/2014/main" val="20001"/>
                    </a:ext>
                  </a:extLst>
                </a:gridCol>
                <a:gridCol w="2711669">
                  <a:extLst>
                    <a:ext uri="{9D8B030D-6E8A-4147-A177-3AD203B41FA5}">
                      <a16:colId xmlns:a16="http://schemas.microsoft.com/office/drawing/2014/main" val="20002"/>
                    </a:ext>
                  </a:extLst>
                </a:gridCol>
                <a:gridCol w="3538673">
                  <a:extLst>
                    <a:ext uri="{9D8B030D-6E8A-4147-A177-3AD203B41FA5}">
                      <a16:colId xmlns:a16="http://schemas.microsoft.com/office/drawing/2014/main" val="20003"/>
                    </a:ext>
                  </a:extLst>
                </a:gridCol>
              </a:tblGrid>
              <a:tr h="869295">
                <a:tc>
                  <a:txBody>
                    <a:bodyPr/>
                    <a:lstStyle/>
                    <a:p>
                      <a:pPr algn="ctr">
                        <a:lnSpc>
                          <a:spcPct val="100000"/>
                        </a:lnSpc>
                        <a:spcAft>
                          <a:spcPts val="0"/>
                        </a:spcAft>
                      </a:pPr>
                      <a:r>
                        <a:rPr lang="en-US" sz="2800" kern="100">
                          <a:effectLst/>
                          <a:latin typeface="Times New Roman" pitchFamily="18" charset="0"/>
                          <a:cs typeface="Times New Roman" pitchFamily="18" charset="0"/>
                        </a:rPr>
                        <a:t>Ví dụ</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tcPr>
                </a:tc>
                <a:tc>
                  <a:txBody>
                    <a:bodyPr/>
                    <a:lstStyle/>
                    <a:p>
                      <a:pPr algn="ctr">
                        <a:lnSpc>
                          <a:spcPct val="100000"/>
                        </a:lnSpc>
                        <a:spcAft>
                          <a:spcPts val="0"/>
                        </a:spcAft>
                      </a:pPr>
                      <a:r>
                        <a:rPr lang="en-US" sz="2800" kern="100">
                          <a:effectLst/>
                          <a:latin typeface="Times New Roman" pitchFamily="18" charset="0"/>
                          <a:cs typeface="Times New Roman" pitchFamily="18" charset="0"/>
                        </a:rPr>
                        <a:t>Nghĩa tường minh</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a:lnSpc>
                          <a:spcPct val="100000"/>
                        </a:lnSpc>
                        <a:spcAft>
                          <a:spcPts val="0"/>
                        </a:spcAft>
                      </a:pPr>
                      <a:r>
                        <a:rPr lang="en-US" sz="2800" kern="100">
                          <a:effectLst/>
                          <a:latin typeface="Times New Roman" pitchFamily="18" charset="0"/>
                          <a:cs typeface="Times New Roman" pitchFamily="18" charset="0"/>
                        </a:rPr>
                        <a:t>Nghĩa hàm ẩn</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a:lnSpc>
                          <a:spcPct val="100000"/>
                        </a:lnSpc>
                        <a:spcAft>
                          <a:spcPts val="0"/>
                        </a:spcAft>
                      </a:pPr>
                      <a:r>
                        <a:rPr lang="en-US" sz="2800" kern="100">
                          <a:effectLst/>
                          <a:latin typeface="Times New Roman" pitchFamily="18" charset="0"/>
                          <a:cs typeface="Times New Roman" pitchFamily="18" charset="0"/>
                        </a:rPr>
                        <a:t>Từ ngữ quan trọng trong câu</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0"/>
                  </a:ext>
                </a:extLst>
              </a:tr>
              <a:tr h="3443864">
                <a:tc>
                  <a:txBody>
                    <a:bodyPr/>
                    <a:lstStyle/>
                    <a:p>
                      <a:pPr>
                        <a:lnSpc>
                          <a:spcPct val="100000"/>
                        </a:lnSpc>
                        <a:spcAft>
                          <a:spcPts val="0"/>
                        </a:spcAft>
                      </a:pPr>
                      <a:r>
                        <a:rPr lang="en-US" sz="2800" kern="100">
                          <a:effectLst/>
                          <a:latin typeface="Times New Roman" pitchFamily="18" charset="0"/>
                          <a:cs typeface="Times New Roman" pitchFamily="18" charset="0"/>
                        </a:rPr>
                        <a:t>   a</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tc>
                  <a:txBody>
                    <a:bodyPr/>
                    <a:lstStyle/>
                    <a:p>
                      <a:pPr>
                        <a:lnSpc>
                          <a:spcPct val="100000"/>
                        </a:lnSpc>
                        <a:spcAft>
                          <a:spcPts val="0"/>
                        </a:spcAft>
                      </a:pPr>
                      <a:r>
                        <a:rPr lang="en-US" sz="2800" kern="1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tc>
                  <a:txBody>
                    <a:bodyPr/>
                    <a:lstStyle/>
                    <a:p>
                      <a:pPr>
                        <a:lnSpc>
                          <a:spcPct val="100000"/>
                        </a:lnSpc>
                        <a:spcAft>
                          <a:spcPts val="0"/>
                        </a:spcAft>
                      </a:pPr>
                      <a:r>
                        <a:rPr lang="en-US" sz="2800" kern="100">
                          <a:effectLst/>
                          <a:latin typeface="Times New Roman" pitchFamily="18" charset="0"/>
                          <a:cs typeface="Times New Roman" pitchFamily="18" charset="0"/>
                        </a:rPr>
                        <a:t> </a:t>
                      </a: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tc>
                  <a:txBody>
                    <a:bodyPr/>
                    <a:lstStyle/>
                    <a:p>
                      <a:pPr>
                        <a:lnSpc>
                          <a:spcPct val="100000"/>
                        </a:lnSpc>
                        <a:spcAft>
                          <a:spcPts val="0"/>
                        </a:spcAft>
                      </a:pPr>
                      <a:r>
                        <a:rPr lang="en-US" sz="2800" kern="1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Rectangle 10"/>
          <p:cNvSpPr/>
          <p:nvPr/>
        </p:nvSpPr>
        <p:spPr>
          <a:xfrm>
            <a:off x="2456527" y="2637291"/>
            <a:ext cx="2493845" cy="1384995"/>
          </a:xfrm>
          <a:prstGeom prst="rect">
            <a:avLst/>
          </a:prstGeom>
        </p:spPr>
        <p:txBody>
          <a:bodyPr wrap="square">
            <a:spAutoFit/>
          </a:bodyPr>
          <a:lstStyle/>
          <a:p>
            <a:r>
              <a:rPr lang="en-US" sz="2800">
                <a:latin typeface="Times New Roman" pitchFamily="18" charset="0"/>
                <a:cs typeface="Times New Roman" pitchFamily="18" charset="0"/>
              </a:rPr>
              <a:t>- Hỏi có </a:t>
            </a:r>
            <a:r>
              <a:rPr lang="vi-VN" sz="2800">
                <a:latin typeface="Times New Roman" pitchFamily="18" charset="0"/>
                <a:cs typeface="Times New Roman" pitchFamily="18" charset="0"/>
              </a:rPr>
              <a:t>thấy con lợn chạy qua đây không</a:t>
            </a:r>
            <a:r>
              <a:rPr lang="en-US" sz="2800">
                <a:latin typeface="Times New Roman" pitchFamily="18" charset="0"/>
                <a:cs typeface="Times New Roman" pitchFamily="18" charset="0"/>
              </a:rPr>
              <a:t>?</a:t>
            </a:r>
          </a:p>
        </p:txBody>
      </p:sp>
      <p:sp>
        <p:nvSpPr>
          <p:cNvPr id="12" name="Rectangle 11"/>
          <p:cNvSpPr/>
          <p:nvPr/>
        </p:nvSpPr>
        <p:spPr>
          <a:xfrm>
            <a:off x="2456526" y="4385422"/>
            <a:ext cx="2493845" cy="1384995"/>
          </a:xfrm>
          <a:prstGeom prst="rect">
            <a:avLst/>
          </a:prstGeom>
        </p:spPr>
        <p:txBody>
          <a:bodyPr wrap="square">
            <a:spAutoFit/>
          </a:bodyPr>
          <a:lstStyle/>
          <a:p>
            <a:r>
              <a:rPr lang="en-US" sz="2800">
                <a:latin typeface="Times New Roman" pitchFamily="18" charset="0"/>
                <a:cs typeface="Times New Roman" pitchFamily="18" charset="0"/>
              </a:rPr>
              <a:t>-Trả lời </a:t>
            </a:r>
            <a:r>
              <a:rPr lang="vi-VN" sz="2800">
                <a:latin typeface="Times New Roman" pitchFamily="18" charset="0"/>
                <a:cs typeface="Times New Roman" pitchFamily="18" charset="0"/>
              </a:rPr>
              <a:t>không thấy con lợn nào </a:t>
            </a:r>
            <a:r>
              <a:rPr lang="en-US" sz="2800">
                <a:latin typeface="Times New Roman" pitchFamily="18" charset="0"/>
                <a:cs typeface="Times New Roman" pitchFamily="18" charset="0"/>
              </a:rPr>
              <a:t>chạy qua.</a:t>
            </a:r>
          </a:p>
        </p:txBody>
      </p:sp>
      <p:sp>
        <p:nvSpPr>
          <p:cNvPr id="19" name="Rectangle 18"/>
          <p:cNvSpPr/>
          <p:nvPr/>
        </p:nvSpPr>
        <p:spPr>
          <a:xfrm>
            <a:off x="5406884" y="2778149"/>
            <a:ext cx="2318220" cy="2677656"/>
          </a:xfrm>
          <a:prstGeom prst="rect">
            <a:avLst/>
          </a:prstGeom>
        </p:spPr>
        <p:txBody>
          <a:bodyPr wrap="square">
            <a:spAutoFit/>
          </a:bodyPr>
          <a:lstStyle/>
          <a:p>
            <a:r>
              <a:rPr lang="en-US" sz="2800">
                <a:latin typeface="Times New Roman" pitchFamily="18" charset="0"/>
                <a:cs typeface="Times New Roman" pitchFamily="18" charset="0"/>
              </a:rPr>
              <a:t>Mục đích của người nói là khoe khoang: khoe con lợn cưới và chiếc áo mới</a:t>
            </a:r>
          </a:p>
        </p:txBody>
      </p:sp>
      <p:sp>
        <p:nvSpPr>
          <p:cNvPr id="20" name="Rectangle 19"/>
          <p:cNvSpPr/>
          <p:nvPr/>
        </p:nvSpPr>
        <p:spPr>
          <a:xfrm>
            <a:off x="7953703" y="2831151"/>
            <a:ext cx="3294993" cy="3108543"/>
          </a:xfrm>
          <a:prstGeom prst="rect">
            <a:avLst/>
          </a:prstGeom>
        </p:spPr>
        <p:txBody>
          <a:bodyPr wrap="square">
            <a:spAutoFit/>
          </a:bodyPr>
          <a:lstStyle/>
          <a:p>
            <a:r>
              <a:rPr lang="en-US" sz="2800">
                <a:latin typeface="Times New Roman" pitchFamily="18" charset="0"/>
                <a:cs typeface="Times New Roman" pitchFamily="18" charset="0"/>
              </a:rPr>
              <a:t>Thông tin thừa thể hiện qua các từ ngữ mà người nói cố tình thêm vào. Chú ý các từ: lợn “cưới”, từ lúc “tôi mặc cái áo mới này”.</a:t>
            </a:r>
          </a:p>
        </p:txBody>
      </p:sp>
      <p:pic>
        <p:nvPicPr>
          <p:cNvPr id="21" name="图片 18">
            <a:extLst>
              <a:ext uri="{FF2B5EF4-FFF2-40B4-BE49-F238E27FC236}">
                <a16:creationId xmlns:a16="http://schemas.microsoft.com/office/drawing/2014/main" id="{8AEF5C43-AD92-E044-9EE4-1F729FE4A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942" y="5770417"/>
            <a:ext cx="2985884" cy="1297604"/>
          </a:xfrm>
          <a:prstGeom prst="rect">
            <a:avLst/>
          </a:prstGeom>
        </p:spPr>
      </p:pic>
    </p:spTree>
    <p:extLst>
      <p:ext uri="{BB962C8B-B14F-4D97-AF65-F5344CB8AC3E}">
        <p14:creationId xmlns:p14="http://schemas.microsoft.com/office/powerpoint/2010/main" val="1999809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61464" y="1094843"/>
            <a:ext cx="10972800" cy="60442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2"/>
          <a:stretch>
            <a:fillRect/>
          </a:stretch>
        </p:blipFill>
        <p:spPr>
          <a:xfrm>
            <a:off x="9601200" y="230408"/>
            <a:ext cx="2551834" cy="1166648"/>
          </a:xfrm>
          <a:prstGeom prst="rect">
            <a:avLst/>
          </a:prstGeom>
        </p:spPr>
      </p:pic>
      <p:sp>
        <p:nvSpPr>
          <p:cNvPr id="3" name="Rounded Rectangle 2"/>
          <p:cNvSpPr/>
          <p:nvPr/>
        </p:nvSpPr>
        <p:spPr>
          <a:xfrm>
            <a:off x="4957567" y="470235"/>
            <a:ext cx="2380593" cy="788276"/>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itchFamily="18" charset="0"/>
                <a:cs typeface="Times New Roman" pitchFamily="18" charset="0"/>
              </a:rPr>
              <a:t>Bài tập 1</a:t>
            </a:r>
          </a:p>
        </p:txBody>
      </p:sp>
      <p:graphicFrame>
        <p:nvGraphicFramePr>
          <p:cNvPr id="5" name="Table 4"/>
          <p:cNvGraphicFramePr>
            <a:graphicFrameLocks noGrp="1"/>
          </p:cNvGraphicFramePr>
          <p:nvPr>
            <p:extLst>
              <p:ext uri="{D42A27DB-BD31-4B8C-83A1-F6EECF244321}">
                <p14:modId xmlns:p14="http://schemas.microsoft.com/office/powerpoint/2010/main" val="1037079879"/>
              </p:ext>
            </p:extLst>
          </p:nvPr>
        </p:nvGraphicFramePr>
        <p:xfrm>
          <a:off x="1205373" y="1653188"/>
          <a:ext cx="10105700" cy="4313159"/>
        </p:xfrm>
        <a:graphic>
          <a:graphicData uri="http://schemas.openxmlformats.org/drawingml/2006/table">
            <a:tbl>
              <a:tblPr firstRow="1" firstCol="1" bandRow="1">
                <a:tableStyleId>{0E3FDE45-AF77-4B5C-9715-49D594BDF05E}</a:tableStyleId>
              </a:tblPr>
              <a:tblGrid>
                <a:gridCol w="1096393">
                  <a:extLst>
                    <a:ext uri="{9D8B030D-6E8A-4147-A177-3AD203B41FA5}">
                      <a16:colId xmlns:a16="http://schemas.microsoft.com/office/drawing/2014/main" val="20000"/>
                    </a:ext>
                  </a:extLst>
                </a:gridCol>
                <a:gridCol w="2758965">
                  <a:extLst>
                    <a:ext uri="{9D8B030D-6E8A-4147-A177-3AD203B41FA5}">
                      <a16:colId xmlns:a16="http://schemas.microsoft.com/office/drawing/2014/main" val="20001"/>
                    </a:ext>
                  </a:extLst>
                </a:gridCol>
                <a:gridCol w="2711669">
                  <a:extLst>
                    <a:ext uri="{9D8B030D-6E8A-4147-A177-3AD203B41FA5}">
                      <a16:colId xmlns:a16="http://schemas.microsoft.com/office/drawing/2014/main" val="20002"/>
                    </a:ext>
                  </a:extLst>
                </a:gridCol>
                <a:gridCol w="3538673">
                  <a:extLst>
                    <a:ext uri="{9D8B030D-6E8A-4147-A177-3AD203B41FA5}">
                      <a16:colId xmlns:a16="http://schemas.microsoft.com/office/drawing/2014/main" val="20003"/>
                    </a:ext>
                  </a:extLst>
                </a:gridCol>
              </a:tblGrid>
              <a:tr h="869295">
                <a:tc>
                  <a:txBody>
                    <a:bodyPr/>
                    <a:lstStyle/>
                    <a:p>
                      <a:pPr algn="ctr">
                        <a:lnSpc>
                          <a:spcPct val="100000"/>
                        </a:lnSpc>
                        <a:spcAft>
                          <a:spcPts val="0"/>
                        </a:spcAft>
                      </a:pPr>
                      <a:r>
                        <a:rPr lang="en-US" sz="2800" kern="100">
                          <a:effectLst/>
                          <a:latin typeface="Times New Roman" pitchFamily="18" charset="0"/>
                          <a:cs typeface="Times New Roman" pitchFamily="18" charset="0"/>
                        </a:rPr>
                        <a:t>Ví dụ</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tcPr>
                </a:tc>
                <a:tc>
                  <a:txBody>
                    <a:bodyPr/>
                    <a:lstStyle/>
                    <a:p>
                      <a:pPr algn="ctr">
                        <a:lnSpc>
                          <a:spcPct val="100000"/>
                        </a:lnSpc>
                        <a:spcAft>
                          <a:spcPts val="0"/>
                        </a:spcAft>
                      </a:pPr>
                      <a:r>
                        <a:rPr lang="en-US" sz="2800" kern="100">
                          <a:effectLst/>
                          <a:latin typeface="Times New Roman" pitchFamily="18" charset="0"/>
                          <a:cs typeface="Times New Roman" pitchFamily="18" charset="0"/>
                        </a:rPr>
                        <a:t>Nghĩa tường minh</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a:lnSpc>
                          <a:spcPct val="100000"/>
                        </a:lnSpc>
                        <a:spcAft>
                          <a:spcPts val="0"/>
                        </a:spcAft>
                      </a:pPr>
                      <a:r>
                        <a:rPr lang="en-US" sz="2800" kern="100">
                          <a:effectLst/>
                          <a:latin typeface="Times New Roman" pitchFamily="18" charset="0"/>
                          <a:cs typeface="Times New Roman" pitchFamily="18" charset="0"/>
                        </a:rPr>
                        <a:t>Nghĩa hàm ẩn</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algn="ctr">
                        <a:lnSpc>
                          <a:spcPct val="100000"/>
                        </a:lnSpc>
                        <a:spcAft>
                          <a:spcPts val="0"/>
                        </a:spcAft>
                      </a:pPr>
                      <a:r>
                        <a:rPr lang="en-US" sz="2800" kern="100">
                          <a:effectLst/>
                          <a:latin typeface="Times New Roman" pitchFamily="18" charset="0"/>
                          <a:cs typeface="Times New Roman" pitchFamily="18" charset="0"/>
                        </a:rPr>
                        <a:t>Từ ngữ quan trọng trong câu</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0"/>
                  </a:ext>
                </a:extLst>
              </a:tr>
              <a:tr h="3443864">
                <a:tc>
                  <a:txBody>
                    <a:bodyPr/>
                    <a:lstStyle/>
                    <a:p>
                      <a:pPr>
                        <a:lnSpc>
                          <a:spcPct val="100000"/>
                        </a:lnSpc>
                        <a:spcAft>
                          <a:spcPts val="0"/>
                        </a:spcAft>
                      </a:pPr>
                      <a:r>
                        <a:rPr lang="en-US" sz="2800" kern="100">
                          <a:effectLst/>
                          <a:latin typeface="Times New Roman" pitchFamily="18" charset="0"/>
                          <a:cs typeface="Times New Roman" pitchFamily="18" charset="0"/>
                        </a:rPr>
                        <a:t>   b</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tc>
                  <a:txBody>
                    <a:bodyPr/>
                    <a:lstStyle/>
                    <a:p>
                      <a:pPr>
                        <a:lnSpc>
                          <a:spcPct val="100000"/>
                        </a:lnSpc>
                        <a:spcAft>
                          <a:spcPts val="0"/>
                        </a:spcAft>
                      </a:pPr>
                      <a:r>
                        <a:rPr lang="en-US" sz="2800" kern="1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tc>
                  <a:txBody>
                    <a:bodyPr/>
                    <a:lstStyle/>
                    <a:p>
                      <a:pPr>
                        <a:lnSpc>
                          <a:spcPct val="100000"/>
                        </a:lnSpc>
                        <a:spcAft>
                          <a:spcPts val="0"/>
                        </a:spcAft>
                      </a:pPr>
                      <a:r>
                        <a:rPr lang="en-US" sz="2800" kern="100">
                          <a:effectLst/>
                          <a:latin typeface="Times New Roman" pitchFamily="18" charset="0"/>
                          <a:cs typeface="Times New Roman" pitchFamily="18" charset="0"/>
                        </a:rPr>
                        <a:t> </a:t>
                      </a: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p>
                      <a:pPr>
                        <a:lnSpc>
                          <a:spcPct val="100000"/>
                        </a:lnSpc>
                        <a:spcAft>
                          <a:spcPts val="0"/>
                        </a:spcAft>
                      </a:pPr>
                      <a:endParaRPr lang="en-US" sz="2800" kern="1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tc>
                  <a:txBody>
                    <a:bodyPr/>
                    <a:lstStyle/>
                    <a:p>
                      <a:pPr>
                        <a:lnSpc>
                          <a:spcPct val="100000"/>
                        </a:lnSpc>
                        <a:spcAft>
                          <a:spcPts val="0"/>
                        </a:spcAft>
                      </a:pPr>
                      <a:r>
                        <a:rPr lang="en-US" sz="2800" kern="1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Rectangle 10"/>
          <p:cNvSpPr/>
          <p:nvPr/>
        </p:nvSpPr>
        <p:spPr>
          <a:xfrm>
            <a:off x="2667351" y="2831151"/>
            <a:ext cx="2131238" cy="2246769"/>
          </a:xfrm>
          <a:prstGeom prst="rect">
            <a:avLst/>
          </a:prstGeom>
        </p:spPr>
        <p:txBody>
          <a:bodyPr wrap="square">
            <a:spAutoFit/>
          </a:bodyPr>
          <a:lstStyle/>
          <a:p>
            <a:r>
              <a:rPr lang="vi-VN" sz="2800">
                <a:latin typeface="Times New Roman" pitchFamily="18" charset="0"/>
                <a:cs typeface="Times New Roman" pitchFamily="18" charset="0"/>
              </a:rPr>
              <a:t>Con rắn to dài vừa tròn hai mươi thước là con rắn vuông à</a:t>
            </a:r>
            <a:r>
              <a:rPr lang="en-US" sz="2800">
                <a:latin typeface="Times New Roman" pitchFamily="18" charset="0"/>
                <a:cs typeface="Times New Roman" pitchFamily="18" charset="0"/>
              </a:rPr>
              <a:t>.</a:t>
            </a:r>
          </a:p>
        </p:txBody>
      </p:sp>
      <p:sp>
        <p:nvSpPr>
          <p:cNvPr id="19" name="Rectangle 18"/>
          <p:cNvSpPr/>
          <p:nvPr/>
        </p:nvSpPr>
        <p:spPr>
          <a:xfrm>
            <a:off x="5406884" y="2778149"/>
            <a:ext cx="2144799" cy="2677656"/>
          </a:xfrm>
          <a:prstGeom prst="rect">
            <a:avLst/>
          </a:prstGeom>
        </p:spPr>
        <p:txBody>
          <a:bodyPr wrap="square">
            <a:spAutoFit/>
          </a:bodyPr>
          <a:lstStyle/>
          <a:p>
            <a:r>
              <a:rPr lang="en-US" sz="2800">
                <a:latin typeface="Times New Roman" pitchFamily="18" charset="0"/>
                <a:cs typeface="Times New Roman" pitchFamily="18" charset="0"/>
              </a:rPr>
              <a:t>L</a:t>
            </a:r>
            <a:r>
              <a:rPr lang="vi-VN" sz="2800">
                <a:latin typeface="Times New Roman" pitchFamily="18" charset="0"/>
                <a:cs typeface="Times New Roman" pitchFamily="18" charset="0"/>
              </a:rPr>
              <a:t>àm gì có con rắn nào dài hai mươi thước</a:t>
            </a:r>
            <a:r>
              <a:rPr lang="en-US" sz="2800">
                <a:latin typeface="Times New Roman" pitchFamily="18" charset="0"/>
                <a:cs typeface="Times New Roman" pitchFamily="18" charset="0"/>
              </a:rPr>
              <a:t> (Anh đang nói khoác lác)</a:t>
            </a:r>
          </a:p>
        </p:txBody>
      </p:sp>
      <p:sp>
        <p:nvSpPr>
          <p:cNvPr id="20" name="Rectangle 19"/>
          <p:cNvSpPr/>
          <p:nvPr/>
        </p:nvSpPr>
        <p:spPr>
          <a:xfrm>
            <a:off x="8139493" y="2831151"/>
            <a:ext cx="2923414" cy="2246769"/>
          </a:xfrm>
          <a:prstGeom prst="rect">
            <a:avLst/>
          </a:prstGeom>
        </p:spPr>
        <p:txBody>
          <a:bodyPr wrap="square">
            <a:spAutoFit/>
          </a:bodyPr>
          <a:lstStyle/>
          <a:p>
            <a:r>
              <a:rPr lang="en-US" sz="2800">
                <a:latin typeface="Times New Roman" pitchFamily="18" charset="0"/>
                <a:cs typeface="Times New Roman" pitchFamily="18" charset="0"/>
              </a:rPr>
              <a:t>“Thì ra là con rắn vuông góc à”</a:t>
            </a:r>
          </a:p>
          <a:p>
            <a:r>
              <a:rPr lang="en-US" sz="2800">
                <a:latin typeface="Times New Roman" pitchFamily="18" charset="0"/>
                <a:cs typeface="Times New Roman" pitchFamily="18" charset="0"/>
              </a:rPr>
              <a:t>( Trên đời này không có con rắn vuông góc)</a:t>
            </a:r>
          </a:p>
        </p:txBody>
      </p:sp>
      <p:pic>
        <p:nvPicPr>
          <p:cNvPr id="13" name="图片 18">
            <a:extLst>
              <a:ext uri="{FF2B5EF4-FFF2-40B4-BE49-F238E27FC236}">
                <a16:creationId xmlns:a16="http://schemas.microsoft.com/office/drawing/2014/main" id="{8AEF5C43-AD92-E044-9EE4-1F729FE4A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922" y="5841506"/>
            <a:ext cx="2985884" cy="1297604"/>
          </a:xfrm>
          <a:prstGeom prst="rect">
            <a:avLst/>
          </a:prstGeom>
        </p:spPr>
      </p:pic>
    </p:spTree>
    <p:extLst>
      <p:ext uri="{BB962C8B-B14F-4D97-AF65-F5344CB8AC3E}">
        <p14:creationId xmlns:p14="http://schemas.microsoft.com/office/powerpoint/2010/main" val="2024188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3610303" y="4855779"/>
            <a:ext cx="3070241" cy="1838893"/>
            <a:chOff x="1156044" y="2056266"/>
            <a:chExt cx="9573176" cy="4252459"/>
          </a:xfrm>
        </p:grpSpPr>
        <p:pic>
          <p:nvPicPr>
            <p:cNvPr id="6" name="图片 5"/>
            <p:cNvPicPr>
              <a:picLocks noChangeAspect="1"/>
            </p:cNvPicPr>
            <p:nvPr/>
          </p:nvPicPr>
          <p:blipFill>
            <a:blip r:embed="rId4"/>
            <a:stretch>
              <a:fillRect/>
            </a:stretch>
          </p:blipFill>
          <p:spPr>
            <a:xfrm>
              <a:off x="1156044" y="2413453"/>
              <a:ext cx="5169655" cy="3895272"/>
            </a:xfrm>
            <a:prstGeom prst="rect">
              <a:avLst/>
            </a:prstGeom>
          </p:spPr>
        </p:pic>
        <p:pic>
          <p:nvPicPr>
            <p:cNvPr id="7" name="图片 6"/>
            <p:cNvPicPr>
              <a:picLocks noChangeAspect="1"/>
            </p:cNvPicPr>
            <p:nvPr/>
          </p:nvPicPr>
          <p:blipFill>
            <a:blip r:embed="rId5"/>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6"/>
          <a:stretch>
            <a:fillRect/>
          </a:stretch>
        </p:blipFill>
        <p:spPr>
          <a:xfrm>
            <a:off x="653142" y="304800"/>
            <a:ext cx="788196" cy="736145"/>
          </a:xfrm>
          <a:prstGeom prst="rect">
            <a:avLst/>
          </a:prstGeom>
        </p:spPr>
      </p:pic>
      <p:sp>
        <p:nvSpPr>
          <p:cNvPr id="14" name="任意多边形: 形状 17">
            <a:extLst>
              <a:ext uri="{FF2B5EF4-FFF2-40B4-BE49-F238E27FC236}">
                <a16:creationId xmlns:a16="http://schemas.microsoft.com/office/drawing/2014/main" id="{66745727-F57C-4440-AF17-6932EFBD08DA}"/>
              </a:ext>
            </a:extLst>
          </p:cNvPr>
          <p:cNvSpPr/>
          <p:nvPr/>
        </p:nvSpPr>
        <p:spPr>
          <a:xfrm>
            <a:off x="801301" y="1613118"/>
            <a:ext cx="3311745" cy="4292381"/>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5" name="任意多边形: 形状 18">
            <a:extLst>
              <a:ext uri="{FF2B5EF4-FFF2-40B4-BE49-F238E27FC236}">
                <a16:creationId xmlns:a16="http://schemas.microsoft.com/office/drawing/2014/main" id="{FDA38AE6-CBAC-41AD-AC7C-0A0D676B9CB0}"/>
              </a:ext>
            </a:extLst>
          </p:cNvPr>
          <p:cNvSpPr/>
          <p:nvPr/>
        </p:nvSpPr>
        <p:spPr>
          <a:xfrm>
            <a:off x="6475165" y="1362973"/>
            <a:ext cx="4288492" cy="2657234"/>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6" name="文本框 16">
            <a:extLst>
              <a:ext uri="{FF2B5EF4-FFF2-40B4-BE49-F238E27FC236}">
                <a16:creationId xmlns:a16="http://schemas.microsoft.com/office/drawing/2014/main" id="{7D032128-182A-4612-AE95-E190A10B06DD}"/>
              </a:ext>
            </a:extLst>
          </p:cNvPr>
          <p:cNvSpPr txBox="1"/>
          <p:nvPr/>
        </p:nvSpPr>
        <p:spPr>
          <a:xfrm>
            <a:off x="6740917" y="1613118"/>
            <a:ext cx="3821980"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a:latin typeface="Times New Roman" pitchFamily="18" charset="0"/>
                <a:cs typeface="Times New Roman" pitchFamily="18" charset="0"/>
              </a:rPr>
              <a:t>Nghĩa hàm ẩn: </a:t>
            </a:r>
            <a:r>
              <a:rPr lang="vi-VN" sz="3200">
                <a:latin typeface="Times New Roman" pitchFamily="18" charset="0"/>
                <a:cs typeface="Times New Roman" pitchFamily="18" charset="0"/>
              </a:rPr>
              <a:t>Tao không cho mày tiền uống nước đâu, mày tự lo lấy đi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9240" y="1862643"/>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8081" y="3675221"/>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844" t="17454" r="27031" b="14722"/>
          <a:stretch/>
        </p:blipFill>
        <p:spPr>
          <a:xfrm>
            <a:off x="4081002" y="2822136"/>
            <a:ext cx="2608621" cy="1836934"/>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4789240" y="3303972"/>
            <a:ext cx="1212932"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94341">
                    <a:lumMod val="50000"/>
                  </a:srgbClr>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noProof="0">
                <a:ln>
                  <a:noFill/>
                </a:ln>
                <a:solidFill>
                  <a:srgbClr val="F94341">
                    <a:lumMod val="50000"/>
                  </a:srgbClr>
                </a:solidFill>
                <a:effectLst/>
                <a:uLnTx/>
                <a:uFillTx/>
                <a:latin typeface="Times New Roman" panose="02020603050405020304" pitchFamily="18" charset="0"/>
                <a:cs typeface="Times New Roman" panose="02020603050405020304" pitchFamily="18" charset="0"/>
              </a:rPr>
              <a:t> a</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1" name="文本框 16">
            <a:extLst>
              <a:ext uri="{FF2B5EF4-FFF2-40B4-BE49-F238E27FC236}">
                <a16:creationId xmlns:a16="http://schemas.microsoft.com/office/drawing/2014/main" id="{AD35812B-5837-42E9-B4F0-BF26F8099B18}"/>
              </a:ext>
            </a:extLst>
          </p:cNvPr>
          <p:cNvSpPr txBox="1"/>
          <p:nvPr/>
        </p:nvSpPr>
        <p:spPr>
          <a:xfrm>
            <a:off x="1019468" y="2191400"/>
            <a:ext cx="3061534" cy="3046988"/>
          </a:xfrm>
          <a:prstGeom prst="rect">
            <a:avLst/>
          </a:prstGeom>
          <a:noFill/>
        </p:spPr>
        <p:txBody>
          <a:bodyPr wrap="square" rtlCol="0">
            <a:spAutoFit/>
            <a:scene3d>
              <a:camera prst="orthographicFront"/>
              <a:lightRig rig="threePt" dir="t"/>
            </a:scene3d>
            <a:sp3d contourW="12700"/>
          </a:bodyPr>
          <a:lstStyle/>
          <a:p>
            <a:pPr lvl="0" algn="ctr">
              <a:defRPr/>
            </a:pPr>
            <a:r>
              <a:rPr lang="en-US" sz="3200">
                <a:latin typeface="Times New Roman" pitchFamily="18" charset="0"/>
                <a:cs typeface="Times New Roman" pitchFamily="18" charset="0"/>
              </a:rPr>
              <a:t>Người chủ nhà muốn người đầy tớ vận cái khố tải vào người và khi nào khát thì vặn ra uống.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07044" y="322687"/>
            <a:ext cx="2852827" cy="1197220"/>
          </a:xfrm>
          <a:prstGeom prst="rect">
            <a:avLst/>
          </a:prstGeom>
        </p:spPr>
      </p:pic>
      <p:sp>
        <p:nvSpPr>
          <p:cNvPr id="23" name="任意多边形: 形状 18">
            <a:extLst>
              <a:ext uri="{FF2B5EF4-FFF2-40B4-BE49-F238E27FC236}">
                <a16:creationId xmlns:a16="http://schemas.microsoft.com/office/drawing/2014/main" id="{CB4C330C-5C90-46A2-8666-329DEDA6EEF8}"/>
              </a:ext>
            </a:extLst>
          </p:cNvPr>
          <p:cNvSpPr/>
          <p:nvPr/>
        </p:nvSpPr>
        <p:spPr>
          <a:xfrm>
            <a:off x="7144327" y="4353977"/>
            <a:ext cx="3860004" cy="195474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16">
            <a:extLst>
              <a:ext uri="{FF2B5EF4-FFF2-40B4-BE49-F238E27FC236}">
                <a16:creationId xmlns:a16="http://schemas.microsoft.com/office/drawing/2014/main" id="{F7AF57F9-8C52-492F-8873-F67A58FB6F13}"/>
              </a:ext>
            </a:extLst>
          </p:cNvPr>
          <p:cNvSpPr txBox="1"/>
          <p:nvPr/>
        </p:nvSpPr>
        <p:spPr>
          <a:xfrm>
            <a:off x="7263093" y="4617726"/>
            <a:ext cx="3741238" cy="1077218"/>
          </a:xfrm>
          <a:prstGeom prst="rect">
            <a:avLst/>
          </a:prstGeom>
          <a:noFill/>
        </p:spPr>
        <p:txBody>
          <a:bodyPr wrap="square" rtlCol="0">
            <a:spAutoFit/>
            <a:scene3d>
              <a:camera prst="orthographicFront"/>
              <a:lightRig rig="threePt" dir="t"/>
            </a:scene3d>
            <a:sp3d contourW="12700"/>
          </a:bodyPr>
          <a:lstStyle/>
          <a:p>
            <a:pPr algn="ctr"/>
            <a:r>
              <a:rPr lang="vi-VN" sz="3200" i="1">
                <a:latin typeface="Times New Roman" pitchFamily="18" charset="0"/>
                <a:cs typeface="Times New Roman" pitchFamily="18" charset="0"/>
              </a:rPr>
              <a:t>Vận vào người khi khát vặn ra mà uống.</a:t>
            </a:r>
            <a:endParaRPr lang="en-US" sz="3200" i="1">
              <a:latin typeface="Times New Roman" pitchFamily="18" charset="0"/>
              <a:cs typeface="Times New Roman" pitchFamily="18" charset="0"/>
            </a:endParaRPr>
          </a:p>
        </p:txBody>
      </p:sp>
      <p:sp>
        <p:nvSpPr>
          <p:cNvPr id="26"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4340449" y="391779"/>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2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2</a:t>
            </a:r>
            <a:endParaRPr kumimoji="0" lang="zh-CN" altLang="en-US" sz="32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27567173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0" grpId="0"/>
      <p:bldP spid="21" grpId="0"/>
      <p:bldP spid="23" grpId="0" animBg="1"/>
      <p:bldP spid="24"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3907499" y="4855779"/>
            <a:ext cx="3070241" cy="1838893"/>
            <a:chOff x="1156044" y="2056266"/>
            <a:chExt cx="9573176" cy="4252459"/>
          </a:xfrm>
        </p:grpSpPr>
        <p:pic>
          <p:nvPicPr>
            <p:cNvPr id="6" name="图片 5"/>
            <p:cNvPicPr>
              <a:picLocks noChangeAspect="1"/>
            </p:cNvPicPr>
            <p:nvPr/>
          </p:nvPicPr>
          <p:blipFill>
            <a:blip r:embed="rId4"/>
            <a:stretch>
              <a:fillRect/>
            </a:stretch>
          </p:blipFill>
          <p:spPr>
            <a:xfrm>
              <a:off x="1156044" y="2413453"/>
              <a:ext cx="5169655" cy="3895272"/>
            </a:xfrm>
            <a:prstGeom prst="rect">
              <a:avLst/>
            </a:prstGeom>
          </p:spPr>
        </p:pic>
        <p:pic>
          <p:nvPicPr>
            <p:cNvPr id="7" name="图片 6"/>
            <p:cNvPicPr>
              <a:picLocks noChangeAspect="1"/>
            </p:cNvPicPr>
            <p:nvPr/>
          </p:nvPicPr>
          <p:blipFill>
            <a:blip r:embed="rId5"/>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6"/>
          <a:stretch>
            <a:fillRect/>
          </a:stretch>
        </p:blipFill>
        <p:spPr>
          <a:xfrm>
            <a:off x="653142" y="304800"/>
            <a:ext cx="788196" cy="736145"/>
          </a:xfrm>
          <a:prstGeom prst="rect">
            <a:avLst/>
          </a:prstGeom>
        </p:spPr>
      </p:pic>
      <p:sp>
        <p:nvSpPr>
          <p:cNvPr id="14" name="任意多边形: 形状 17">
            <a:extLst>
              <a:ext uri="{FF2B5EF4-FFF2-40B4-BE49-F238E27FC236}">
                <a16:creationId xmlns:a16="http://schemas.microsoft.com/office/drawing/2014/main" id="{66745727-F57C-4440-AF17-6932EFBD08DA}"/>
              </a:ext>
            </a:extLst>
          </p:cNvPr>
          <p:cNvSpPr/>
          <p:nvPr/>
        </p:nvSpPr>
        <p:spPr>
          <a:xfrm>
            <a:off x="801301" y="1909553"/>
            <a:ext cx="3739168" cy="3942902"/>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5" name="任意多边形: 形状 18">
            <a:extLst>
              <a:ext uri="{FF2B5EF4-FFF2-40B4-BE49-F238E27FC236}">
                <a16:creationId xmlns:a16="http://schemas.microsoft.com/office/drawing/2014/main" id="{FDA38AE6-CBAC-41AD-AC7C-0A0D676B9CB0}"/>
              </a:ext>
            </a:extLst>
          </p:cNvPr>
          <p:cNvSpPr/>
          <p:nvPr/>
        </p:nvSpPr>
        <p:spPr>
          <a:xfrm>
            <a:off x="6475165" y="1362973"/>
            <a:ext cx="3993138" cy="2351921"/>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6" name="文本框 16">
            <a:extLst>
              <a:ext uri="{FF2B5EF4-FFF2-40B4-BE49-F238E27FC236}">
                <a16:creationId xmlns:a16="http://schemas.microsoft.com/office/drawing/2014/main" id="{7D032128-182A-4612-AE95-E190A10B06DD}"/>
              </a:ext>
            </a:extLst>
          </p:cNvPr>
          <p:cNvSpPr txBox="1"/>
          <p:nvPr/>
        </p:nvSpPr>
        <p:spPr>
          <a:xfrm>
            <a:off x="6608041" y="1824405"/>
            <a:ext cx="3727386" cy="1569660"/>
          </a:xfrm>
          <a:prstGeom prst="rect">
            <a:avLst/>
          </a:prstGeom>
          <a:noFill/>
        </p:spPr>
        <p:txBody>
          <a:bodyPr wrap="square" rtlCol="0">
            <a:spAutoFit/>
            <a:scene3d>
              <a:camera prst="orthographicFront"/>
              <a:lightRig rig="threePt" dir="t"/>
            </a:scene3d>
            <a:sp3d contourW="12700"/>
          </a:bodyPr>
          <a:lstStyle/>
          <a:p>
            <a:pPr lvl="0" algn="ctr">
              <a:defRPr/>
            </a:pPr>
            <a:r>
              <a:rPr lang="en-US" sz="3200">
                <a:latin typeface="Times New Roman" pitchFamily="18" charset="0"/>
                <a:cs typeface="Times New Roman" pitchFamily="18" charset="0"/>
              </a:rPr>
              <a:t>Chưa phải là tầng nghĩa hàm ẩn cuối cùng.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8081" y="3105735"/>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844" t="17454" r="27031" b="14722"/>
          <a:stretch/>
        </p:blipFill>
        <p:spPr>
          <a:xfrm>
            <a:off x="4540469" y="2822136"/>
            <a:ext cx="2149154" cy="1836934"/>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4912094" y="3339151"/>
            <a:ext cx="1306760"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94341">
                    <a:lumMod val="50000"/>
                  </a:srgbClr>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noProof="0">
                <a:ln>
                  <a:noFill/>
                </a:ln>
                <a:solidFill>
                  <a:srgbClr val="F94341">
                    <a:lumMod val="50000"/>
                  </a:srgbClr>
                </a:solidFill>
                <a:effectLst/>
                <a:uLnTx/>
                <a:uFillTx/>
                <a:latin typeface="Times New Roman" panose="02020603050405020304" pitchFamily="18" charset="0"/>
                <a:cs typeface="Times New Roman" panose="02020603050405020304" pitchFamily="18" charset="0"/>
              </a:rPr>
              <a:t> b</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1" name="文本框 16">
            <a:extLst>
              <a:ext uri="{FF2B5EF4-FFF2-40B4-BE49-F238E27FC236}">
                <a16:creationId xmlns:a16="http://schemas.microsoft.com/office/drawing/2014/main" id="{AD35812B-5837-42E9-B4F0-BF26F8099B18}"/>
              </a:ext>
            </a:extLst>
          </p:cNvPr>
          <p:cNvSpPr txBox="1"/>
          <p:nvPr/>
        </p:nvSpPr>
        <p:spPr>
          <a:xfrm>
            <a:off x="1140118" y="2277661"/>
            <a:ext cx="3061534" cy="3046988"/>
          </a:xfrm>
          <a:prstGeom prst="rect">
            <a:avLst/>
          </a:prstGeom>
          <a:noFill/>
        </p:spPr>
        <p:txBody>
          <a:bodyPr wrap="square" rtlCol="0">
            <a:spAutoFit/>
            <a:scene3d>
              <a:camera prst="orthographicFront"/>
              <a:lightRig rig="threePt" dir="t"/>
            </a:scene3d>
            <a:sp3d contourW="12700"/>
          </a:bodyPr>
          <a:lstStyle/>
          <a:p>
            <a:pPr lvl="0" algn="ctr">
              <a:defRPr/>
            </a:pPr>
            <a:r>
              <a:rPr lang="en-US" sz="3200">
                <a:latin typeface="Times New Roman" pitchFamily="18" charset="0"/>
                <a:cs typeface="Times New Roman" pitchFamily="18" charset="0"/>
              </a:rPr>
              <a:t>Hàm ý của người đầy tớ được thể hiện trong câu nói tiếp theo: </a:t>
            </a:r>
            <a:r>
              <a:rPr lang="en-US" sz="3200" i="1">
                <a:latin typeface="Times New Roman" pitchFamily="18" charset="0"/>
                <a:cs typeface="Times New Roman" pitchFamily="18" charset="0"/>
              </a:rPr>
              <a:t>“Dạ, vắt cổ chày cũng ra nước!”</a:t>
            </a:r>
            <a:r>
              <a:rPr lang="en-US" sz="3200">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39172" y="362502"/>
            <a:ext cx="2852827" cy="1197220"/>
          </a:xfrm>
          <a:prstGeom prst="rect">
            <a:avLst/>
          </a:prstGeom>
        </p:spPr>
      </p:pic>
      <p:sp>
        <p:nvSpPr>
          <p:cNvPr id="23" name="任意多边形: 形状 18">
            <a:extLst>
              <a:ext uri="{FF2B5EF4-FFF2-40B4-BE49-F238E27FC236}">
                <a16:creationId xmlns:a16="http://schemas.microsoft.com/office/drawing/2014/main" id="{CB4C330C-5C90-46A2-8666-329DEDA6EEF8}"/>
              </a:ext>
            </a:extLst>
          </p:cNvPr>
          <p:cNvSpPr/>
          <p:nvPr/>
        </p:nvSpPr>
        <p:spPr>
          <a:xfrm>
            <a:off x="7203711" y="4301517"/>
            <a:ext cx="3323976" cy="1790523"/>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16">
            <a:extLst>
              <a:ext uri="{FF2B5EF4-FFF2-40B4-BE49-F238E27FC236}">
                <a16:creationId xmlns:a16="http://schemas.microsoft.com/office/drawing/2014/main" id="{F7AF57F9-8C52-492F-8873-F67A58FB6F13}"/>
              </a:ext>
            </a:extLst>
          </p:cNvPr>
          <p:cNvSpPr txBox="1"/>
          <p:nvPr/>
        </p:nvSpPr>
        <p:spPr>
          <a:xfrm>
            <a:off x="7407897" y="4539819"/>
            <a:ext cx="3060406" cy="1077218"/>
          </a:xfrm>
          <a:prstGeom prst="rect">
            <a:avLst/>
          </a:prstGeom>
          <a:noFill/>
        </p:spPr>
        <p:txBody>
          <a:bodyPr wrap="square" rtlCol="0">
            <a:spAutoFit/>
            <a:scene3d>
              <a:camera prst="orthographicFront"/>
              <a:lightRig rig="threePt" dir="t"/>
            </a:scene3d>
            <a:sp3d contourW="12700"/>
          </a:bodyPr>
          <a:lstStyle/>
          <a:p>
            <a:pPr algn="ctr"/>
            <a:r>
              <a:rPr lang="en-US" sz="3200">
                <a:latin typeface="Times New Roman" pitchFamily="18" charset="0"/>
                <a:cs typeface="Times New Roman" pitchFamily="18" charset="0"/>
              </a:rPr>
              <a:t>Mỉa mai chủ nhà quá keo kiệt.</a:t>
            </a:r>
          </a:p>
        </p:txBody>
      </p:sp>
      <p:sp>
        <p:nvSpPr>
          <p:cNvPr id="26"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4340449" y="391779"/>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2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2</a:t>
            </a:r>
            <a:endParaRPr kumimoji="0" lang="zh-CN" altLang="en-US" sz="32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22248174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0" grpId="0"/>
      <p:bldP spid="21" grpId="0"/>
      <p:bldP spid="23" grpId="0" animBg="1"/>
      <p:bldP spid="24"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4985780" y="4947614"/>
            <a:ext cx="3070241" cy="1838893"/>
            <a:chOff x="1156044" y="2056266"/>
            <a:chExt cx="9573176" cy="4252459"/>
          </a:xfrm>
        </p:grpSpPr>
        <p:pic>
          <p:nvPicPr>
            <p:cNvPr id="6" name="图片 5"/>
            <p:cNvPicPr>
              <a:picLocks noChangeAspect="1"/>
            </p:cNvPicPr>
            <p:nvPr/>
          </p:nvPicPr>
          <p:blipFill>
            <a:blip r:embed="rId4"/>
            <a:stretch>
              <a:fillRect/>
            </a:stretch>
          </p:blipFill>
          <p:spPr>
            <a:xfrm>
              <a:off x="1156044" y="2413453"/>
              <a:ext cx="5169655" cy="3895272"/>
            </a:xfrm>
            <a:prstGeom prst="rect">
              <a:avLst/>
            </a:prstGeom>
          </p:spPr>
        </p:pic>
        <p:pic>
          <p:nvPicPr>
            <p:cNvPr id="7" name="图片 6"/>
            <p:cNvPicPr>
              <a:picLocks noChangeAspect="1"/>
            </p:cNvPicPr>
            <p:nvPr/>
          </p:nvPicPr>
          <p:blipFill>
            <a:blip r:embed="rId5"/>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6"/>
          <a:stretch>
            <a:fillRect/>
          </a:stretch>
        </p:blipFill>
        <p:spPr>
          <a:xfrm>
            <a:off x="653142" y="304800"/>
            <a:ext cx="788196" cy="736145"/>
          </a:xfrm>
          <a:prstGeom prst="rect">
            <a:avLst/>
          </a:prstGeom>
        </p:spPr>
      </p:pic>
      <p:sp>
        <p:nvSpPr>
          <p:cNvPr id="14" name="任意多边形: 形状 17">
            <a:extLst>
              <a:ext uri="{FF2B5EF4-FFF2-40B4-BE49-F238E27FC236}">
                <a16:creationId xmlns:a16="http://schemas.microsoft.com/office/drawing/2014/main" id="{66745727-F57C-4440-AF17-6932EFBD08DA}"/>
              </a:ext>
            </a:extLst>
          </p:cNvPr>
          <p:cNvSpPr/>
          <p:nvPr/>
        </p:nvSpPr>
        <p:spPr>
          <a:xfrm>
            <a:off x="801301" y="1734207"/>
            <a:ext cx="4464382" cy="4445876"/>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5" name="任意多边形: 形状 18">
            <a:extLst>
              <a:ext uri="{FF2B5EF4-FFF2-40B4-BE49-F238E27FC236}">
                <a16:creationId xmlns:a16="http://schemas.microsoft.com/office/drawing/2014/main" id="{FDA38AE6-CBAC-41AD-AC7C-0A0D676B9CB0}"/>
              </a:ext>
            </a:extLst>
          </p:cNvPr>
          <p:cNvSpPr/>
          <p:nvPr/>
        </p:nvSpPr>
        <p:spPr>
          <a:xfrm>
            <a:off x="7720123" y="2068615"/>
            <a:ext cx="3238097" cy="3343975"/>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6" name="文本框 16">
            <a:extLst>
              <a:ext uri="{FF2B5EF4-FFF2-40B4-BE49-F238E27FC236}">
                <a16:creationId xmlns:a16="http://schemas.microsoft.com/office/drawing/2014/main" id="{7D032128-182A-4612-AE95-E190A10B06DD}"/>
              </a:ext>
            </a:extLst>
          </p:cNvPr>
          <p:cNvSpPr txBox="1"/>
          <p:nvPr/>
        </p:nvSpPr>
        <p:spPr>
          <a:xfrm>
            <a:off x="8056021" y="2412301"/>
            <a:ext cx="2566302" cy="2554545"/>
          </a:xfrm>
          <a:prstGeom prst="rect">
            <a:avLst/>
          </a:prstGeom>
          <a:noFill/>
        </p:spPr>
        <p:txBody>
          <a:bodyPr wrap="square" rtlCol="0">
            <a:spAutoFit/>
            <a:scene3d>
              <a:camera prst="orthographicFront"/>
              <a:lightRig rig="threePt" dir="t"/>
            </a:scene3d>
            <a:sp3d contourW="12700"/>
          </a:bodyPr>
          <a:lstStyle/>
          <a:p>
            <a:pPr lvl="0" algn="ctr">
              <a:defRPr/>
            </a:pPr>
            <a:r>
              <a:rPr lang="en-US" sz="3200">
                <a:latin typeface="Times New Roman" pitchFamily="18" charset="0"/>
                <a:cs typeface="Times New Roman" pitchFamily="18" charset="0"/>
              </a:rPr>
              <a:t>Đây là nghĩa hàm ẩn của thành ngữ “Vắt cổ chày ra nước”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106" y="1315095"/>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6135" y="5570924"/>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844" t="17454" r="27031" b="14722"/>
          <a:stretch/>
        </p:blipFill>
        <p:spPr>
          <a:xfrm>
            <a:off x="5265683" y="2930006"/>
            <a:ext cx="2374516" cy="1836934"/>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5739816" y="3411842"/>
            <a:ext cx="1306760"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94341">
                    <a:lumMod val="50000"/>
                  </a:srgbClr>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noProof="0">
                <a:ln>
                  <a:noFill/>
                </a:ln>
                <a:solidFill>
                  <a:srgbClr val="F94341">
                    <a:lumMod val="50000"/>
                  </a:srgbClr>
                </a:solidFill>
                <a:effectLst/>
                <a:uLnTx/>
                <a:uFillTx/>
                <a:latin typeface="Times New Roman" panose="02020603050405020304" pitchFamily="18" charset="0"/>
                <a:cs typeface="Times New Roman" panose="02020603050405020304" pitchFamily="18" charset="0"/>
              </a:rPr>
              <a:t> c</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1" name="文本框 16">
            <a:extLst>
              <a:ext uri="{FF2B5EF4-FFF2-40B4-BE49-F238E27FC236}">
                <a16:creationId xmlns:a16="http://schemas.microsoft.com/office/drawing/2014/main" id="{AD35812B-5837-42E9-B4F0-BF26F8099B18}"/>
              </a:ext>
            </a:extLst>
          </p:cNvPr>
          <p:cNvSpPr txBox="1"/>
          <p:nvPr/>
        </p:nvSpPr>
        <p:spPr>
          <a:xfrm>
            <a:off x="1271112" y="2316106"/>
            <a:ext cx="3524760" cy="3539430"/>
          </a:xfrm>
          <a:prstGeom prst="rect">
            <a:avLst/>
          </a:prstGeom>
          <a:noFill/>
        </p:spPr>
        <p:txBody>
          <a:bodyPr wrap="square" rtlCol="0">
            <a:spAutoFit/>
            <a:scene3d>
              <a:camera prst="orthographicFront"/>
              <a:lightRig rig="threePt" dir="t"/>
            </a:scene3d>
            <a:sp3d contourW="12700"/>
          </a:bodyPr>
          <a:lstStyle/>
          <a:p>
            <a:pPr lvl="0" algn="ctr">
              <a:defRPr/>
            </a:pPr>
            <a:r>
              <a:rPr lang="vi-VN" sz="3200">
                <a:latin typeface="Times New Roman" pitchFamily="18" charset="0"/>
                <a:cs typeface="Times New Roman" pitchFamily="18" charset="0"/>
              </a:rPr>
              <a:t>T</a:t>
            </a:r>
            <a:r>
              <a:rPr lang="en-US" sz="3200">
                <a:latin typeface="Times New Roman" pitchFamily="18" charset="0"/>
                <a:cs typeface="Times New Roman" pitchFamily="18" charset="0"/>
              </a:rPr>
              <a:t>ruyện cười </a:t>
            </a:r>
            <a:r>
              <a:rPr lang="en-US" sz="3200" b="1" i="1">
                <a:latin typeface="Times New Roman" pitchFamily="18" charset="0"/>
                <a:cs typeface="Times New Roman" pitchFamily="18" charset="0"/>
              </a:rPr>
              <a:t>Vắt cổ chày ra nước</a:t>
            </a: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giúp chúng ta hiểu sâu sắc hơn ý nghĩa của thành ngữ “Vắt cổ chày ra nước” (quá keo kiệt)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39172" y="362502"/>
            <a:ext cx="2852827" cy="1197220"/>
          </a:xfrm>
          <a:prstGeom prst="rect">
            <a:avLst/>
          </a:prstGeom>
        </p:spPr>
      </p:pic>
      <p:sp>
        <p:nvSpPr>
          <p:cNvPr id="26"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4340449" y="391779"/>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2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2</a:t>
            </a:r>
            <a:endParaRPr kumimoji="0" lang="zh-CN" altLang="en-US" sz="32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26965984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0" grpId="0"/>
      <p:bldP spid="21" grpId="0"/>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744311"/>
            <a:ext cx="10548031" cy="5570784"/>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pic>
        <p:nvPicPr>
          <p:cNvPr id="8" name="图片 7"/>
          <p:cNvPicPr>
            <a:picLocks noChangeAspect="1"/>
          </p:cNvPicPr>
          <p:nvPr/>
        </p:nvPicPr>
        <p:blipFill>
          <a:blip r:embed="rId9"/>
          <a:stretch>
            <a:fillRect/>
          </a:stretch>
        </p:blipFill>
        <p:spPr>
          <a:xfrm>
            <a:off x="653142" y="436337"/>
            <a:ext cx="788196" cy="736145"/>
          </a:xfrm>
          <a:prstGeom prst="rect">
            <a:avLst/>
          </a:prstGeom>
        </p:spPr>
      </p:pic>
      <p:sp>
        <p:nvSpPr>
          <p:cNvPr id="14" name="文本框 8">
            <a:extLst>
              <a:ext uri="{FF2B5EF4-FFF2-40B4-BE49-F238E27FC236}">
                <a16:creationId xmlns:a16="http://schemas.microsoft.com/office/drawing/2014/main" id="{5CBCD38F-DAF2-402E-9307-02F89A3B0478}"/>
              </a:ext>
            </a:extLst>
          </p:cNvPr>
          <p:cNvSpPr txBox="1"/>
          <p:nvPr/>
        </p:nvSpPr>
        <p:spPr>
          <a:xfrm>
            <a:off x="2235782" y="1434899"/>
            <a:ext cx="7551086" cy="1077218"/>
          </a:xfrm>
          <a:prstGeom prst="rect">
            <a:avLst/>
          </a:prstGeom>
          <a:noFill/>
        </p:spPr>
        <p:txBody>
          <a:bodyPr wrap="square" rtlCol="0">
            <a:spAutoFit/>
            <a:scene3d>
              <a:camera prst="orthographicFront"/>
              <a:lightRig rig="threePt" dir="t"/>
            </a:scene3d>
            <a:sp3d contourW="12700"/>
          </a:bodyPr>
          <a:lstStyle/>
          <a:p>
            <a:pPr lvl="0">
              <a:defRPr/>
            </a:pPr>
            <a:r>
              <a:rPr lang="en-US" sz="3200" b="1">
                <a:latin typeface="Times New Roman" pitchFamily="18" charset="0"/>
                <a:cs typeface="Times New Roman" pitchFamily="18" charset="0"/>
              </a:rPr>
              <a:t>a.</a:t>
            </a:r>
            <a:r>
              <a:rPr lang="en-US" sz="3200">
                <a:latin typeface="Times New Roman" pitchFamily="18" charset="0"/>
                <a:cs typeface="Times New Roman" pitchFamily="18" charset="0"/>
              </a:rPr>
              <a:t> Nghĩa hàm ẩn của câu </a:t>
            </a:r>
            <a:r>
              <a:rPr lang="en-US" sz="3200" i="1">
                <a:latin typeface="Times New Roman" pitchFamily="18" charset="0"/>
                <a:cs typeface="Times New Roman" pitchFamily="18" charset="0"/>
              </a:rPr>
              <a:t>“Ông lấy giấy khổ to mà viết có hơn không?”</a:t>
            </a:r>
            <a:endParaRPr kumimoji="0" lang="en-US" sz="32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1688502" y="2698684"/>
            <a:ext cx="1166070" cy="1005362"/>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8793889" y="2800736"/>
            <a:ext cx="1238766" cy="99400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30467" y="3167053"/>
            <a:ext cx="961715" cy="586106"/>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870832" y="3918888"/>
            <a:ext cx="3506177" cy="2250698"/>
          </a:xfrm>
          <a:prstGeom prst="rect">
            <a:avLst/>
          </a:prstGeom>
          <a:ln/>
        </p:spPr>
        <p:style>
          <a:lnRef idx="2">
            <a:schemeClr val="accent5"/>
          </a:lnRef>
          <a:fillRef idx="1">
            <a:schemeClr val="lt1"/>
          </a:fillRef>
          <a:effectRef idx="0">
            <a:schemeClr val="accent5"/>
          </a:effectRef>
          <a:fontRef idx="minor">
            <a:schemeClr val="dk1"/>
          </a:fontRef>
        </p:style>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00000"/>
              </a:lnSpc>
              <a:defRPr/>
            </a:pPr>
            <a:r>
              <a:rPr lang="en-US" sz="2800">
                <a:solidFill>
                  <a:schemeClr val="tx1"/>
                </a:solidFill>
                <a:latin typeface="Times New Roman" pitchFamily="18" charset="0"/>
                <a:cs typeface="Times New Roman" pitchFamily="18" charset="0"/>
              </a:rPr>
              <a:t>“Ông chẳng biết tính toán gì cả, giấy khổ to bỏ đi còn gói hàng, chứu giấy khổ nhỏ thì dùng làm gì được”</a:t>
            </a:r>
            <a:endPar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7725103" y="3940012"/>
            <a:ext cx="3263462" cy="2208450"/>
          </a:xfrm>
          <a:prstGeom prst="rect">
            <a:avLst/>
          </a:prstGeom>
          <a:ln/>
        </p:spPr>
        <p:style>
          <a:lnRef idx="2">
            <a:schemeClr val="accent6"/>
          </a:lnRef>
          <a:fillRef idx="1">
            <a:schemeClr val="lt1"/>
          </a:fillRef>
          <a:effectRef idx="0">
            <a:schemeClr val="accent6"/>
          </a:effectRef>
          <a:fontRef idx="minor">
            <a:schemeClr val="dk1"/>
          </a:fontRef>
        </p:style>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algn="ctr">
              <a:defRPr/>
            </a:pPr>
            <a:r>
              <a:rPr kumimoji="0" lang="en-US" sz="2800" b="0" i="0" u="none" strike="noStrike" kern="1200" cap="none" spc="0" normalizeH="0" baseline="0" noProof="0">
                <a:ln>
                  <a:noFill/>
                </a:ln>
                <a:effectLst/>
                <a:uLnTx/>
                <a:uFillTx/>
                <a:latin typeface="Times New Roman" pitchFamily="18" charset="0"/>
                <a:cs typeface="Times New Roman" panose="02020603050405020304" pitchFamily="18" charset="0"/>
              </a:rPr>
              <a:t>N</a:t>
            </a:r>
            <a:r>
              <a:rPr lang="en-US" sz="2800">
                <a:latin typeface="Times New Roman" pitchFamily="18" charset="0"/>
                <a:cs typeface="Times New Roman" pitchFamily="18" charset="0"/>
              </a:rPr>
              <a:t>gười vợ đã trêu đùa người chồng về khả năng viết lách của ông: bản thảo có thể bỏ đi.</a:t>
            </a:r>
            <a:endPar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93889" y="57710"/>
            <a:ext cx="2852827" cy="1197220"/>
          </a:xfrm>
          <a:prstGeom prst="rect">
            <a:avLst/>
          </a:prstGeom>
        </p:spPr>
      </p:pic>
      <p:sp>
        <p:nvSpPr>
          <p:cNvPr id="18" name="圆角矩形 195">
            <a:extLst>
              <a:ext uri="{FF2B5EF4-FFF2-40B4-BE49-F238E27FC236}">
                <a16:creationId xmlns:a16="http://schemas.microsoft.com/office/drawing/2014/main" id="{D44C7609-68FC-4AD4-A5FA-FFE890428ED4}"/>
              </a:ext>
            </a:extLst>
          </p:cNvPr>
          <p:cNvSpPr/>
          <p:nvPr>
            <p:custDataLst>
              <p:tags r:id="rId6"/>
            </p:custDataLst>
          </p:nvPr>
        </p:nvSpPr>
        <p:spPr>
          <a:xfrm>
            <a:off x="4597726" y="249738"/>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2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3</a:t>
            </a:r>
            <a:endParaRPr kumimoji="0" lang="zh-CN" altLang="en-US" sz="32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pic>
        <p:nvPicPr>
          <p:cNvPr id="20" name="Picture 19" descr="A picture containing toy&#10;&#10;Description automatically generated">
            <a:extLst>
              <a:ext uri="{FF2B5EF4-FFF2-40B4-BE49-F238E27FC236}">
                <a16:creationId xmlns:a16="http://schemas.microsoft.com/office/drawing/2014/main" id="{4FB0D12F-D412-FC4F-8EAC-88BDA4CDB3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45125" y="3976687"/>
            <a:ext cx="2932400" cy="2932400"/>
          </a:xfrm>
          <a:prstGeom prst="rect">
            <a:avLst/>
          </a:prstGeom>
        </p:spPr>
      </p:pic>
    </p:spTree>
    <p:extLst>
      <p:ext uri="{BB962C8B-B14F-4D97-AF65-F5344CB8AC3E}">
        <p14:creationId xmlns:p14="http://schemas.microsoft.com/office/powerpoint/2010/main" val="2360148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animBg="1"/>
      <p:bldP spid="23"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744311"/>
            <a:ext cx="10548031" cy="5570784"/>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pic>
        <p:nvPicPr>
          <p:cNvPr id="8" name="图片 7"/>
          <p:cNvPicPr>
            <a:picLocks noChangeAspect="1"/>
          </p:cNvPicPr>
          <p:nvPr/>
        </p:nvPicPr>
        <p:blipFill>
          <a:blip r:embed="rId7"/>
          <a:stretch>
            <a:fillRect/>
          </a:stretch>
        </p:blipFill>
        <p:spPr>
          <a:xfrm>
            <a:off x="653142" y="436337"/>
            <a:ext cx="788196" cy="736145"/>
          </a:xfrm>
          <a:prstGeom prst="rect">
            <a:avLst/>
          </a:prstGeom>
        </p:spPr>
      </p:pic>
      <p:sp>
        <p:nvSpPr>
          <p:cNvPr id="14" name="文本框 8">
            <a:extLst>
              <a:ext uri="{FF2B5EF4-FFF2-40B4-BE49-F238E27FC236}">
                <a16:creationId xmlns:a16="http://schemas.microsoft.com/office/drawing/2014/main" id="{5CBCD38F-DAF2-402E-9307-02F89A3B0478}"/>
              </a:ext>
            </a:extLst>
          </p:cNvPr>
          <p:cNvSpPr txBox="1"/>
          <p:nvPr/>
        </p:nvSpPr>
        <p:spPr>
          <a:xfrm>
            <a:off x="1860331" y="1592554"/>
            <a:ext cx="8623737" cy="584775"/>
          </a:xfrm>
          <a:prstGeom prst="rect">
            <a:avLst/>
          </a:prstGeom>
          <a:noFill/>
        </p:spPr>
        <p:txBody>
          <a:bodyPr wrap="square" rtlCol="0">
            <a:spAutoFit/>
            <a:scene3d>
              <a:camera prst="orthographicFront"/>
              <a:lightRig rig="threePt" dir="t"/>
            </a:scene3d>
            <a:sp3d contourW="12700"/>
          </a:bodyPr>
          <a:lstStyle/>
          <a:p>
            <a:pPr lvl="0">
              <a:defRPr/>
            </a:pPr>
            <a:r>
              <a:rPr lang="en-US" sz="3200">
                <a:latin typeface="Times New Roman" pitchFamily="18" charset="0"/>
                <a:cs typeface="Times New Roman" pitchFamily="18" charset="0"/>
              </a:rPr>
              <a:t>b. Thầy đồ không hiểu đúng câu nói của vợ mình. </a:t>
            </a:r>
            <a:endParaRPr kumimoji="0" lang="en-US" sz="32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4599731" y="3022405"/>
            <a:ext cx="1166070" cy="1005362"/>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2"/>
            </p:custDataLst>
          </p:nvPr>
        </p:nvSpPr>
        <p:spPr bwMode="auto">
          <a:xfrm>
            <a:off x="1860331" y="4407619"/>
            <a:ext cx="6838506" cy="1725167"/>
          </a:xfrm>
          <a:prstGeom prst="rect">
            <a:avLst/>
          </a:prstGeom>
          <a:ln/>
        </p:spPr>
        <p:style>
          <a:lnRef idx="2">
            <a:schemeClr val="accent5"/>
          </a:lnRef>
          <a:fillRef idx="1">
            <a:schemeClr val="lt1"/>
          </a:fillRef>
          <a:effectRef idx="0">
            <a:schemeClr val="accent5"/>
          </a:effectRef>
          <a:fontRef idx="minor">
            <a:schemeClr val="dk1"/>
          </a:fontRef>
        </p:style>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00000"/>
              </a:lnSpc>
              <a:defRPr/>
            </a:pPr>
            <a:r>
              <a:rPr lang="en-US" sz="2800">
                <a:solidFill>
                  <a:schemeClr val="tx1"/>
                </a:solidFill>
                <a:latin typeface="Times New Roman" pitchFamily="18" charset="0"/>
                <a:cs typeface="Times New Roman" pitchFamily="18" charset="0"/>
              </a:rPr>
              <a:t>“Thầy đồ lấy làm đắc chí cho rằng vợ khen tài văn chương của mình, ý văn dồi dào, giấy khổ nhỏ không đủ chép”</a:t>
            </a:r>
            <a:endPar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lt"/>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93889" y="57710"/>
            <a:ext cx="2852827" cy="1197220"/>
          </a:xfrm>
          <a:prstGeom prst="rect">
            <a:avLst/>
          </a:prstGeom>
        </p:spPr>
      </p:pic>
      <p:sp>
        <p:nvSpPr>
          <p:cNvPr id="18" name="圆角矩形 195">
            <a:extLst>
              <a:ext uri="{FF2B5EF4-FFF2-40B4-BE49-F238E27FC236}">
                <a16:creationId xmlns:a16="http://schemas.microsoft.com/office/drawing/2014/main" id="{D44C7609-68FC-4AD4-A5FA-FFE890428ED4}"/>
              </a:ext>
            </a:extLst>
          </p:cNvPr>
          <p:cNvSpPr/>
          <p:nvPr>
            <p:custDataLst>
              <p:tags r:id="rId3"/>
            </p:custDataLst>
          </p:nvPr>
        </p:nvSpPr>
        <p:spPr>
          <a:xfrm>
            <a:off x="4597726" y="249738"/>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2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3</a:t>
            </a:r>
            <a:endParaRPr kumimoji="0" lang="zh-CN" altLang="en-US" sz="32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pic>
        <p:nvPicPr>
          <p:cNvPr id="20" name="Picture 19" descr="A picture containing toy&#10;&#10;Description automatically generated">
            <a:extLst>
              <a:ext uri="{FF2B5EF4-FFF2-40B4-BE49-F238E27FC236}">
                <a16:creationId xmlns:a16="http://schemas.microsoft.com/office/drawing/2014/main" id="{4FB0D12F-D412-FC4F-8EAC-88BDA4CDB3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4102" y="4027767"/>
            <a:ext cx="2932400" cy="2932400"/>
          </a:xfrm>
          <a:prstGeom prst="rect">
            <a:avLst/>
          </a:prstGeom>
        </p:spPr>
      </p:pic>
      <p:sp>
        <p:nvSpPr>
          <p:cNvPr id="17" name="MH_Other_1">
            <a:extLst>
              <a:ext uri="{FF2B5EF4-FFF2-40B4-BE49-F238E27FC236}">
                <a16:creationId xmlns:a16="http://schemas.microsoft.com/office/drawing/2014/main" id="{CE04D797-45F0-4FDB-A23E-DBDC82FFBE18}"/>
              </a:ext>
            </a:extLst>
          </p:cNvPr>
          <p:cNvSpPr>
            <a:spLocks/>
          </p:cNvSpPr>
          <p:nvPr>
            <p:custDataLst>
              <p:tags r:id="rId4"/>
            </p:custDataLst>
          </p:nvPr>
        </p:nvSpPr>
        <p:spPr bwMode="auto">
          <a:xfrm rot="5400000">
            <a:off x="4972189" y="2352276"/>
            <a:ext cx="614790" cy="293052"/>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Tree>
    <p:extLst>
      <p:ext uri="{BB962C8B-B14F-4D97-AF65-F5344CB8AC3E}">
        <p14:creationId xmlns:p14="http://schemas.microsoft.com/office/powerpoint/2010/main" val="2134513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22" grpId="0" animBg="1"/>
      <p:bldP spid="18"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744311"/>
            <a:ext cx="10548031" cy="5570784"/>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pic>
        <p:nvPicPr>
          <p:cNvPr id="8" name="图片 7"/>
          <p:cNvPicPr>
            <a:picLocks noChangeAspect="1"/>
          </p:cNvPicPr>
          <p:nvPr/>
        </p:nvPicPr>
        <p:blipFill>
          <a:blip r:embed="rId9"/>
          <a:stretch>
            <a:fillRect/>
          </a:stretch>
        </p:blipFill>
        <p:spPr>
          <a:xfrm>
            <a:off x="653142" y="436337"/>
            <a:ext cx="788196" cy="736145"/>
          </a:xfrm>
          <a:prstGeom prst="rect">
            <a:avLst/>
          </a:prstGeom>
        </p:spPr>
      </p:pic>
      <p:sp>
        <p:nvSpPr>
          <p:cNvPr id="14" name="文本框 8">
            <a:extLst>
              <a:ext uri="{FF2B5EF4-FFF2-40B4-BE49-F238E27FC236}">
                <a16:creationId xmlns:a16="http://schemas.microsoft.com/office/drawing/2014/main" id="{5CBCD38F-DAF2-402E-9307-02F89A3B0478}"/>
              </a:ext>
            </a:extLst>
          </p:cNvPr>
          <p:cNvSpPr txBox="1"/>
          <p:nvPr/>
        </p:nvSpPr>
        <p:spPr>
          <a:xfrm>
            <a:off x="1688502" y="1324776"/>
            <a:ext cx="8953222" cy="1569660"/>
          </a:xfrm>
          <a:prstGeom prst="rect">
            <a:avLst/>
          </a:prstGeom>
          <a:noFill/>
        </p:spPr>
        <p:txBody>
          <a:bodyPr wrap="square" rtlCol="0">
            <a:spAutoFit/>
            <a:scene3d>
              <a:camera prst="orthographicFront"/>
              <a:lightRig rig="threePt" dir="t"/>
            </a:scene3d>
            <a:sp3d contourW="12700"/>
          </a:bodyPr>
          <a:lstStyle/>
          <a:p>
            <a:pPr lvl="0" algn="ctr">
              <a:defRPr/>
            </a:pPr>
            <a:r>
              <a:rPr lang="en-US" sz="3200">
                <a:latin typeface="Times New Roman" pitchFamily="18" charset="0"/>
                <a:cs typeface="Times New Roman" pitchFamily="18" charset="0"/>
              </a:rPr>
              <a:t>c. Nghĩa hàm ẩn do người nói/người viết tạo ra và nghĩa hàm ẩn do người nghe/người đọc suy ra không phải lúc nào cũng trùng nhau. </a:t>
            </a:r>
            <a:endParaRPr kumimoji="0" lang="en-US" sz="32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1688502" y="2698684"/>
            <a:ext cx="1166070" cy="1005362"/>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8793889" y="2800736"/>
            <a:ext cx="1238766" cy="99400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30467" y="3167053"/>
            <a:ext cx="961715" cy="586106"/>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870832" y="3918888"/>
            <a:ext cx="3506177" cy="2250698"/>
          </a:xfrm>
          <a:prstGeom prst="rect">
            <a:avLst/>
          </a:prstGeom>
          <a:ln/>
        </p:spPr>
        <p:style>
          <a:lnRef idx="2">
            <a:schemeClr val="accent5"/>
          </a:lnRef>
          <a:fillRef idx="1">
            <a:schemeClr val="lt1"/>
          </a:fillRef>
          <a:effectRef idx="0">
            <a:schemeClr val="accent5"/>
          </a:effectRef>
          <a:fontRef idx="minor">
            <a:schemeClr val="dk1"/>
          </a:fontRef>
        </p:style>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00000"/>
              </a:lnSpc>
              <a:defRPr/>
            </a:pPr>
            <a:r>
              <a:rPr lang="en-US" sz="2800">
                <a:solidFill>
                  <a:schemeClr val="tx1"/>
                </a:solidFill>
                <a:latin typeface="Times New Roman" pitchFamily="18" charset="0"/>
                <a:cs typeface="Times New Roman" pitchFamily="18" charset="0"/>
              </a:rPr>
              <a:t>Vì hàm ý (ý định của người nói/người viết) và suy ý (cách hiểu của người nghe/người đọc) có thể khác nhau</a:t>
            </a:r>
            <a:endPar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8104734" y="3940012"/>
            <a:ext cx="2617075" cy="2208450"/>
          </a:xfrm>
          <a:prstGeom prst="rect">
            <a:avLst/>
          </a:prstGeom>
          <a:ln/>
        </p:spPr>
        <p:style>
          <a:lnRef idx="2">
            <a:schemeClr val="accent6"/>
          </a:lnRef>
          <a:fillRef idx="1">
            <a:schemeClr val="lt1"/>
          </a:fillRef>
          <a:effectRef idx="0">
            <a:schemeClr val="accent6"/>
          </a:effectRef>
          <a:fontRef idx="minor">
            <a:schemeClr val="dk1"/>
          </a:fontRef>
        </p:style>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algn="ctr">
              <a:defRPr/>
            </a:pPr>
            <a:r>
              <a:rPr lang="en-US" sz="2800">
                <a:latin typeface="Times New Roman" pitchFamily="18" charset="0"/>
                <a:cs typeface="Times New Roman" pitchFamily="18" charset="0"/>
              </a:rPr>
              <a:t>Phụ thuộc vào tri thức nền, kĩ năng ngôn ngữ của mỗi người. </a:t>
            </a:r>
            <a:endPar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93889" y="57710"/>
            <a:ext cx="2852827" cy="1197220"/>
          </a:xfrm>
          <a:prstGeom prst="rect">
            <a:avLst/>
          </a:prstGeom>
        </p:spPr>
      </p:pic>
      <p:sp>
        <p:nvSpPr>
          <p:cNvPr id="18" name="圆角矩形 195">
            <a:extLst>
              <a:ext uri="{FF2B5EF4-FFF2-40B4-BE49-F238E27FC236}">
                <a16:creationId xmlns:a16="http://schemas.microsoft.com/office/drawing/2014/main" id="{D44C7609-68FC-4AD4-A5FA-FFE890428ED4}"/>
              </a:ext>
            </a:extLst>
          </p:cNvPr>
          <p:cNvSpPr/>
          <p:nvPr>
            <p:custDataLst>
              <p:tags r:id="rId6"/>
            </p:custDataLst>
          </p:nvPr>
        </p:nvSpPr>
        <p:spPr>
          <a:xfrm>
            <a:off x="4597726" y="249738"/>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6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3</a:t>
            </a:r>
            <a:endParaRPr kumimoji="0" lang="zh-CN" altLang="en-US" sz="36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pic>
        <p:nvPicPr>
          <p:cNvPr id="20" name="Picture 19" descr="A picture containing toy&#10;&#10;Description automatically generated">
            <a:extLst>
              <a:ext uri="{FF2B5EF4-FFF2-40B4-BE49-F238E27FC236}">
                <a16:creationId xmlns:a16="http://schemas.microsoft.com/office/drawing/2014/main" id="{4FB0D12F-D412-FC4F-8EAC-88BDA4CDB3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45125" y="3976687"/>
            <a:ext cx="2932400" cy="2932400"/>
          </a:xfrm>
          <a:prstGeom prst="rect">
            <a:avLst/>
          </a:prstGeom>
        </p:spPr>
      </p:pic>
    </p:spTree>
    <p:extLst>
      <p:ext uri="{BB962C8B-B14F-4D97-AF65-F5344CB8AC3E}">
        <p14:creationId xmlns:p14="http://schemas.microsoft.com/office/powerpoint/2010/main" val="4085325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animBg="1"/>
      <p:bldP spid="23"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1122823"/>
            <a:ext cx="11123802" cy="575803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3"/>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273" y="2939752"/>
            <a:ext cx="6004158" cy="4041601"/>
          </a:xfrm>
          <a:prstGeom prst="rect">
            <a:avLst/>
          </a:prstGeom>
        </p:spPr>
      </p:pic>
      <p:pic>
        <p:nvPicPr>
          <p:cNvPr id="11" name="图片 7">
            <a:extLst>
              <a:ext uri="{FF2B5EF4-FFF2-40B4-BE49-F238E27FC236}">
                <a16:creationId xmlns:a16="http://schemas.microsoft.com/office/drawing/2014/main" id="{FDE091CE-D435-41F3-9515-0394D0635A27}"/>
              </a:ext>
            </a:extLst>
          </p:cNvPr>
          <p:cNvPicPr>
            <a:picLocks noChangeAspect="1"/>
          </p:cNvPicPr>
          <p:nvPr/>
        </p:nvPicPr>
        <p:blipFill>
          <a:blip r:embed="rId5"/>
          <a:stretch>
            <a:fillRect/>
          </a:stretch>
        </p:blipFill>
        <p:spPr>
          <a:xfrm>
            <a:off x="4602230" y="3215814"/>
            <a:ext cx="788196" cy="736145"/>
          </a:xfrm>
          <a:prstGeom prst="rect">
            <a:avLst/>
          </a:prstGeom>
        </p:spPr>
      </p:pic>
      <p:cxnSp>
        <p:nvCxnSpPr>
          <p:cNvPr id="26" name="Straight Connector 25">
            <a:extLst>
              <a:ext uri="{FF2B5EF4-FFF2-40B4-BE49-F238E27FC236}">
                <a16:creationId xmlns:a16="http://schemas.microsoft.com/office/drawing/2014/main" id="{3CB7F253-E352-40B9-BAA1-BF400B698966}"/>
              </a:ext>
            </a:extLst>
          </p:cNvPr>
          <p:cNvCxnSpPr>
            <a:cxnSpLocks/>
          </p:cNvCxnSpPr>
          <p:nvPr/>
        </p:nvCxnSpPr>
        <p:spPr>
          <a:xfrm flipH="1">
            <a:off x="5247307" y="3711719"/>
            <a:ext cx="599350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6DA67EA-66F5-478B-BCF1-D6BB81D68D75}"/>
              </a:ext>
            </a:extLst>
          </p:cNvPr>
          <p:cNvSpPr/>
          <p:nvPr/>
        </p:nvSpPr>
        <p:spPr>
          <a:xfrm>
            <a:off x="5247307" y="2293558"/>
            <a:ext cx="5912095" cy="1077218"/>
          </a:xfrm>
          <a:prstGeom prst="rect">
            <a:avLst/>
          </a:prstGeom>
        </p:spPr>
        <p:txBody>
          <a:bodyPr wrap="square">
            <a:spAutoFit/>
          </a:bodyPr>
          <a:lstStyle/>
          <a:p>
            <a:r>
              <a:rPr lang="en-US" sz="3200">
                <a:latin typeface="Times New Roman" pitchFamily="18" charset="0"/>
                <a:cs typeface="Times New Roman" pitchFamily="18" charset="0"/>
              </a:rPr>
              <a:t>Phản ánh chân thật lời ăn tiếng nói hằng ngày của người miền Bắc.</a:t>
            </a:r>
          </a:p>
        </p:txBody>
      </p:sp>
      <p:sp>
        <p:nvSpPr>
          <p:cNvPr id="17"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4891549" y="325393"/>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6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5</a:t>
            </a:r>
            <a:endParaRPr kumimoji="0" lang="zh-CN" altLang="en-US" sz="36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
        <p:nvSpPr>
          <p:cNvPr id="18" name="Rectangle: Rounded Corners 9">
            <a:extLst>
              <a:ext uri="{FF2B5EF4-FFF2-40B4-BE49-F238E27FC236}">
                <a16:creationId xmlns:a16="http://schemas.microsoft.com/office/drawing/2014/main" id="{4EB98A6A-C61B-4868-AF71-E0E3B9C1E20D}"/>
              </a:ext>
            </a:extLst>
          </p:cNvPr>
          <p:cNvSpPr/>
          <p:nvPr/>
        </p:nvSpPr>
        <p:spPr>
          <a:xfrm>
            <a:off x="1057462" y="2524254"/>
            <a:ext cx="2608977" cy="1138124"/>
          </a:xfrm>
          <a:prstGeom prst="roundRect">
            <a:avLst>
              <a:gd name="adj" fmla="val 32310"/>
            </a:avLst>
          </a:prstGeom>
          <a:ln w="762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endParaRPr lang="en-US" sz="3200" b="1">
              <a:latin typeface="Times New Roman" pitchFamily="18" charset="0"/>
              <a:cs typeface="Times New Roman" pitchFamily="18" charset="0"/>
            </a:endParaRPr>
          </a:p>
          <a:p>
            <a:pPr lvl="0" algn="ctr"/>
            <a:r>
              <a:rPr lang="en-US" sz="3200" b="1">
                <a:latin typeface="Times New Roman" pitchFamily="18" charset="0"/>
                <a:cs typeface="Times New Roman" pitchFamily="18" charset="0"/>
              </a:rPr>
              <a:t>a. Từ </a:t>
            </a:r>
            <a:r>
              <a:rPr lang="en-US" sz="3200" b="1" i="1">
                <a:latin typeface="Times New Roman" pitchFamily="18" charset="0"/>
                <a:cs typeface="Times New Roman" pitchFamily="18" charset="0"/>
              </a:rPr>
              <a:t>“nom”</a:t>
            </a:r>
          </a:p>
          <a:p>
            <a:pPr lvl="0" algn="ct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0" name="Rectangle 9"/>
          <p:cNvSpPr/>
          <p:nvPr/>
        </p:nvSpPr>
        <p:spPr>
          <a:xfrm>
            <a:off x="729703" y="6228434"/>
            <a:ext cx="2826415" cy="369332"/>
          </a:xfrm>
          <a:prstGeom prst="rect">
            <a:avLst/>
          </a:prstGeom>
        </p:spPr>
        <p:txBody>
          <a:bodyPr wrap="none">
            <a:spAutoFit/>
          </a:bodyPr>
          <a:lstStyle/>
          <a:p>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688</a:t>
            </a:r>
            <a:endParaRPr lang="en-US" dirty="0">
              <a:solidFill>
                <a:schemeClr val="bg1"/>
              </a:solidFill>
            </a:endParaRPr>
          </a:p>
        </p:txBody>
      </p:sp>
    </p:spTree>
    <p:extLst>
      <p:ext uri="{BB962C8B-B14F-4D97-AF65-F5344CB8AC3E}">
        <p14:creationId xmlns:p14="http://schemas.microsoft.com/office/powerpoint/2010/main" val="3382246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1122823"/>
            <a:ext cx="11123802" cy="575803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6341" y="3093316"/>
            <a:ext cx="3935192" cy="2124430"/>
          </a:xfrm>
          <a:prstGeom prst="rect">
            <a:avLst/>
          </a:prstGeom>
        </p:spPr>
      </p:pic>
      <p:pic>
        <p:nvPicPr>
          <p:cNvPr id="11" name="图片 7">
            <a:extLst>
              <a:ext uri="{FF2B5EF4-FFF2-40B4-BE49-F238E27FC236}">
                <a16:creationId xmlns:a16="http://schemas.microsoft.com/office/drawing/2014/main" id="{FDE091CE-D435-41F3-9515-0394D0635A27}"/>
              </a:ext>
            </a:extLst>
          </p:cNvPr>
          <p:cNvPicPr>
            <a:picLocks noChangeAspect="1"/>
          </p:cNvPicPr>
          <p:nvPr/>
        </p:nvPicPr>
        <p:blipFill>
          <a:blip r:embed="rId6"/>
          <a:stretch>
            <a:fillRect/>
          </a:stretch>
        </p:blipFill>
        <p:spPr>
          <a:xfrm>
            <a:off x="4663937" y="2597411"/>
            <a:ext cx="788196" cy="736145"/>
          </a:xfrm>
          <a:prstGeom prst="rect">
            <a:avLst/>
          </a:prstGeom>
        </p:spPr>
      </p:pic>
      <p:cxnSp>
        <p:nvCxnSpPr>
          <p:cNvPr id="26" name="Straight Connector 25">
            <a:extLst>
              <a:ext uri="{FF2B5EF4-FFF2-40B4-BE49-F238E27FC236}">
                <a16:creationId xmlns:a16="http://schemas.microsoft.com/office/drawing/2014/main" id="{3CB7F253-E352-40B9-BAA1-BF400B698966}"/>
              </a:ext>
            </a:extLst>
          </p:cNvPr>
          <p:cNvCxnSpPr>
            <a:cxnSpLocks/>
          </p:cNvCxnSpPr>
          <p:nvPr/>
        </p:nvCxnSpPr>
        <p:spPr>
          <a:xfrm flipH="1">
            <a:off x="5309014" y="3093316"/>
            <a:ext cx="599350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6DA67EA-66F5-478B-BCF1-D6BB81D68D75}"/>
              </a:ext>
            </a:extLst>
          </p:cNvPr>
          <p:cNvSpPr/>
          <p:nvPr/>
        </p:nvSpPr>
        <p:spPr>
          <a:xfrm>
            <a:off x="5390426" y="1892807"/>
            <a:ext cx="5912095" cy="1077218"/>
          </a:xfrm>
          <a:prstGeom prst="rect">
            <a:avLst/>
          </a:prstGeom>
        </p:spPr>
        <p:txBody>
          <a:bodyPr wrap="square">
            <a:spAutoFit/>
          </a:bodyPr>
          <a:lstStyle/>
          <a:p>
            <a:r>
              <a:rPr lang="en-US" sz="3200">
                <a:latin typeface="Times New Roman" pitchFamily="18" charset="0"/>
                <a:cs typeface="Times New Roman" pitchFamily="18" charset="0"/>
              </a:rPr>
              <a:t>Được sử dụng ở miền Trung Và cả miền Nam</a:t>
            </a:r>
          </a:p>
        </p:txBody>
      </p:sp>
      <p:sp>
        <p:nvSpPr>
          <p:cNvPr id="17"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4891549" y="325393"/>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6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5</a:t>
            </a:r>
            <a:endParaRPr kumimoji="0" lang="zh-CN" altLang="en-US" sz="36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
        <p:nvSpPr>
          <p:cNvPr id="18" name="Rectangle: Rounded Corners 9">
            <a:extLst>
              <a:ext uri="{FF2B5EF4-FFF2-40B4-BE49-F238E27FC236}">
                <a16:creationId xmlns:a16="http://schemas.microsoft.com/office/drawing/2014/main" id="{4EB98A6A-C61B-4868-AF71-E0E3B9C1E20D}"/>
              </a:ext>
            </a:extLst>
          </p:cNvPr>
          <p:cNvSpPr/>
          <p:nvPr/>
        </p:nvSpPr>
        <p:spPr>
          <a:xfrm>
            <a:off x="1200581" y="2123503"/>
            <a:ext cx="2608977" cy="1138124"/>
          </a:xfrm>
          <a:prstGeom prst="roundRect">
            <a:avLst>
              <a:gd name="adj" fmla="val 32310"/>
            </a:avLst>
          </a:prstGeom>
          <a:ln w="762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r>
              <a:rPr lang="en-US" sz="3200" b="1">
                <a:latin typeface="Times New Roman" pitchFamily="18" charset="0"/>
                <a:cs typeface="Times New Roman" pitchFamily="18" charset="0"/>
              </a:rPr>
              <a:t>b. Thiệt thà </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0" name="MH_Other_1">
            <a:extLst>
              <a:ext uri="{FF2B5EF4-FFF2-40B4-BE49-F238E27FC236}">
                <a16:creationId xmlns:a16="http://schemas.microsoft.com/office/drawing/2014/main" id="{CE04D797-45F0-4FDB-A23E-DBDC82FFBE18}"/>
              </a:ext>
            </a:extLst>
          </p:cNvPr>
          <p:cNvSpPr>
            <a:spLocks/>
          </p:cNvSpPr>
          <p:nvPr>
            <p:custDataLst>
              <p:tags r:id="rId2"/>
            </p:custDataLst>
          </p:nvPr>
        </p:nvSpPr>
        <p:spPr bwMode="auto">
          <a:xfrm rot="5400000">
            <a:off x="8899214" y="3494425"/>
            <a:ext cx="614790" cy="293052"/>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12" name="Rectangle: Rounded Corners 9">
            <a:extLst>
              <a:ext uri="{FF2B5EF4-FFF2-40B4-BE49-F238E27FC236}">
                <a16:creationId xmlns:a16="http://schemas.microsoft.com/office/drawing/2014/main" id="{4EB98A6A-C61B-4868-AF71-E0E3B9C1E20D}"/>
              </a:ext>
            </a:extLst>
          </p:cNvPr>
          <p:cNvSpPr/>
          <p:nvPr/>
        </p:nvSpPr>
        <p:spPr>
          <a:xfrm>
            <a:off x="7870676" y="4530573"/>
            <a:ext cx="3242794" cy="2154628"/>
          </a:xfrm>
          <a:prstGeom prst="roundRect">
            <a:avLst>
              <a:gd name="adj" fmla="val 32310"/>
            </a:avLst>
          </a:prstGeom>
          <a:ln w="762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r>
              <a:rPr lang="en-US" sz="3200">
                <a:latin typeface="Times New Roman" pitchFamily="18" charset="0"/>
                <a:cs typeface="Times New Roman" pitchFamily="18" charset="0"/>
              </a:rPr>
              <a:t>Đặt trong ngữ cảnh bài thơ </a:t>
            </a:r>
            <a:r>
              <a:rPr lang="en-US" sz="3200" i="1">
                <a:latin typeface="Times New Roman" pitchFamily="18" charset="0"/>
                <a:cs typeface="Times New Roman" pitchFamily="18" charset="0"/>
              </a:rPr>
              <a:t>Nhớ đồng</a:t>
            </a:r>
            <a:r>
              <a:rPr lang="en-US" sz="3200">
                <a:latin typeface="Times New Roman" pitchFamily="18" charset="0"/>
                <a:cs typeface="Times New Roman" pitchFamily="18" charset="0"/>
              </a:rPr>
              <a:t> của Tố Hữu </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3" name="图片 7">
            <a:extLst>
              <a:ext uri="{FF2B5EF4-FFF2-40B4-BE49-F238E27FC236}">
                <a16:creationId xmlns:a16="http://schemas.microsoft.com/office/drawing/2014/main" id="{FDE091CE-D435-41F3-9515-0394D0635A27}"/>
              </a:ext>
            </a:extLst>
          </p:cNvPr>
          <p:cNvPicPr>
            <a:picLocks noChangeAspect="1"/>
          </p:cNvPicPr>
          <p:nvPr/>
        </p:nvPicPr>
        <p:blipFill>
          <a:blip r:embed="rId6"/>
          <a:stretch>
            <a:fillRect/>
          </a:stretch>
        </p:blipFill>
        <p:spPr>
          <a:xfrm>
            <a:off x="663364" y="5727716"/>
            <a:ext cx="788196" cy="736145"/>
          </a:xfrm>
          <a:prstGeom prst="rect">
            <a:avLst/>
          </a:prstGeom>
        </p:spPr>
      </p:pic>
      <p:cxnSp>
        <p:nvCxnSpPr>
          <p:cNvPr id="14" name="Straight Connector 13">
            <a:extLst>
              <a:ext uri="{FF2B5EF4-FFF2-40B4-BE49-F238E27FC236}">
                <a16:creationId xmlns:a16="http://schemas.microsoft.com/office/drawing/2014/main" id="{3CB7F253-E352-40B9-BAA1-BF400B698966}"/>
              </a:ext>
            </a:extLst>
          </p:cNvPr>
          <p:cNvCxnSpPr>
            <a:cxnSpLocks/>
          </p:cNvCxnSpPr>
          <p:nvPr/>
        </p:nvCxnSpPr>
        <p:spPr>
          <a:xfrm flipH="1">
            <a:off x="1308441" y="6223621"/>
            <a:ext cx="599350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DA67EA-66F5-478B-BCF1-D6BB81D68D75}"/>
              </a:ext>
            </a:extLst>
          </p:cNvPr>
          <p:cNvSpPr/>
          <p:nvPr/>
        </p:nvSpPr>
        <p:spPr>
          <a:xfrm>
            <a:off x="1564770" y="5435328"/>
            <a:ext cx="5912095" cy="584775"/>
          </a:xfrm>
          <a:prstGeom prst="rect">
            <a:avLst/>
          </a:prstGeom>
        </p:spPr>
        <p:txBody>
          <a:bodyPr wrap="square">
            <a:spAutoFit/>
          </a:bodyPr>
          <a:lstStyle/>
          <a:p>
            <a:r>
              <a:rPr lang="en-US" sz="3200">
                <a:latin typeface="Times New Roman" pitchFamily="18" charset="0"/>
                <a:cs typeface="Times New Roman" pitchFamily="18" charset="0"/>
              </a:rPr>
              <a:t>màu sắc Trung Bộ hiện ra rõ nét.</a:t>
            </a:r>
          </a:p>
        </p:txBody>
      </p:sp>
    </p:spTree>
    <p:extLst>
      <p:ext uri="{BB962C8B-B14F-4D97-AF65-F5344CB8AC3E}">
        <p14:creationId xmlns:p14="http://schemas.microsoft.com/office/powerpoint/2010/main" val="3275538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animBg="1"/>
      <p:bldP spid="18" grpId="0" animBg="1"/>
      <p:bldP spid="10" grpId="0" animBg="1"/>
      <p:bldP spid="12"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302" y="-219263"/>
            <a:ext cx="3421119" cy="3924159"/>
          </a:xfrm>
          <a:prstGeom prst="rect">
            <a:avLst/>
          </a:prstGeom>
        </p:spPr>
      </p:pic>
      <p:sp>
        <p:nvSpPr>
          <p:cNvPr id="9" name="矩形 69">
            <a:extLst>
              <a:ext uri="{FF2B5EF4-FFF2-40B4-BE49-F238E27FC236}">
                <a16:creationId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ởi</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
        <p:nvSpPr>
          <p:cNvPr id="3" name="Rectangle 2"/>
          <p:cNvSpPr/>
          <p:nvPr/>
        </p:nvSpPr>
        <p:spPr>
          <a:xfrm>
            <a:off x="6331626" y="1770849"/>
            <a:ext cx="2331195" cy="1077218"/>
          </a:xfrm>
          <a:prstGeom prst="rect">
            <a:avLst/>
          </a:prstGeom>
        </p:spPr>
        <p:txBody>
          <a:bodyPr wrap="square">
            <a:spAutoFit/>
          </a:bodyPr>
          <a:lstStyle/>
          <a:p>
            <a:pPr algn="ctr"/>
            <a:r>
              <a:rPr lang="vi-VN" sz="3200" b="1">
                <a:latin typeface="Times New Roman" pitchFamily="18" charset="0"/>
                <a:cs typeface="Times New Roman" pitchFamily="18" charset="0"/>
              </a:rPr>
              <a:t>Gv phát PHT số 1</a:t>
            </a:r>
            <a:r>
              <a:rPr lang="en-US" sz="3200" b="1">
                <a:latin typeface="Times New Roman" pitchFamily="18" charset="0"/>
                <a:cs typeface="Times New Roman" pitchFamily="18" charset="0"/>
              </a:rPr>
              <a:t>, 2</a:t>
            </a:r>
          </a:p>
        </p:txBody>
      </p:sp>
      <p:pic>
        <p:nvPicPr>
          <p:cNvPr id="12" name="Picture 11" descr="A picture containing toy, doll&#10;&#10;Description automatically generated">
            <a:extLst>
              <a:ext uri="{FF2B5EF4-FFF2-40B4-BE49-F238E27FC236}">
                <a16:creationId xmlns:a16="http://schemas.microsoft.com/office/drawing/2014/main" id="{FC708F24-7E75-9B4A-8003-9C462EBB1422}"/>
              </a:ext>
            </a:extLst>
          </p:cNvPr>
          <p:cNvPicPr>
            <a:picLocks noChangeAspect="1"/>
          </p:cNvPicPr>
          <p:nvPr/>
        </p:nvPicPr>
        <p:blipFill>
          <a:blip r:embed="rId4"/>
          <a:stretch>
            <a:fillRect/>
          </a:stretch>
        </p:blipFill>
        <p:spPr>
          <a:xfrm>
            <a:off x="1891861" y="2054628"/>
            <a:ext cx="5797175" cy="4461814"/>
          </a:xfrm>
          <a:prstGeom prst="rect">
            <a:avLst/>
          </a:prstGeom>
        </p:spPr>
      </p:pic>
      <p:pic>
        <p:nvPicPr>
          <p:cNvPr id="14" name="图片 8">
            <a:extLst>
              <a:ext uri="{FF2B5EF4-FFF2-40B4-BE49-F238E27FC236}">
                <a16:creationId xmlns:a16="http://schemas.microsoft.com/office/drawing/2014/main" id="{74005535-6B4D-47D7-8156-1EE71F9974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9241" y="1921347"/>
            <a:ext cx="3894083" cy="4179909"/>
          </a:xfrm>
          <a:prstGeom prst="rect">
            <a:avLst/>
          </a:prstGeom>
        </p:spPr>
      </p:pic>
      <p:sp>
        <p:nvSpPr>
          <p:cNvPr id="15" name="Rectangle 14"/>
          <p:cNvSpPr/>
          <p:nvPr/>
        </p:nvSpPr>
        <p:spPr>
          <a:xfrm>
            <a:off x="8788945" y="4145760"/>
            <a:ext cx="2554674" cy="1077218"/>
          </a:xfrm>
          <a:prstGeom prst="rect">
            <a:avLst/>
          </a:prstGeom>
        </p:spPr>
        <p:txBody>
          <a:bodyPr wrap="square">
            <a:spAutoFit/>
          </a:bodyPr>
          <a:lstStyle/>
          <a:p>
            <a:pPr algn="ctr"/>
            <a:r>
              <a:rPr lang="en-US" sz="3200" b="1">
                <a:latin typeface="Times New Roman" pitchFamily="18" charset="0"/>
                <a:cs typeface="Times New Roman" pitchFamily="18" charset="0"/>
              </a:rPr>
              <a:t>Thảo luận nhóm 4-6 em</a:t>
            </a:r>
          </a:p>
        </p:txBody>
      </p:sp>
    </p:spTree>
    <p:extLst>
      <p:ext uri="{BB962C8B-B14F-4D97-AF65-F5344CB8AC3E}">
        <p14:creationId xmlns:p14="http://schemas.microsoft.com/office/powerpoint/2010/main" val="7185618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1122823"/>
            <a:ext cx="11123802" cy="575803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3"/>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2067" y="2939752"/>
            <a:ext cx="6004158" cy="4041601"/>
          </a:xfrm>
          <a:prstGeom prst="rect">
            <a:avLst/>
          </a:prstGeom>
        </p:spPr>
      </p:pic>
      <p:pic>
        <p:nvPicPr>
          <p:cNvPr id="11" name="图片 7">
            <a:extLst>
              <a:ext uri="{FF2B5EF4-FFF2-40B4-BE49-F238E27FC236}">
                <a16:creationId xmlns:a16="http://schemas.microsoft.com/office/drawing/2014/main" id="{FDE091CE-D435-41F3-9515-0394D0635A27}"/>
              </a:ext>
            </a:extLst>
          </p:cNvPr>
          <p:cNvPicPr>
            <a:picLocks noChangeAspect="1"/>
          </p:cNvPicPr>
          <p:nvPr/>
        </p:nvPicPr>
        <p:blipFill>
          <a:blip r:embed="rId5"/>
          <a:stretch>
            <a:fillRect/>
          </a:stretch>
        </p:blipFill>
        <p:spPr>
          <a:xfrm>
            <a:off x="5487275" y="3240984"/>
            <a:ext cx="788196" cy="736145"/>
          </a:xfrm>
          <a:prstGeom prst="rect">
            <a:avLst/>
          </a:prstGeom>
        </p:spPr>
      </p:pic>
      <p:cxnSp>
        <p:nvCxnSpPr>
          <p:cNvPr id="26" name="Straight Connector 25">
            <a:extLst>
              <a:ext uri="{FF2B5EF4-FFF2-40B4-BE49-F238E27FC236}">
                <a16:creationId xmlns:a16="http://schemas.microsoft.com/office/drawing/2014/main" id="{3CB7F253-E352-40B9-BAA1-BF400B698966}"/>
              </a:ext>
            </a:extLst>
          </p:cNvPr>
          <p:cNvCxnSpPr>
            <a:cxnSpLocks/>
          </p:cNvCxnSpPr>
          <p:nvPr/>
        </p:nvCxnSpPr>
        <p:spPr>
          <a:xfrm flipH="1">
            <a:off x="6132353" y="3736889"/>
            <a:ext cx="5027049"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6DA67EA-66F5-478B-BCF1-D6BB81D68D75}"/>
              </a:ext>
            </a:extLst>
          </p:cNvPr>
          <p:cNvSpPr/>
          <p:nvPr/>
        </p:nvSpPr>
        <p:spPr>
          <a:xfrm>
            <a:off x="6132352" y="2332647"/>
            <a:ext cx="5329177" cy="1077218"/>
          </a:xfrm>
          <a:prstGeom prst="rect">
            <a:avLst/>
          </a:prstGeom>
        </p:spPr>
        <p:txBody>
          <a:bodyPr wrap="square">
            <a:spAutoFit/>
          </a:bodyPr>
          <a:lstStyle/>
          <a:p>
            <a:r>
              <a:rPr lang="en-US" sz="3200">
                <a:latin typeface="Times New Roman" pitchFamily="18" charset="0"/>
                <a:cs typeface="Times New Roman" pitchFamily="18" charset="0"/>
              </a:rPr>
              <a:t>Làm nên màu sắc riêng (màu sắc Nam Bộ) cho câu ca dao. </a:t>
            </a:r>
          </a:p>
        </p:txBody>
      </p:sp>
      <p:sp>
        <p:nvSpPr>
          <p:cNvPr id="17"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4891549" y="325393"/>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Bài</a:t>
            </a:r>
            <a:r>
              <a:rPr kumimoji="0" lang="en-US" altLang="zh-CN" sz="36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tập 5</a:t>
            </a:r>
            <a:endParaRPr kumimoji="0" lang="zh-CN" altLang="en-US" sz="36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
        <p:nvSpPr>
          <p:cNvPr id="18" name="Rectangle: Rounded Corners 9">
            <a:extLst>
              <a:ext uri="{FF2B5EF4-FFF2-40B4-BE49-F238E27FC236}">
                <a16:creationId xmlns:a16="http://schemas.microsoft.com/office/drawing/2014/main" id="{4EB98A6A-C61B-4868-AF71-E0E3B9C1E20D}"/>
              </a:ext>
            </a:extLst>
          </p:cNvPr>
          <p:cNvSpPr/>
          <p:nvPr/>
        </p:nvSpPr>
        <p:spPr>
          <a:xfrm>
            <a:off x="1057462" y="2412125"/>
            <a:ext cx="3544768" cy="2207172"/>
          </a:xfrm>
          <a:prstGeom prst="roundRect">
            <a:avLst>
              <a:gd name="adj" fmla="val 32310"/>
            </a:avLst>
          </a:prstGeom>
          <a:ln w="762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r>
              <a:rPr lang="en-US" sz="3200" b="1">
                <a:latin typeface="Times New Roman" pitchFamily="18" charset="0"/>
                <a:cs typeface="Times New Roman" pitchFamily="18" charset="0"/>
              </a:rPr>
              <a:t>c. Giả đò </a:t>
            </a:r>
            <a:r>
              <a:rPr lang="en-US" sz="3200" b="1" i="1">
                <a:latin typeface="Times New Roman" pitchFamily="18" charset="0"/>
                <a:cs typeface="Times New Roman" pitchFamily="18" charset="0"/>
              </a:rPr>
              <a:t>(cùng với các từ ngữ “ngò”, “ngó lơ”) </a:t>
            </a:r>
            <a:endParaRPr kumimoji="0" lang="en-US" sz="3200" b="1" i="1"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78043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538" y="937062"/>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VẬN</a:t>
              </a:r>
              <a:r>
                <a:rPr kumimoji="0" lang="en-US" sz="6000" b="0" i="0" u="none" strike="noStrike" kern="1200" cap="none" spc="0" normalizeH="0" noProof="0">
                  <a:ln>
                    <a:noFill/>
                  </a:ln>
                  <a:solidFill>
                    <a:prstClr val="white"/>
                  </a:solidFill>
                  <a:effectLst/>
                  <a:uLnTx/>
                  <a:uFillTx/>
                  <a:latin typeface="Times New Roman" panose="02020603050405020304" pitchFamily="18" charset="0"/>
                  <a:ea typeface="+mn-ea"/>
                  <a:cs typeface="+mn-cs"/>
                </a:rPr>
                <a:t> DỤNG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
        <p:nvSpPr>
          <p:cNvPr id="9" name="Rectangle 8"/>
          <p:cNvSpPr/>
          <p:nvPr/>
        </p:nvSpPr>
        <p:spPr>
          <a:xfrm>
            <a:off x="91440" y="3472542"/>
            <a:ext cx="2894166" cy="369332"/>
          </a:xfrm>
          <a:prstGeom prst="rect">
            <a:avLst/>
          </a:prstGeom>
        </p:spPr>
        <p:txBody>
          <a:bodyPr wrap="square">
            <a:spAutoFit/>
          </a:bodyPr>
          <a:lstStyle/>
          <a:p>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688</a:t>
            </a:r>
            <a:endParaRPr lang="en-US" dirty="0">
              <a:solidFill>
                <a:schemeClr val="bg1"/>
              </a:solidFill>
            </a:endParaRPr>
          </a:p>
        </p:txBody>
      </p:sp>
    </p:spTree>
    <p:extLst>
      <p:ext uri="{BB962C8B-B14F-4D97-AF65-F5344CB8AC3E}">
        <p14:creationId xmlns:p14="http://schemas.microsoft.com/office/powerpoint/2010/main" val="2059330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152" y="-376918"/>
            <a:ext cx="3095013" cy="3095013"/>
          </a:xfrm>
          <a:prstGeom prst="rect">
            <a:avLst/>
          </a:prstGeom>
        </p:spPr>
      </p:pic>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869" y="1488232"/>
            <a:ext cx="6400799" cy="5101754"/>
          </a:xfrm>
          <a:prstGeom prst="rect">
            <a:avLst/>
          </a:prstGeom>
        </p:spPr>
      </p:pic>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
        <p:nvSpPr>
          <p:cNvPr id="9" name="Rectangle 8"/>
          <p:cNvSpPr/>
          <p:nvPr/>
        </p:nvSpPr>
        <p:spPr>
          <a:xfrm rot="21261481">
            <a:off x="6008439" y="2771888"/>
            <a:ext cx="5235090" cy="2554545"/>
          </a:xfrm>
          <a:prstGeom prst="rect">
            <a:avLst/>
          </a:prstGeom>
        </p:spPr>
        <p:txBody>
          <a:bodyPr wrap="square">
            <a:spAutoFit/>
          </a:bodyPr>
          <a:lstStyle/>
          <a:p>
            <a:pPr algn="ctr"/>
            <a:r>
              <a:rPr lang="en-US" sz="3200" i="1">
                <a:solidFill>
                  <a:schemeClr val="bg1"/>
                </a:solidFill>
                <a:latin typeface="Times New Roman" pitchFamily="18" charset="0"/>
                <a:cs typeface="Times New Roman" pitchFamily="18" charset="0"/>
              </a:rPr>
              <a:t> Viết một đoạn hội thoại khoảng 3,4 câu, trong đó có ít nhất một câu có nghĩa hàm ẩn và có sử dụng từ ngữ địa phương nơi em sinh sống.</a:t>
            </a:r>
            <a:endParaRPr lang="en-US" sz="32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92457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744311"/>
            <a:ext cx="10548031" cy="5570784"/>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pic>
        <p:nvPicPr>
          <p:cNvPr id="8" name="图片 7"/>
          <p:cNvPicPr>
            <a:picLocks noChangeAspect="1"/>
          </p:cNvPicPr>
          <p:nvPr/>
        </p:nvPicPr>
        <p:blipFill>
          <a:blip r:embed="rId4"/>
          <a:stretch>
            <a:fillRect/>
          </a:stretch>
        </p:blipFill>
        <p:spPr>
          <a:xfrm>
            <a:off x="653142" y="436337"/>
            <a:ext cx="788196" cy="736145"/>
          </a:xfrm>
          <a:prstGeom prst="rect">
            <a:avLst/>
          </a:prstGeom>
        </p:spPr>
      </p:pic>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3889" y="57710"/>
            <a:ext cx="2852827" cy="1197220"/>
          </a:xfrm>
          <a:prstGeom prst="rect">
            <a:avLst/>
          </a:prstGeom>
        </p:spPr>
      </p:pic>
      <p:sp>
        <p:nvSpPr>
          <p:cNvPr id="18"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2727435" y="249738"/>
            <a:ext cx="5864772"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3200" b="1">
                <a:latin typeface="Times New Roman" pitchFamily="18" charset="0"/>
                <a:cs typeface="Times New Roman" pitchFamily="18" charset="0"/>
              </a:rPr>
              <a:t>Bảng kiểm đánh giá đoạn văn</a:t>
            </a:r>
            <a:endParaRPr lang="en-US" sz="320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85964836"/>
              </p:ext>
            </p:extLst>
          </p:nvPr>
        </p:nvGraphicFramePr>
        <p:xfrm>
          <a:off x="1047240" y="1737360"/>
          <a:ext cx="9736374" cy="4267200"/>
        </p:xfrm>
        <a:graphic>
          <a:graphicData uri="http://schemas.openxmlformats.org/drawingml/2006/table">
            <a:tbl>
              <a:tblPr firstRow="1" firstCol="1" bandRow="1">
                <a:tableStyleId>{5C22544A-7EE6-4342-B048-85BDC9FD1C3A}</a:tableStyleId>
              </a:tblPr>
              <a:tblGrid>
                <a:gridCol w="854989">
                  <a:extLst>
                    <a:ext uri="{9D8B030D-6E8A-4147-A177-3AD203B41FA5}">
                      <a16:colId xmlns:a16="http://schemas.microsoft.com/office/drawing/2014/main" val="20000"/>
                    </a:ext>
                  </a:extLst>
                </a:gridCol>
                <a:gridCol w="7019812">
                  <a:extLst>
                    <a:ext uri="{9D8B030D-6E8A-4147-A177-3AD203B41FA5}">
                      <a16:colId xmlns:a16="http://schemas.microsoft.com/office/drawing/2014/main" val="20001"/>
                    </a:ext>
                  </a:extLst>
                </a:gridCol>
                <a:gridCol w="859032">
                  <a:extLst>
                    <a:ext uri="{9D8B030D-6E8A-4147-A177-3AD203B41FA5}">
                      <a16:colId xmlns:a16="http://schemas.microsoft.com/office/drawing/2014/main" val="20002"/>
                    </a:ext>
                  </a:extLst>
                </a:gridCol>
                <a:gridCol w="1002541">
                  <a:extLst>
                    <a:ext uri="{9D8B030D-6E8A-4147-A177-3AD203B41FA5}">
                      <a16:colId xmlns:a16="http://schemas.microsoft.com/office/drawing/2014/main" val="20003"/>
                    </a:ext>
                  </a:extLst>
                </a:gridCol>
              </a:tblGrid>
              <a:tr h="0">
                <a:tc>
                  <a:txBody>
                    <a:bodyPr/>
                    <a:lstStyle/>
                    <a:p>
                      <a:pPr algn="ctr">
                        <a:lnSpc>
                          <a:spcPct val="100000"/>
                        </a:lnSpc>
                        <a:spcAft>
                          <a:spcPts val="0"/>
                        </a:spcAft>
                      </a:pPr>
                      <a:r>
                        <a:rPr lang="en-US" sz="2800">
                          <a:solidFill>
                            <a:schemeClr val="tx1"/>
                          </a:solidFill>
                          <a:effectLst/>
                          <a:latin typeface="Times New Roman" pitchFamily="18" charset="0"/>
                          <a:cs typeface="Times New Roman" pitchFamily="18" charset="0"/>
                        </a:rPr>
                        <a:t>STT</a:t>
                      </a:r>
                      <a:endParaRPr lang="en-US" sz="280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a:solidFill>
                            <a:schemeClr val="tx1"/>
                          </a:solidFill>
                          <a:effectLst/>
                          <a:latin typeface="Times New Roman" pitchFamily="18" charset="0"/>
                          <a:cs typeface="Times New Roman" pitchFamily="18" charset="0"/>
                        </a:rPr>
                        <a:t>Nội dung</a:t>
                      </a:r>
                      <a:endParaRPr lang="en-US" sz="280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a:solidFill>
                            <a:schemeClr val="tx1"/>
                          </a:solidFill>
                          <a:effectLst/>
                          <a:latin typeface="Times New Roman" pitchFamily="18" charset="0"/>
                          <a:cs typeface="Times New Roman" pitchFamily="18" charset="0"/>
                        </a:rPr>
                        <a:t>Đạt</a:t>
                      </a:r>
                      <a:endParaRPr lang="en-US" sz="280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a:solidFill>
                            <a:schemeClr val="tx1"/>
                          </a:solidFill>
                          <a:effectLst/>
                          <a:latin typeface="Times New Roman" pitchFamily="18" charset="0"/>
                          <a:cs typeface="Times New Roman" pitchFamily="18" charset="0"/>
                        </a:rPr>
                        <a:t>Chưa đạt</a:t>
                      </a:r>
                      <a:endParaRPr lang="en-US" sz="280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1</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Đảm bảo hình thức đoạn văn với dung lượng khoảng 3,4 câu.</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2</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Trình bày ít nhất một câu có nghĩa hàm ẩn và có sử dụng từ ngữ địa phương nơi Hs sống.</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3</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Xây dựng được tình huống đối thoại, đảm bảo tính liên kết giữa các câu trong đoạn văn.</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4</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Đoạn văn đảm bảo về yêu cầu chính tả, cách sử dụng từ ngữ, ngữ pháp.</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800">
                          <a:solidFill>
                            <a:schemeClr val="tx1"/>
                          </a:solidFill>
                          <a:effectLst/>
                          <a:latin typeface="Times New Roman" pitchFamily="18" charset="0"/>
                          <a:cs typeface="Times New Roman" pitchFamily="18" charset="0"/>
                        </a:rPr>
                        <a:t> </a:t>
                      </a:r>
                      <a:endParaRPr lang="en-US" sz="28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6" name="Picture 15" descr="A picture containing toy&#10;&#10;Description automatically generated">
            <a:extLst>
              <a:ext uri="{FF2B5EF4-FFF2-40B4-BE49-F238E27FC236}">
                <a16:creationId xmlns:a16="http://schemas.microsoft.com/office/drawing/2014/main" id="{4FB0D12F-D412-FC4F-8EAC-88BDA4CDB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9141" y="4595326"/>
            <a:ext cx="2932400" cy="2932400"/>
          </a:xfrm>
          <a:prstGeom prst="rect">
            <a:avLst/>
          </a:prstGeom>
        </p:spPr>
      </p:pic>
    </p:spTree>
    <p:extLst>
      <p:ext uri="{BB962C8B-B14F-4D97-AF65-F5344CB8AC3E}">
        <p14:creationId xmlns:p14="http://schemas.microsoft.com/office/powerpoint/2010/main" val="2404114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152" y="-376918"/>
            <a:ext cx="3095013" cy="3095013"/>
          </a:xfrm>
          <a:prstGeom prst="rect">
            <a:avLst/>
          </a:prstGeom>
        </p:spPr>
      </p:pic>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869" y="1488232"/>
            <a:ext cx="6400799" cy="5101754"/>
          </a:xfrm>
          <a:prstGeom prst="rect">
            <a:avLst/>
          </a:prstGeom>
        </p:spPr>
      </p:pic>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
        <p:nvSpPr>
          <p:cNvPr id="9" name="Rectangle 8"/>
          <p:cNvSpPr/>
          <p:nvPr/>
        </p:nvSpPr>
        <p:spPr>
          <a:xfrm rot="21261481">
            <a:off x="6008816" y="3025753"/>
            <a:ext cx="5079570" cy="2062103"/>
          </a:xfrm>
          <a:prstGeom prst="rect">
            <a:avLst/>
          </a:prstGeom>
        </p:spPr>
        <p:txBody>
          <a:bodyPr wrap="square">
            <a:spAutoFit/>
          </a:bodyPr>
          <a:lstStyle/>
          <a:p>
            <a:pPr algn="ctr"/>
            <a:r>
              <a:rPr lang="en-US" sz="3200" i="1">
                <a:solidFill>
                  <a:schemeClr val="bg1"/>
                </a:solidFill>
                <a:latin typeface="Times New Roman" pitchFamily="18" charset="0"/>
                <a:cs typeface="Times New Roman" pitchFamily="18" charset="0"/>
              </a:rPr>
              <a:t> Phân tích câu có nghĩa hàm ẩn trong đoạn hội thoại và tiến hành phân vai để thực hành đoạn hội thoại.</a:t>
            </a:r>
            <a:endParaRPr lang="en-US" sz="32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9796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744311"/>
            <a:ext cx="10548031" cy="5570784"/>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pic>
        <p:nvPicPr>
          <p:cNvPr id="17" name="Picture 16">
            <a:extLst>
              <a:ext uri="{FF2B5EF4-FFF2-40B4-BE49-F238E27FC236}">
                <a16:creationId xmlns:a16="http://schemas.microsoft.com/office/drawing/2014/main" id="{E58BCEBE-8CAC-B24A-B674-802D1D2C9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987" y="271073"/>
            <a:ext cx="7866992" cy="7060164"/>
          </a:xfrm>
          <a:prstGeom prst="rect">
            <a:avLst/>
          </a:prstGeom>
        </p:spPr>
      </p:pic>
    </p:spTree>
    <p:extLst>
      <p:ext uri="{BB962C8B-B14F-4D97-AF65-F5344CB8AC3E}">
        <p14:creationId xmlns:p14="http://schemas.microsoft.com/office/powerpoint/2010/main" val="18767955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888886868"/>
              </p:ext>
            </p:extLst>
          </p:nvPr>
        </p:nvGraphicFramePr>
        <p:xfrm>
          <a:off x="1513490" y="1278484"/>
          <a:ext cx="10121461" cy="5043488"/>
        </p:xfrm>
        <a:graphic>
          <a:graphicData uri="http://schemas.openxmlformats.org/drawingml/2006/table">
            <a:tbl>
              <a:tblPr firstRow="1" firstCol="1" bandRow="1">
                <a:tableStyleId>{5C22544A-7EE6-4342-B048-85BDC9FD1C3A}</a:tableStyleId>
              </a:tblPr>
              <a:tblGrid>
                <a:gridCol w="10121461">
                  <a:extLst>
                    <a:ext uri="{9D8B030D-6E8A-4147-A177-3AD203B41FA5}">
                      <a16:colId xmlns:a16="http://schemas.microsoft.com/office/drawing/2014/main" val="20000"/>
                    </a:ext>
                  </a:extLst>
                </a:gridCol>
              </a:tblGrid>
              <a:tr h="4966138">
                <a:tc>
                  <a:txBody>
                    <a:bodyPr/>
                    <a:lstStyle/>
                    <a:p>
                      <a:pPr marL="268288" indent="268288">
                        <a:lnSpc>
                          <a:spcPct val="150000"/>
                        </a:lnSpc>
                        <a:spcAft>
                          <a:spcPts val="0"/>
                        </a:spcAft>
                      </a:pPr>
                      <a:r>
                        <a:rPr lang="en-US" sz="2800">
                          <a:solidFill>
                            <a:srgbClr val="FF0000"/>
                          </a:solidFill>
                          <a:effectLst/>
                          <a:latin typeface="Times New Roman" pitchFamily="18" charset="0"/>
                          <a:cs typeface="Times New Roman" pitchFamily="18" charset="0"/>
                        </a:rPr>
                        <a:t>Đọc tình huống sau và trả lời câu hỏi</a:t>
                      </a:r>
                      <a:r>
                        <a:rPr lang="vi-VN" sz="2800">
                          <a:solidFill>
                            <a:srgbClr val="FF0000"/>
                          </a:solidFill>
                          <a:effectLst/>
                          <a:latin typeface="Times New Roman" pitchFamily="18" charset="0"/>
                          <a:cs typeface="Times New Roman" pitchFamily="18" charset="0"/>
                        </a:rPr>
                        <a:t>:          </a:t>
                      </a:r>
                      <a:endParaRPr lang="en-US" sz="2800">
                        <a:solidFill>
                          <a:srgbClr val="FF0000"/>
                        </a:solidFill>
                        <a:effectLst/>
                        <a:latin typeface="Times New Roman" pitchFamily="18" charset="0"/>
                        <a:cs typeface="Times New Roman" pitchFamily="18" charset="0"/>
                      </a:endParaRPr>
                    </a:p>
                    <a:p>
                      <a:pPr marL="268288" indent="268288">
                        <a:lnSpc>
                          <a:spcPct val="150000"/>
                        </a:lnSpc>
                        <a:spcAft>
                          <a:spcPts val="0"/>
                        </a:spcAft>
                      </a:pPr>
                      <a:r>
                        <a:rPr lang="en-US" sz="2800">
                          <a:solidFill>
                            <a:schemeClr val="tx1"/>
                          </a:solidFill>
                          <a:effectLst/>
                          <a:latin typeface="Times New Roman" pitchFamily="18" charset="0"/>
                          <a:cs typeface="Times New Roman" pitchFamily="18" charset="0"/>
                        </a:rPr>
                        <a:t>a. </a:t>
                      </a:r>
                      <a:r>
                        <a:rPr lang="en-US" sz="2800" kern="100">
                          <a:solidFill>
                            <a:schemeClr val="tx1"/>
                          </a:solidFill>
                          <a:effectLst/>
                          <a:latin typeface="Times New Roman" pitchFamily="18" charset="0"/>
                          <a:cs typeface="Times New Roman" pitchFamily="18" charset="0"/>
                        </a:rPr>
                        <a:t>Thầy giáo bước vào lớp và nghiêm nghị hỏi: - Các em đã làm bài tập thầy giao chưa?</a:t>
                      </a:r>
                      <a:endParaRPr lang="en-US" sz="2800">
                        <a:solidFill>
                          <a:schemeClr val="tx1"/>
                        </a:solidFill>
                        <a:effectLst/>
                        <a:latin typeface="Times New Roman" pitchFamily="18" charset="0"/>
                        <a:cs typeface="Times New Roman" pitchFamily="18" charset="0"/>
                      </a:endParaRPr>
                    </a:p>
                    <a:p>
                      <a:pPr marL="268288" indent="268288" algn="just">
                        <a:lnSpc>
                          <a:spcPct val="150000"/>
                        </a:lnSpc>
                        <a:spcAft>
                          <a:spcPts val="0"/>
                        </a:spcAft>
                        <a:tabLst>
                          <a:tab pos="270510" algn="l"/>
                        </a:tabLst>
                      </a:pPr>
                      <a:r>
                        <a:rPr lang="en-US" sz="2800" kern="100">
                          <a:solidFill>
                            <a:schemeClr val="tx1"/>
                          </a:solidFill>
                          <a:effectLst/>
                          <a:latin typeface="Times New Roman" pitchFamily="18" charset="0"/>
                          <a:cs typeface="Times New Roman" pitchFamily="18" charset="0"/>
                        </a:rPr>
                        <a:t>Cả lớp đồng thanh: </a:t>
                      </a:r>
                      <a:endParaRPr lang="en-US" sz="2800">
                        <a:solidFill>
                          <a:schemeClr val="tx1"/>
                        </a:solidFill>
                        <a:effectLst/>
                        <a:latin typeface="Times New Roman" pitchFamily="18" charset="0"/>
                        <a:cs typeface="Times New Roman" pitchFamily="18" charset="0"/>
                      </a:endParaRPr>
                    </a:p>
                    <a:p>
                      <a:pPr marL="268288" indent="268288" algn="just">
                        <a:lnSpc>
                          <a:spcPct val="150000"/>
                        </a:lnSpc>
                        <a:spcAft>
                          <a:spcPts val="0"/>
                        </a:spcAft>
                        <a:tabLst>
                          <a:tab pos="270510" algn="l"/>
                        </a:tabLst>
                      </a:pPr>
                      <a:r>
                        <a:rPr lang="en-US" sz="2800" kern="100">
                          <a:solidFill>
                            <a:schemeClr val="tx1"/>
                          </a:solidFill>
                          <a:effectLst/>
                          <a:latin typeface="Times New Roman" pitchFamily="18" charset="0"/>
                          <a:cs typeface="Times New Roman" pitchFamily="18" charset="0"/>
                        </a:rPr>
                        <a:t>- Dạ thưa thầy rồi ạ!</a:t>
                      </a:r>
                      <a:endParaRPr lang="en-US" sz="2800">
                        <a:solidFill>
                          <a:schemeClr val="tx1"/>
                        </a:solidFill>
                        <a:effectLst/>
                        <a:latin typeface="Times New Roman" pitchFamily="18" charset="0"/>
                        <a:cs typeface="Times New Roman" pitchFamily="18" charset="0"/>
                      </a:endParaRPr>
                    </a:p>
                    <a:p>
                      <a:pPr marL="268288" indent="268288" algn="just">
                        <a:lnSpc>
                          <a:spcPct val="150000"/>
                        </a:lnSpc>
                        <a:spcAft>
                          <a:spcPts val="0"/>
                        </a:spcAft>
                        <a:tabLst>
                          <a:tab pos="270510" algn="l"/>
                        </a:tabLst>
                      </a:pPr>
                      <a:r>
                        <a:rPr lang="en-US" sz="2800" kern="100">
                          <a:solidFill>
                            <a:schemeClr val="tx1"/>
                          </a:solidFill>
                          <a:effectLst/>
                          <a:latin typeface="Times New Roman" pitchFamily="18" charset="0"/>
                          <a:cs typeface="Times New Roman" pitchFamily="18" charset="0"/>
                        </a:rPr>
                        <a:t>Chỉ mình Nam đứng lên ấp úng: Thưa thầy… hôm qua em bị nhức đầu ạ!</a:t>
                      </a:r>
                      <a:endParaRPr lang="en-US" sz="2800">
                        <a:solidFill>
                          <a:schemeClr val="tx1"/>
                        </a:solidFill>
                        <a:effectLst/>
                        <a:latin typeface="Times New Roman" pitchFamily="18" charset="0"/>
                        <a:cs typeface="Times New Roman" pitchFamily="18" charset="0"/>
                      </a:endParaRPr>
                    </a:p>
                    <a:p>
                      <a:pPr marL="268288" indent="268288" algn="just">
                        <a:lnSpc>
                          <a:spcPct val="150000"/>
                        </a:lnSpc>
                        <a:spcAft>
                          <a:spcPts val="0"/>
                        </a:spcAft>
                      </a:pPr>
                      <a:r>
                        <a:rPr lang="vi-VN" sz="2800" kern="100">
                          <a:solidFill>
                            <a:schemeClr val="tx1"/>
                          </a:solidFill>
                          <a:effectLst/>
                          <a:latin typeface="Times New Roman" pitchFamily="18" charset="0"/>
                          <a:cs typeface="Times New Roman" pitchFamily="18" charset="0"/>
                          <a:sym typeface="Wingdings"/>
                        </a:rPr>
                        <a:t></a:t>
                      </a:r>
                      <a:r>
                        <a:rPr lang="en-US" sz="2800" kern="100">
                          <a:solidFill>
                            <a:schemeClr val="tx1"/>
                          </a:solidFill>
                          <a:effectLst/>
                          <a:latin typeface="Times New Roman" pitchFamily="18" charset="0"/>
                          <a:cs typeface="Times New Roman" pitchFamily="18" charset="0"/>
                        </a:rPr>
                        <a:t>Ở câu</a:t>
                      </a:r>
                      <a:r>
                        <a:rPr lang="vi-VN" sz="2800" kern="100">
                          <a:solidFill>
                            <a:schemeClr val="tx1"/>
                          </a:solidFill>
                          <a:effectLst/>
                          <a:latin typeface="Times New Roman" pitchFamily="18" charset="0"/>
                          <a:cs typeface="Times New Roman" pitchFamily="18" charset="0"/>
                        </a:rPr>
                        <a:t> in đậm</a:t>
                      </a:r>
                      <a:r>
                        <a:rPr lang="en-US" sz="2800" kern="100">
                          <a:solidFill>
                            <a:schemeClr val="tx1"/>
                          </a:solidFill>
                          <a:effectLst/>
                          <a:latin typeface="Times New Roman" pitchFamily="18" charset="0"/>
                          <a:cs typeface="Times New Roman" pitchFamily="18" charset="0"/>
                        </a:rPr>
                        <a:t>, em hiểu Nam muốn nói điều gì?</a:t>
                      </a:r>
                      <a:endParaRPr lang="en-US" sz="2800">
                        <a:solidFill>
                          <a:schemeClr val="tx1"/>
                        </a:solidFill>
                        <a:effectLst/>
                        <a:latin typeface="Times New Roman" pitchFamily="18" charset="0"/>
                        <a:cs typeface="Times New Roman" pitchFamily="18" charset="0"/>
                      </a:endParaRPr>
                    </a:p>
                  </a:txBody>
                  <a:tcPr marL="49075" marR="49075" marT="0" marB="0">
                    <a:lnL w="76200" cap="flat" cmpd="sng" algn="ctr">
                      <a:solidFill>
                        <a:schemeClr val="accent5">
                          <a:lumMod val="75000"/>
                        </a:schemeClr>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7620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5090608" y="236482"/>
            <a:ext cx="2979127" cy="822553"/>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Phiếu</a:t>
            </a:r>
            <a:r>
              <a:rPr kumimoji="0" lang="en-US" altLang="zh-CN" sz="28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học tập số 1</a:t>
            </a:r>
            <a:endParaRPr kumimoji="0" lang="zh-CN" altLang="en-US" sz="28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2305170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427864520"/>
              </p:ext>
            </p:extLst>
          </p:nvPr>
        </p:nvGraphicFramePr>
        <p:xfrm>
          <a:off x="1213945" y="1278483"/>
          <a:ext cx="10689021" cy="5120640"/>
        </p:xfrm>
        <a:graphic>
          <a:graphicData uri="http://schemas.openxmlformats.org/drawingml/2006/table">
            <a:tbl>
              <a:tblPr firstRow="1" firstCol="1" bandRow="1">
                <a:tableStyleId>{5C22544A-7EE6-4342-B048-85BDC9FD1C3A}</a:tableStyleId>
              </a:tblPr>
              <a:tblGrid>
                <a:gridCol w="10689021">
                  <a:extLst>
                    <a:ext uri="{9D8B030D-6E8A-4147-A177-3AD203B41FA5}">
                      <a16:colId xmlns:a16="http://schemas.microsoft.com/office/drawing/2014/main" val="20000"/>
                    </a:ext>
                  </a:extLst>
                </a:gridCol>
              </a:tblGrid>
              <a:tr h="5075019">
                <a:tc>
                  <a:txBody>
                    <a:bodyPr/>
                    <a:lstStyle/>
                    <a:p>
                      <a:pPr marL="268288" indent="268288">
                        <a:lnSpc>
                          <a:spcPct val="100000"/>
                        </a:lnSpc>
                        <a:spcAft>
                          <a:spcPts val="0"/>
                        </a:spcAft>
                      </a:pPr>
                      <a:r>
                        <a:rPr lang="en-US" sz="2400" dirty="0" err="1">
                          <a:solidFill>
                            <a:srgbClr val="FF0000"/>
                          </a:solidFill>
                          <a:effectLst/>
                          <a:latin typeface="Times New Roman" pitchFamily="18" charset="0"/>
                          <a:cs typeface="Times New Roman" pitchFamily="18" charset="0"/>
                        </a:rPr>
                        <a:t>Đọc</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tình</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huống</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sau</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và</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trả</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lời</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câu</a:t>
                      </a:r>
                      <a:r>
                        <a:rPr lang="en-US" sz="2400" dirty="0">
                          <a:solidFill>
                            <a:srgbClr val="FF0000"/>
                          </a:solidFill>
                          <a:effectLst/>
                          <a:latin typeface="Times New Roman" pitchFamily="18" charset="0"/>
                          <a:cs typeface="Times New Roman" pitchFamily="18" charset="0"/>
                        </a:rPr>
                        <a:t> </a:t>
                      </a:r>
                      <a:r>
                        <a:rPr lang="en-US" sz="2400" dirty="0" err="1">
                          <a:solidFill>
                            <a:srgbClr val="FF0000"/>
                          </a:solidFill>
                          <a:effectLst/>
                          <a:latin typeface="Times New Roman" pitchFamily="18" charset="0"/>
                          <a:cs typeface="Times New Roman" pitchFamily="18" charset="0"/>
                        </a:rPr>
                        <a:t>hỏi</a:t>
                      </a:r>
                      <a:r>
                        <a:rPr lang="vi-VN" sz="2400" dirty="0">
                          <a:solidFill>
                            <a:srgbClr val="FF0000"/>
                          </a:solidFill>
                          <a:effectLst/>
                          <a:latin typeface="Times New Roman" pitchFamily="18" charset="0"/>
                          <a:cs typeface="Times New Roman" pitchFamily="18" charset="0"/>
                        </a:rPr>
                        <a:t>:          </a:t>
                      </a:r>
                      <a:endParaRPr lang="en-US" sz="2400" dirty="0">
                        <a:solidFill>
                          <a:srgbClr val="FF0000"/>
                        </a:solidFill>
                        <a:effectLst/>
                        <a:latin typeface="Times New Roman" pitchFamily="18" charset="0"/>
                        <a:cs typeface="Times New Roman" pitchFamily="18" charset="0"/>
                      </a:endParaRPr>
                    </a:p>
                    <a:p>
                      <a:pPr marL="268288" indent="268288">
                        <a:lnSpc>
                          <a:spcPct val="100000"/>
                        </a:lnSpc>
                        <a:spcAft>
                          <a:spcPts val="0"/>
                        </a:spcAft>
                      </a:pPr>
                      <a:r>
                        <a:rPr lang="en-US" sz="2400" dirty="0">
                          <a:solidFill>
                            <a:schemeClr val="tx1"/>
                          </a:solidFill>
                          <a:effectLst/>
                          <a:latin typeface="Times New Roman" pitchFamily="18" charset="0"/>
                          <a:cs typeface="Times New Roman" pitchFamily="18" charset="0"/>
                        </a:rPr>
                        <a:t>b.                                          </a:t>
                      </a:r>
                      <a:r>
                        <a:rPr lang="vi-VN" sz="2400" dirty="0">
                          <a:solidFill>
                            <a:schemeClr val="tx1"/>
                          </a:solidFill>
                          <a:effectLst/>
                          <a:latin typeface="Times New Roman" pitchFamily="18" charset="0"/>
                          <a:cs typeface="Times New Roman" pitchFamily="18" charset="0"/>
                        </a:rPr>
                        <a:t>Chiếm hết chỗ</a:t>
                      </a:r>
                      <a:endParaRPr lang="en-US" sz="240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b="0" dirty="0">
                          <a:solidFill>
                            <a:schemeClr val="tx1"/>
                          </a:solidFill>
                          <a:effectLst/>
                          <a:latin typeface="Times New Roman" pitchFamily="18" charset="0"/>
                          <a:cs typeface="Times New Roman" pitchFamily="18" charset="0"/>
                        </a:rPr>
                        <a:t>Một người ăn mày hom hem, rách rưới, đến cửa nhà giàu xin ăn. Người nhà giàu không cho lại còn mắng :</a:t>
                      </a:r>
                      <a:endParaRPr lang="en-US" sz="2400" b="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b="0" dirty="0">
                          <a:solidFill>
                            <a:schemeClr val="tx1"/>
                          </a:solidFill>
                          <a:effectLst/>
                          <a:latin typeface="Times New Roman" pitchFamily="18" charset="0"/>
                          <a:cs typeface="Times New Roman" pitchFamily="18" charset="0"/>
                        </a:rPr>
                        <a:t>- Bước ngay ! Rõ trông như người ở dưới địa ngục mới lên ấy !</a:t>
                      </a:r>
                      <a:endParaRPr lang="en-US" sz="2400" b="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b="0" dirty="0">
                          <a:solidFill>
                            <a:schemeClr val="tx1"/>
                          </a:solidFill>
                          <a:effectLst/>
                          <a:latin typeface="Times New Roman" pitchFamily="18" charset="0"/>
                          <a:cs typeface="Times New Roman" pitchFamily="18" charset="0"/>
                        </a:rPr>
                        <a:t>Người ăn mày nghe nói, vội trả lời :</a:t>
                      </a:r>
                      <a:endParaRPr lang="en-US" sz="2400" b="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b="0" dirty="0">
                          <a:solidFill>
                            <a:schemeClr val="tx1"/>
                          </a:solidFill>
                          <a:effectLst/>
                          <a:latin typeface="Times New Roman" pitchFamily="18" charset="0"/>
                          <a:cs typeface="Times New Roman" pitchFamily="18" charset="0"/>
                        </a:rPr>
                        <a:t>- Phải, tôi ở dưới địa ngục mới lên đấy !</a:t>
                      </a:r>
                      <a:endParaRPr lang="en-US" sz="2400" b="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b="0" dirty="0">
                          <a:solidFill>
                            <a:schemeClr val="tx1"/>
                          </a:solidFill>
                          <a:effectLst/>
                          <a:latin typeface="Times New Roman" pitchFamily="18" charset="0"/>
                          <a:cs typeface="Times New Roman" pitchFamily="18" charset="0"/>
                        </a:rPr>
                        <a:t>Người nhà giàu nói :</a:t>
                      </a:r>
                      <a:endParaRPr lang="en-US" sz="2400" b="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b="0" dirty="0">
                          <a:solidFill>
                            <a:schemeClr val="tx1"/>
                          </a:solidFill>
                          <a:effectLst/>
                          <a:latin typeface="Times New Roman" pitchFamily="18" charset="0"/>
                          <a:cs typeface="Times New Roman" pitchFamily="18" charset="0"/>
                        </a:rPr>
                        <a:t>- Đã xuống địa ngục, sao không ở hẳn dưới ấy, còn lên đây làm gì cho bẩn mắt ?</a:t>
                      </a:r>
                      <a:endParaRPr lang="en-US" sz="2400" b="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b="0" dirty="0">
                          <a:solidFill>
                            <a:schemeClr val="tx1"/>
                          </a:solidFill>
                          <a:effectLst/>
                          <a:latin typeface="Times New Roman" pitchFamily="18" charset="0"/>
                          <a:cs typeface="Times New Roman" pitchFamily="18" charset="0"/>
                        </a:rPr>
                        <a:t>Người ăn mày đáp :</a:t>
                      </a:r>
                      <a:endParaRPr lang="en-US" sz="2400" b="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dirty="0">
                          <a:solidFill>
                            <a:schemeClr val="tx1"/>
                          </a:solidFill>
                          <a:effectLst/>
                          <a:latin typeface="Times New Roman" pitchFamily="18" charset="0"/>
                          <a:cs typeface="Times New Roman" pitchFamily="18" charset="0"/>
                        </a:rPr>
                        <a:t>- Thế không ở được nên mới phải lên. Ở dưới ấy các nhà giàu chiếm hết chỗ rồi !</a:t>
                      </a:r>
                      <a:endParaRPr lang="en-US" sz="240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dirty="0">
                          <a:solidFill>
                            <a:schemeClr val="tx1"/>
                          </a:solidFill>
                          <a:effectLst/>
                          <a:latin typeface="Times New Roman" pitchFamily="18" charset="0"/>
                          <a:cs typeface="Times New Roman" pitchFamily="18" charset="0"/>
                        </a:rPr>
                        <a:t>(Theo Chương Chính – Phong Châu, Truyện cười dân gian Việt Nam)</a:t>
                      </a:r>
                      <a:endParaRPr lang="en-US" sz="2400" dirty="0">
                        <a:solidFill>
                          <a:schemeClr val="tx1"/>
                        </a:solidFill>
                        <a:effectLst/>
                        <a:latin typeface="Times New Roman" pitchFamily="18" charset="0"/>
                        <a:cs typeface="Times New Roman" pitchFamily="18" charset="0"/>
                      </a:endParaRPr>
                    </a:p>
                    <a:p>
                      <a:pPr marL="173038" indent="457200" algn="just">
                        <a:lnSpc>
                          <a:spcPct val="100000"/>
                        </a:lnSpc>
                        <a:spcAft>
                          <a:spcPts val="0"/>
                        </a:spcAft>
                      </a:pPr>
                      <a:r>
                        <a:rPr lang="vi-VN" sz="2400" dirty="0">
                          <a:solidFill>
                            <a:schemeClr val="tx1"/>
                          </a:solidFill>
                          <a:effectLst/>
                          <a:latin typeface="Times New Roman" pitchFamily="18" charset="0"/>
                          <a:cs typeface="Times New Roman" pitchFamily="18" charset="0"/>
                          <a:sym typeface="Wingdings"/>
                        </a:rPr>
                        <a:t></a:t>
                      </a:r>
                      <a:r>
                        <a:rPr lang="vi-VN" sz="2400" dirty="0">
                          <a:solidFill>
                            <a:schemeClr val="tx1"/>
                          </a:solidFill>
                          <a:effectLst/>
                          <a:latin typeface="Times New Roman" pitchFamily="18" charset="0"/>
                          <a:cs typeface="Times New Roman" pitchFamily="18" charset="0"/>
                        </a:rPr>
                        <a:t> </a:t>
                      </a:r>
                      <a:r>
                        <a:rPr lang="en-US" sz="2400" kern="100" dirty="0">
                          <a:solidFill>
                            <a:schemeClr val="tx1"/>
                          </a:solidFill>
                          <a:effectLst/>
                          <a:latin typeface="Times New Roman" pitchFamily="18" charset="0"/>
                          <a:cs typeface="Times New Roman" pitchFamily="18" charset="0"/>
                        </a:rPr>
                        <a:t>Ở </a:t>
                      </a:r>
                      <a:r>
                        <a:rPr lang="en-US" sz="2400" kern="100" dirty="0" err="1">
                          <a:solidFill>
                            <a:schemeClr val="tx1"/>
                          </a:solidFill>
                          <a:effectLst/>
                          <a:latin typeface="Times New Roman" pitchFamily="18" charset="0"/>
                          <a:cs typeface="Times New Roman" pitchFamily="18" charset="0"/>
                        </a:rPr>
                        <a:t>câu</a:t>
                      </a:r>
                      <a:r>
                        <a:rPr lang="en-US" sz="2400" kern="100" dirty="0">
                          <a:solidFill>
                            <a:schemeClr val="tx1"/>
                          </a:solidFill>
                          <a:effectLst/>
                          <a:latin typeface="Times New Roman" pitchFamily="18" charset="0"/>
                          <a:cs typeface="Times New Roman" pitchFamily="18" charset="0"/>
                        </a:rPr>
                        <a:t> in </a:t>
                      </a:r>
                      <a:r>
                        <a:rPr lang="en-US" sz="2400" kern="100" dirty="0" err="1">
                          <a:solidFill>
                            <a:schemeClr val="tx1"/>
                          </a:solidFill>
                          <a:effectLst/>
                          <a:latin typeface="Times New Roman" pitchFamily="18" charset="0"/>
                          <a:cs typeface="Times New Roman" pitchFamily="18" charset="0"/>
                        </a:rPr>
                        <a:t>đậm</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trên</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em</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hiểu</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người</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ăn</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mày</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muốn</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nói</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điều</a:t>
                      </a:r>
                      <a:r>
                        <a:rPr lang="en-US" sz="2400" kern="100" dirty="0">
                          <a:solidFill>
                            <a:schemeClr val="tx1"/>
                          </a:solidFill>
                          <a:effectLst/>
                          <a:latin typeface="Times New Roman" pitchFamily="18" charset="0"/>
                          <a:cs typeface="Times New Roman" pitchFamily="18" charset="0"/>
                        </a:rPr>
                        <a:t> </a:t>
                      </a:r>
                      <a:r>
                        <a:rPr lang="en-US" sz="2400" kern="100" dirty="0" err="1">
                          <a:solidFill>
                            <a:schemeClr val="tx1"/>
                          </a:solidFill>
                          <a:effectLst/>
                          <a:latin typeface="Times New Roman" pitchFamily="18" charset="0"/>
                          <a:cs typeface="Times New Roman" pitchFamily="18" charset="0"/>
                        </a:rPr>
                        <a:t>gì</a:t>
                      </a:r>
                      <a:r>
                        <a:rPr lang="en-US" sz="2400" kern="100" dirty="0">
                          <a:solidFill>
                            <a:schemeClr val="tx1"/>
                          </a:solidFill>
                          <a:effectLst/>
                          <a:latin typeface="Times New Roman" pitchFamily="18" charset="0"/>
                          <a:cs typeface="Times New Roman" pitchFamily="18" charset="0"/>
                        </a:rPr>
                        <a:t>?</a:t>
                      </a:r>
                      <a:endParaRPr lang="en-US" sz="2400" dirty="0">
                        <a:solidFill>
                          <a:schemeClr val="tx1"/>
                        </a:solidFill>
                        <a:effectLst/>
                        <a:latin typeface="Times New Roman" pitchFamily="18" charset="0"/>
                        <a:ea typeface="Calibri"/>
                        <a:cs typeface="Times New Roman" pitchFamily="18" charset="0"/>
                      </a:endParaRPr>
                    </a:p>
                  </a:txBody>
                  <a:tcPr marL="49075" marR="49075" marT="0" marB="0">
                    <a:lnL w="76200" cap="flat" cmpd="sng" algn="ctr">
                      <a:solidFill>
                        <a:schemeClr val="accent5">
                          <a:lumMod val="75000"/>
                        </a:schemeClr>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7620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5090608" y="236482"/>
            <a:ext cx="2979127" cy="822553"/>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Phiếu</a:t>
            </a:r>
            <a:r>
              <a:rPr kumimoji="0" lang="en-US" altLang="zh-CN" sz="28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học tập số 1</a:t>
            </a:r>
            <a:endParaRPr kumimoji="0" lang="zh-CN" altLang="en-US" sz="28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105553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2934"/>
            <a:ext cx="3736428"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647" y="-534573"/>
            <a:ext cx="3095013" cy="3095013"/>
          </a:xfrm>
          <a:prstGeom prst="rect">
            <a:avLst/>
          </a:prstGeom>
        </p:spPr>
      </p:pic>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141" y="1382148"/>
            <a:ext cx="7449327" cy="5589278"/>
          </a:xfrm>
          <a:prstGeom prst="rect">
            <a:avLst/>
          </a:prstGeom>
        </p:spPr>
      </p:pic>
      <p:sp>
        <p:nvSpPr>
          <p:cNvPr id="9" name="矩形 69">
            <a:extLst>
              <a:ext uri="{FF2B5EF4-FFF2-40B4-BE49-F238E27FC236}">
                <a16:creationId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Khởi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
        <p:nvSpPr>
          <p:cNvPr id="3" name="Rectangle 2"/>
          <p:cNvSpPr/>
          <p:nvPr/>
        </p:nvSpPr>
        <p:spPr>
          <a:xfrm rot="21318466">
            <a:off x="4717345" y="2898388"/>
            <a:ext cx="5549917" cy="584775"/>
          </a:xfrm>
          <a:prstGeom prst="rect">
            <a:avLst/>
          </a:prstGeom>
        </p:spPr>
        <p:txBody>
          <a:bodyPr wrap="none">
            <a:spAutoFit/>
          </a:bodyPr>
          <a:lstStyle/>
          <a:p>
            <a:r>
              <a:rPr lang="en-US" sz="3200">
                <a:solidFill>
                  <a:schemeClr val="bg1"/>
                </a:solidFill>
                <a:latin typeface="Times New Roman" pitchFamily="18" charset="0"/>
                <a:cs typeface="Times New Roman" pitchFamily="18" charset="0"/>
              </a:rPr>
              <a:t>a</a:t>
            </a:r>
            <a:r>
              <a:rPr lang="vi-VN" sz="3200">
                <a:solidFill>
                  <a:schemeClr val="bg1"/>
                </a:solidFill>
                <a:latin typeface="Times New Roman" pitchFamily="18" charset="0"/>
                <a:cs typeface="Times New Roman" pitchFamily="18" charset="0"/>
              </a:rPr>
              <a:t>.</a:t>
            </a:r>
            <a:r>
              <a:rPr lang="vi-VN" sz="3200" i="1">
                <a:solidFill>
                  <a:schemeClr val="bg1"/>
                </a:solidFill>
                <a:latin typeface="Times New Roman" pitchFamily="18" charset="0"/>
                <a:cs typeface="Times New Roman" pitchFamily="18" charset="0"/>
              </a:rPr>
              <a:t> </a:t>
            </a:r>
            <a:r>
              <a:rPr lang="vi-VN" sz="3200">
                <a:solidFill>
                  <a:schemeClr val="bg1"/>
                </a:solidFill>
                <a:latin typeface="Times New Roman" pitchFamily="18" charset="0"/>
                <a:cs typeface="Times New Roman" pitchFamily="18" charset="0"/>
              </a:rPr>
              <a:t>Gợi ý: </a:t>
            </a:r>
            <a:r>
              <a:rPr lang="en-US" sz="3200">
                <a:solidFill>
                  <a:schemeClr val="bg1"/>
                </a:solidFill>
                <a:latin typeface="Times New Roman" pitchFamily="18" charset="0"/>
                <a:cs typeface="Times New Roman" pitchFamily="18" charset="0"/>
              </a:rPr>
              <a:t>Nam chưa làm bài tập. </a:t>
            </a:r>
          </a:p>
        </p:txBody>
      </p:sp>
      <p:sp>
        <p:nvSpPr>
          <p:cNvPr id="5" name="Rectangle 4"/>
          <p:cNvSpPr/>
          <p:nvPr/>
        </p:nvSpPr>
        <p:spPr>
          <a:xfrm rot="21298937">
            <a:off x="4775949" y="3974384"/>
            <a:ext cx="5686229" cy="1569660"/>
          </a:xfrm>
          <a:prstGeom prst="rect">
            <a:avLst/>
          </a:prstGeom>
        </p:spPr>
        <p:txBody>
          <a:bodyPr wrap="square">
            <a:spAutoFit/>
          </a:bodyPr>
          <a:lstStyle/>
          <a:p>
            <a:r>
              <a:rPr lang="vi-VN" sz="3200">
                <a:solidFill>
                  <a:schemeClr val="bg1"/>
                </a:solidFill>
                <a:latin typeface="Times New Roman" pitchFamily="18" charset="0"/>
                <a:cs typeface="Times New Roman" pitchFamily="18" charset="0"/>
              </a:rPr>
              <a:t>b. Gợi ý: Địa ngục mới chính là nơi dành cho các ông – những người nhà giàu</a:t>
            </a:r>
            <a:endParaRPr lang="en-US" sz="32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02969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459140331"/>
              </p:ext>
            </p:extLst>
          </p:nvPr>
        </p:nvGraphicFramePr>
        <p:xfrm>
          <a:off x="1450428" y="1278483"/>
          <a:ext cx="10184523" cy="5279971"/>
        </p:xfrm>
        <a:graphic>
          <a:graphicData uri="http://schemas.openxmlformats.org/drawingml/2006/table">
            <a:tbl>
              <a:tblPr firstRow="1" firstCol="1" bandRow="1">
                <a:tableStyleId>{5C22544A-7EE6-4342-B048-85BDC9FD1C3A}</a:tableStyleId>
              </a:tblPr>
              <a:tblGrid>
                <a:gridCol w="10184523">
                  <a:extLst>
                    <a:ext uri="{9D8B030D-6E8A-4147-A177-3AD203B41FA5}">
                      <a16:colId xmlns:a16="http://schemas.microsoft.com/office/drawing/2014/main" val="20000"/>
                    </a:ext>
                  </a:extLst>
                </a:gridCol>
              </a:tblGrid>
              <a:tr h="5279971">
                <a:tc>
                  <a:txBody>
                    <a:bodyPr/>
                    <a:lstStyle/>
                    <a:p>
                      <a:pPr marL="268288" indent="0"/>
                      <a:r>
                        <a:rPr lang="vi-VN" sz="2800" b="1" kern="1200">
                          <a:solidFill>
                            <a:srgbClr val="FF0000"/>
                          </a:solidFill>
                          <a:effectLst/>
                          <a:latin typeface="+mj-lt"/>
                          <a:ea typeface="+mn-ea"/>
                          <a:cs typeface="+mn-cs"/>
                        </a:rPr>
                        <a:t>Đọc ví dụ sau và trả lời câu hỏi:    </a:t>
                      </a:r>
                      <a:r>
                        <a:rPr lang="vi-VN" sz="2800" b="1" kern="1200">
                          <a:solidFill>
                            <a:schemeClr val="tx1"/>
                          </a:solidFill>
                          <a:effectLst/>
                          <a:latin typeface="+mj-lt"/>
                          <a:ea typeface="+mn-ea"/>
                          <a:cs typeface="+mn-cs"/>
                        </a:rPr>
                        <a:t>      </a:t>
                      </a:r>
                      <a:endParaRPr lang="en-US" sz="2800" b="1" kern="1200">
                        <a:solidFill>
                          <a:schemeClr val="tx1"/>
                        </a:solidFill>
                        <a:effectLst/>
                        <a:latin typeface="+mj-lt"/>
                        <a:ea typeface="+mn-ea"/>
                        <a:cs typeface="+mn-cs"/>
                      </a:endParaRPr>
                    </a:p>
                    <a:p>
                      <a:pPr marL="268288" indent="0"/>
                      <a:r>
                        <a:rPr lang="vi-VN" sz="2800" b="1" kern="1200">
                          <a:solidFill>
                            <a:schemeClr val="tx1"/>
                          </a:solidFill>
                          <a:effectLst/>
                          <a:latin typeface="+mj-lt"/>
                          <a:ea typeface="+mn-ea"/>
                          <a:cs typeface="+mn-cs"/>
                        </a:rPr>
                        <a:t> a.  “ </a:t>
                      </a:r>
                      <a:r>
                        <a:rPr lang="vi-VN" sz="2800" b="1" i="1" kern="1200">
                          <a:solidFill>
                            <a:schemeClr val="tx1"/>
                          </a:solidFill>
                          <a:effectLst/>
                          <a:latin typeface="+mj-lt"/>
                          <a:ea typeface="+mn-ea"/>
                          <a:cs typeface="+mn-cs"/>
                        </a:rPr>
                        <a:t>Bầm ơi có rét không bầm</a:t>
                      </a:r>
                      <a:endParaRPr lang="en-US" sz="2800" b="1" kern="1200">
                        <a:solidFill>
                          <a:schemeClr val="tx1"/>
                        </a:solidFill>
                        <a:effectLst/>
                        <a:latin typeface="+mj-lt"/>
                        <a:ea typeface="+mn-ea"/>
                        <a:cs typeface="+mn-cs"/>
                      </a:endParaRPr>
                    </a:p>
                    <a:p>
                      <a:pPr marL="268288" indent="0"/>
                      <a:r>
                        <a:rPr lang="vi-VN" sz="2800" b="1" i="1" kern="1200">
                          <a:solidFill>
                            <a:schemeClr val="tx1"/>
                          </a:solidFill>
                          <a:effectLst/>
                          <a:latin typeface="+mj-lt"/>
                          <a:ea typeface="+mn-ea"/>
                          <a:cs typeface="+mn-cs"/>
                        </a:rPr>
                        <a:t>   Heo heo gió núi, lâm thâm mưa phùn”</a:t>
                      </a:r>
                      <a:endParaRPr lang="en-US" sz="2800" b="1" kern="1200">
                        <a:solidFill>
                          <a:schemeClr val="tx1"/>
                        </a:solidFill>
                        <a:effectLst/>
                        <a:latin typeface="+mj-lt"/>
                        <a:ea typeface="+mn-ea"/>
                        <a:cs typeface="+mn-cs"/>
                      </a:endParaRPr>
                    </a:p>
                    <a:p>
                      <a:pPr marL="268288" indent="0"/>
                      <a:r>
                        <a:rPr lang="vi-VN" sz="2800" b="1" kern="1200">
                          <a:solidFill>
                            <a:schemeClr val="tx1"/>
                          </a:solidFill>
                          <a:effectLst/>
                          <a:latin typeface="+mj-lt"/>
                          <a:ea typeface="+mn-ea"/>
                          <a:cs typeface="+mn-cs"/>
                        </a:rPr>
                        <a:t>b. </a:t>
                      </a:r>
                      <a:endParaRPr lang="en-US" sz="2800" b="1" kern="1200">
                        <a:solidFill>
                          <a:schemeClr val="tx1"/>
                        </a:solidFill>
                        <a:effectLst/>
                        <a:latin typeface="+mj-lt"/>
                        <a:ea typeface="+mn-ea"/>
                        <a:cs typeface="+mn-cs"/>
                      </a:endParaRPr>
                    </a:p>
                    <a:p>
                      <a:pPr marL="268288" indent="0"/>
                      <a:r>
                        <a:rPr lang="vi-VN" sz="2800" b="1" i="1" kern="1200">
                          <a:solidFill>
                            <a:schemeClr val="tx1"/>
                          </a:solidFill>
                          <a:effectLst/>
                          <a:latin typeface="+mj-lt"/>
                          <a:ea typeface="+mn-ea"/>
                          <a:cs typeface="+mn-cs"/>
                        </a:rPr>
                        <a:t>Khi con tu hú gọi bầy</a:t>
                      </a:r>
                      <a:endParaRPr lang="en-US" sz="2800" b="1" kern="1200">
                        <a:solidFill>
                          <a:schemeClr val="tx1"/>
                        </a:solidFill>
                        <a:effectLst/>
                        <a:latin typeface="+mj-lt"/>
                        <a:ea typeface="+mn-ea"/>
                        <a:cs typeface="+mn-cs"/>
                      </a:endParaRPr>
                    </a:p>
                    <a:p>
                      <a:pPr marL="268288" indent="0"/>
                      <a:r>
                        <a:rPr lang="vi-VN" sz="2800" b="1" i="1" kern="1200">
                          <a:solidFill>
                            <a:schemeClr val="tx1"/>
                          </a:solidFill>
                          <a:effectLst/>
                          <a:latin typeface="+mj-lt"/>
                          <a:ea typeface="+mn-ea"/>
                          <a:cs typeface="+mn-cs"/>
                        </a:rPr>
                        <a:t>Lúa chiêm đang chín, trái cây ngọt dần</a:t>
                      </a:r>
                      <a:endParaRPr lang="en-US" sz="2800" b="1" kern="1200">
                        <a:solidFill>
                          <a:schemeClr val="tx1"/>
                        </a:solidFill>
                        <a:effectLst/>
                        <a:latin typeface="+mj-lt"/>
                        <a:ea typeface="+mn-ea"/>
                        <a:cs typeface="+mn-cs"/>
                      </a:endParaRPr>
                    </a:p>
                    <a:p>
                      <a:pPr marL="268288" indent="0"/>
                      <a:r>
                        <a:rPr lang="vi-VN" sz="2800" b="1" i="1" kern="1200">
                          <a:solidFill>
                            <a:schemeClr val="tx1"/>
                          </a:solidFill>
                          <a:effectLst/>
                          <a:latin typeface="+mj-lt"/>
                          <a:ea typeface="+mn-ea"/>
                          <a:cs typeface="+mn-cs"/>
                        </a:rPr>
                        <a:t>Vườn râm dậy tiếng ve ngân</a:t>
                      </a:r>
                      <a:endParaRPr lang="en-US" sz="2800" b="1" kern="1200">
                        <a:solidFill>
                          <a:schemeClr val="tx1"/>
                        </a:solidFill>
                        <a:effectLst/>
                        <a:latin typeface="+mj-lt"/>
                        <a:ea typeface="+mn-ea"/>
                        <a:cs typeface="+mn-cs"/>
                      </a:endParaRPr>
                    </a:p>
                    <a:p>
                      <a:pPr marL="268288" indent="0"/>
                      <a:r>
                        <a:rPr lang="vi-VN" sz="2800" b="1" i="1" kern="1200">
                          <a:solidFill>
                            <a:schemeClr val="tx1"/>
                          </a:solidFill>
                          <a:effectLst/>
                          <a:latin typeface="+mj-lt"/>
                          <a:ea typeface="+mn-ea"/>
                          <a:cs typeface="+mn-cs"/>
                        </a:rPr>
                        <a:t>Bắp rây vàng hạt đầy sân nắng đào.</a:t>
                      </a:r>
                      <a:endParaRPr lang="en-US" sz="2800" b="1" kern="1200">
                        <a:solidFill>
                          <a:schemeClr val="tx1"/>
                        </a:solidFill>
                        <a:effectLst/>
                        <a:latin typeface="+mj-lt"/>
                        <a:ea typeface="+mn-ea"/>
                        <a:cs typeface="+mn-cs"/>
                      </a:endParaRPr>
                    </a:p>
                    <a:p>
                      <a:pPr marL="268288" indent="0"/>
                      <a:r>
                        <a:rPr lang="vi-VN" sz="2800" b="1" kern="1200">
                          <a:solidFill>
                            <a:schemeClr val="tx1"/>
                          </a:solidFill>
                          <a:effectLst/>
                          <a:latin typeface="+mj-lt"/>
                          <a:ea typeface="+mn-ea"/>
                          <a:cs typeface="+mn-cs"/>
                        </a:rPr>
                        <a:t>                        (Tố Hữu, </a:t>
                      </a:r>
                      <a:r>
                        <a:rPr lang="vi-VN" sz="2800" b="1" i="1" kern="1200">
                          <a:solidFill>
                            <a:schemeClr val="tx1"/>
                          </a:solidFill>
                          <a:effectLst/>
                          <a:latin typeface="+mj-lt"/>
                          <a:ea typeface="+mn-ea"/>
                          <a:cs typeface="+mn-cs"/>
                        </a:rPr>
                        <a:t>Khi con tu hú</a:t>
                      </a:r>
                      <a:r>
                        <a:rPr lang="vi-VN" sz="2800" b="1" kern="1200">
                          <a:solidFill>
                            <a:schemeClr val="tx1"/>
                          </a:solidFill>
                          <a:effectLst/>
                          <a:latin typeface="+mj-lt"/>
                          <a:ea typeface="+mn-ea"/>
                          <a:cs typeface="+mn-cs"/>
                        </a:rPr>
                        <a:t>)</a:t>
                      </a:r>
                      <a:endParaRPr lang="en-US" sz="2800" b="1" kern="1200">
                        <a:solidFill>
                          <a:schemeClr val="tx1"/>
                        </a:solidFill>
                        <a:effectLst/>
                        <a:latin typeface="+mj-lt"/>
                        <a:ea typeface="+mn-ea"/>
                        <a:cs typeface="+mn-cs"/>
                      </a:endParaRPr>
                    </a:p>
                    <a:p>
                      <a:pPr marL="268288" indent="0"/>
                      <a:r>
                        <a:rPr lang="vi-VN" sz="2800" b="1" kern="1200">
                          <a:solidFill>
                            <a:schemeClr val="tx1"/>
                          </a:solidFill>
                          <a:effectLst/>
                          <a:latin typeface="+mj-lt"/>
                          <a:ea typeface="+mn-ea"/>
                          <a:cs typeface="+mn-cs"/>
                        </a:rPr>
                        <a:t>- Trong hai ví dụ trên, từ “bầm” và từ “bắp” chỉ gì? Từ ngữ đó được sử dụng ở vùng miền nào? Chúng có tác dụng gì trong việc biểu đạt</a:t>
                      </a:r>
                      <a:r>
                        <a:rPr lang="en-US" sz="2800" b="1" kern="1200">
                          <a:solidFill>
                            <a:schemeClr val="tx1"/>
                          </a:solidFill>
                          <a:effectLst/>
                          <a:latin typeface="+mj-lt"/>
                          <a:ea typeface="+mn-ea"/>
                          <a:cs typeface="+mn-cs"/>
                        </a:rPr>
                        <a:t>.</a:t>
                      </a:r>
                      <a:endParaRPr lang="en-US" sz="2800">
                        <a:solidFill>
                          <a:schemeClr val="tx1"/>
                        </a:solidFill>
                        <a:effectLst/>
                        <a:latin typeface="+mj-lt"/>
                        <a:cs typeface="Times New Roman" pitchFamily="18" charset="0"/>
                      </a:endParaRPr>
                    </a:p>
                  </a:txBody>
                  <a:tcPr marL="49075" marR="49075" marT="0" marB="0">
                    <a:lnL w="76200" cap="flat" cmpd="sng" algn="ctr">
                      <a:solidFill>
                        <a:schemeClr val="accent5">
                          <a:lumMod val="75000"/>
                        </a:schemeClr>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7620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5090608" y="236482"/>
            <a:ext cx="2979127" cy="822553"/>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Phiếu</a:t>
            </a:r>
            <a:r>
              <a:rPr kumimoji="0" lang="en-US" altLang="zh-CN" sz="2800" b="1" i="0" u="none" strike="noStrike" kern="1200" cap="none" spc="0" normalizeH="0" noProof="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rPr>
              <a:t> học tập số 2</a:t>
            </a:r>
            <a:endParaRPr kumimoji="0" lang="zh-CN" altLang="en-US" sz="2800" b="1" i="0" u="none" strike="noStrike" kern="1200" cap="none" spc="0" normalizeH="0" baseline="0" noProof="0" dirty="0">
              <a:ln>
                <a:noFill/>
              </a:ln>
              <a:solidFill>
                <a:srgbClr val="FFFFFF"/>
              </a:solidFill>
              <a:effectLst/>
              <a:uLnTx/>
              <a:uFillTx/>
              <a:latin typeface="Times New Roman" pitchFamily="18" charset="0"/>
              <a:ea typeface="等线" panose="02010600030101010101" pitchFamily="2" charset="-122"/>
              <a:cs typeface="Times New Roman" pitchFamily="18" charset="0"/>
              <a:sym typeface="+mn-lt"/>
            </a:endParaRPr>
          </a:p>
        </p:txBody>
      </p:sp>
    </p:spTree>
    <p:extLst>
      <p:ext uri="{BB962C8B-B14F-4D97-AF65-F5344CB8AC3E}">
        <p14:creationId xmlns:p14="http://schemas.microsoft.com/office/powerpoint/2010/main" val="2641180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2934"/>
            <a:ext cx="3736428"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647" y="-664046"/>
            <a:ext cx="3095013" cy="3095013"/>
          </a:xfrm>
          <a:prstGeom prst="rect">
            <a:avLst/>
          </a:prstGeom>
        </p:spPr>
      </p:pic>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428" y="1059036"/>
            <a:ext cx="8242859" cy="6398054"/>
          </a:xfrm>
          <a:prstGeom prst="rect">
            <a:avLst/>
          </a:prstGeom>
        </p:spPr>
      </p:pic>
      <p:sp>
        <p:nvSpPr>
          <p:cNvPr id="9" name="矩形 69">
            <a:extLst>
              <a:ext uri="{FF2B5EF4-FFF2-40B4-BE49-F238E27FC236}">
                <a16:creationId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Khởi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
        <p:nvSpPr>
          <p:cNvPr id="3" name="Rectangle 2"/>
          <p:cNvSpPr/>
          <p:nvPr/>
        </p:nvSpPr>
        <p:spPr>
          <a:xfrm rot="21193641">
            <a:off x="4319057" y="2695981"/>
            <a:ext cx="6892710" cy="1815882"/>
          </a:xfrm>
          <a:prstGeom prst="rect">
            <a:avLst/>
          </a:prstGeom>
        </p:spPr>
        <p:txBody>
          <a:bodyPr wrap="square">
            <a:spAutoFit/>
          </a:bodyPr>
          <a:lstStyle/>
          <a:p>
            <a:r>
              <a:rPr lang="en-US" sz="2800">
                <a:solidFill>
                  <a:schemeClr val="bg1"/>
                </a:solidFill>
                <a:latin typeface="Times New Roman" pitchFamily="18" charset="0"/>
                <a:cs typeface="Times New Roman" pitchFamily="18" charset="0"/>
              </a:rPr>
              <a:t>a</a:t>
            </a:r>
            <a:r>
              <a:rPr lang="vi-VN" sz="2800">
                <a:solidFill>
                  <a:schemeClr val="bg1"/>
                </a:solidFill>
                <a:latin typeface="Times New Roman" pitchFamily="18" charset="0"/>
                <a:cs typeface="Times New Roman" pitchFamily="18" charset="0"/>
              </a:rPr>
              <a:t>.</a:t>
            </a:r>
            <a:r>
              <a:rPr lang="vi-VN" sz="2800" i="1">
                <a:solidFill>
                  <a:schemeClr val="bg1"/>
                </a:solidFill>
                <a:latin typeface="Times New Roman" pitchFamily="18" charset="0"/>
                <a:cs typeface="Times New Roman" pitchFamily="18" charset="0"/>
              </a:rPr>
              <a:t> </a:t>
            </a:r>
            <a:r>
              <a:rPr lang="vi-VN" sz="2800">
                <a:solidFill>
                  <a:schemeClr val="bg1"/>
                </a:solidFill>
                <a:latin typeface="Times New Roman" pitchFamily="18" charset="0"/>
                <a:cs typeface="Times New Roman" pitchFamily="18" charset="0"/>
              </a:rPr>
              <a:t>Gợi ý: </a:t>
            </a:r>
            <a:r>
              <a:rPr lang="en-US" sz="2800">
                <a:solidFill>
                  <a:schemeClr val="bg1"/>
                </a:solidFill>
                <a:latin typeface="Times New Roman" pitchFamily="18" charset="0"/>
                <a:cs typeface="Times New Roman" pitchFamily="18" charset="0"/>
              </a:rPr>
              <a:t>Từ “bầm”: chỉ mẹ. Từ ngữ địa phương vùng Bắc Bộ. Phản ánh lời ăn tiếng nói hằng ngày của người dân Bắc Bộ thời xưa, làm nên màu sắc riêng cho bài thơ.</a:t>
            </a:r>
          </a:p>
        </p:txBody>
      </p:sp>
      <p:sp>
        <p:nvSpPr>
          <p:cNvPr id="5" name="Rectangle 4"/>
          <p:cNvSpPr/>
          <p:nvPr/>
        </p:nvSpPr>
        <p:spPr>
          <a:xfrm rot="21220135">
            <a:off x="4587263" y="4604305"/>
            <a:ext cx="6356302" cy="1384995"/>
          </a:xfrm>
          <a:prstGeom prst="rect">
            <a:avLst/>
          </a:prstGeom>
        </p:spPr>
        <p:txBody>
          <a:bodyPr wrap="square">
            <a:spAutoFit/>
          </a:bodyPr>
          <a:lstStyle/>
          <a:p>
            <a:r>
              <a:rPr lang="vi-VN" sz="2800">
                <a:solidFill>
                  <a:schemeClr val="bg1"/>
                </a:solidFill>
                <a:latin typeface="Times New Roman" pitchFamily="18" charset="0"/>
                <a:cs typeface="Times New Roman" pitchFamily="18" charset="0"/>
              </a:rPr>
              <a:t>b. Gợi ý: </a:t>
            </a:r>
            <a:r>
              <a:rPr lang="en-US" sz="2800">
                <a:solidFill>
                  <a:schemeClr val="bg1"/>
                </a:solidFill>
                <a:latin typeface="Times New Roman" pitchFamily="18" charset="0"/>
                <a:cs typeface="Times New Roman" pitchFamily="18" charset="0"/>
              </a:rPr>
              <a:t>Từ “bắp”: chỉ ngô. Từ ngữ địa phương vùng miền Trung. Màu sắc Trung Bộ hiện ra rõ nét.</a:t>
            </a:r>
          </a:p>
        </p:txBody>
      </p:sp>
    </p:spTree>
    <p:extLst>
      <p:ext uri="{BB962C8B-B14F-4D97-AF65-F5344CB8AC3E}">
        <p14:creationId xmlns:p14="http://schemas.microsoft.com/office/powerpoint/2010/main" val="656246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966"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a:t>
              </a:r>
              <a:r>
                <a:rPr lang="en-US" sz="6000" dirty="0">
                  <a:solidFill>
                    <a:prstClr val="white"/>
                  </a:solidFill>
                  <a:latin typeface="Times New Roman" panose="02020603050405020304" pitchFamily="18" charset="0"/>
                </a:rPr>
                <a:t>ỨC</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779334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5.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6.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7.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8.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2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2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2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5.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6.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9.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5.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6.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7.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8. TIẾT 2-3 - HỌC THẦY, HỌC BẠN- CTST</Template>
  <TotalTime>571</TotalTime>
  <Words>1710</Words>
  <Application>Microsoft Office PowerPoint</Application>
  <PresentationFormat>Widescreen</PresentationFormat>
  <Paragraphs>207</Paragraphs>
  <Slides>35</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等线</vt:lpstr>
      <vt:lpstr>等线 Light</vt:lpstr>
      <vt:lpstr>微软雅黑</vt:lpstr>
      <vt:lpstr>Arial</vt:lpstr>
      <vt:lpstr>Calibri</vt:lpstr>
      <vt:lpstr>Helvetica</vt:lpstr>
      <vt:lpstr>Times New Roman</vt:lpstr>
      <vt:lpstr>华康少女文字W5(P)</vt:lpstr>
      <vt:lpstr>字魂59号-创粗黑</vt:lpstr>
      <vt:lpstr>思源黑体 CN Regular</vt:lpstr>
      <vt:lpstr>汉仪夏日体W</vt:lpstr>
      <vt:lpstr>Office 主题​​</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HP</cp:lastModifiedBy>
  <cp:revision>97</cp:revision>
  <dcterms:created xsi:type="dcterms:W3CDTF">2022-01-19T09:01:11Z</dcterms:created>
  <dcterms:modified xsi:type="dcterms:W3CDTF">2025-04-04T09:36:44Z</dcterms:modified>
</cp:coreProperties>
</file>