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73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9" r:id="rId14"/>
    <p:sldId id="277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3"/>
    <p:restoredTop sz="93115"/>
  </p:normalViewPr>
  <p:slideViewPr>
    <p:cSldViewPr>
      <p:cViewPr>
        <p:scale>
          <a:sx n="74" d="100"/>
          <a:sy n="74" d="100"/>
        </p:scale>
        <p:origin x="1112" y="6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B2B41-5570-5C42-86C2-8D8CB670C770}" type="datetimeFigureOut">
              <a:rPr lang="en-VN" smtClean="0"/>
              <a:t>7/4/25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F401F-1B22-DD4C-8E43-9084C27D207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18478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F401F-1B22-DD4C-8E43-9084C27D2075}" type="slidenum">
              <a:rPr lang="en-VN" smtClean="0"/>
              <a:t>1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94269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6068E7-1BBA-2F38-B069-749261B632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B58515-D553-0757-3D8C-F723D9D402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32C68F-B9AA-0C27-8895-6F32EE840F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F66C08-6C66-0E48-8BA4-5647044EAA08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1192797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855554-E2B3-1ECC-ACAE-CF4F97347D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3FD290-5D4A-7240-8520-909A1B3823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44630D-D172-E03F-B905-DE263B61B1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DAEABB-DD2F-D14A-A7BE-2407CA1E70BB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2407620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77BB74-869E-6AA6-840C-B1EA192AEC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62F0C2-296A-A431-FA16-5F4BA014FF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F21252-309B-BBEB-31A0-15316B18D4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1A3768-A7E2-E84E-943E-90B98E609495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85910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61C3D8-A6DD-86BF-3498-4667723F74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CCE307-5BC1-D1DE-D3B3-25E93225AE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6ECA5B1-F026-936B-CD46-6100893DDA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11763B-12A4-3C42-9588-1E17B92A0C33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3809646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1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45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076344-35CB-5760-CFDE-A65A907FD0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9B44D8-0FCB-C180-D884-DCFF4B7CAF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05BF9A-69A0-0B3A-107A-6E0CD7388D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5EA59-EC4D-3448-A067-BB3E1CBACB98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110688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FC2867-8AAD-0CF3-315F-00C7CCFB2A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3E9B44-73BF-22F8-665D-2411179C49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D66DB3-332E-C62E-D771-32E8EF5F01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BF78BB-A27F-0F4E-B811-9F14223D0828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425084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570C15-6435-2A60-2916-ECEB24BF9A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B2F889-30B7-E888-C552-0A004CEE92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1831C2-738C-D0F0-E0F3-BA90882C15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A05A18-6350-9841-832B-29EBBEA36A42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354977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61ED860-D0A8-2099-A7A8-C153137E6D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170AA9B-44FB-5342-8E6C-D4DEA3444A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049B2C5-84AA-BFF5-A3E9-345C95062E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AFD1CF-79FC-0548-AA3E-F0C6CB219BDA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3544696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F54B80E-DAFD-68B4-5C6A-EA8CD06541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8F9DE2-6A65-E9B8-DB12-C84672BE31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1D45D6A-513E-5B7E-ABE2-E7BDCAA5A9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2D0636-4B4D-0144-ADD1-DAFA59EEB25A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3691284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AD1678B-23CD-4163-A0EB-9E4BE0941D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11FC71E-F395-4B65-856A-46D69ECDA9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7DC6791-E973-ECA1-6E7A-5E6325B6B7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3F4958-C1C0-1240-A35F-E0C7AF393E2C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2051389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207514-69A8-35C1-BA59-49A0391363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D70D1D-3C26-0F58-1DE2-CCB5035931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96DC11-22BD-4306-82AE-B7DB51C04F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82E1F6-5CA9-3B4E-9411-5FA06FABA7B6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3203506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C79B48-2DCD-9402-1249-5AC2AC90E0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7F8614-C0D1-78A3-5BAC-FE55F6D2A8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3AEF06-2EE7-C255-42FD-258F59AC2A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7D4029-C3F4-EE41-A074-F25DA941890D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61930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8884E9F-3D9B-57B1-06BE-2577CD2D91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C767BB8-8B91-4FE6-8C5C-EB1CB13B7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VN"/>
              <a:t>Click to edit Master text styles</a:t>
            </a:r>
          </a:p>
          <a:p>
            <a:pPr lvl="1"/>
            <a:r>
              <a:rPr lang="en-US" altLang="en-VN"/>
              <a:t>Second level</a:t>
            </a:r>
          </a:p>
          <a:p>
            <a:pPr lvl="2"/>
            <a:r>
              <a:rPr lang="en-US" altLang="en-VN"/>
              <a:t>Third level</a:t>
            </a:r>
          </a:p>
          <a:p>
            <a:pPr lvl="3"/>
            <a:r>
              <a:rPr lang="en-US" altLang="en-VN"/>
              <a:t>Fourth level</a:t>
            </a:r>
          </a:p>
          <a:p>
            <a:pPr lvl="4"/>
            <a:r>
              <a:rPr lang="en-US" altLang="en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1CC498F-26EB-8D7B-9EA8-6AF53748F78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8E01960-926E-0478-B4CA-38A680393BA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B58AA95-E88D-FA9E-3EFD-70FABD409F5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6DE339-FE1D-A546-9433-1F05BB19F05E}" type="slidenum">
              <a:rPr lang="en-US" altLang="en-VN"/>
              <a:pPr/>
              <a:t>‹#›</a:t>
            </a:fld>
            <a:endParaRPr lang="en-US" altLang="en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10" Type="http://schemas.openxmlformats.org/officeDocument/2006/relationships/image" Target="../media/image16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Rules%20of%20changing%20direct%20into%20indirect.do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455" y="482222"/>
            <a:ext cx="3904488" cy="390448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700" y="0"/>
            <a:ext cx="9789157" cy="79632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85800" y="3338195"/>
            <a:ext cx="82035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zh-CN" sz="5400" b="1" dirty="0">
                <a:solidFill>
                  <a:srgbClr val="FFC000"/>
                </a:solidFill>
                <a:latin typeface="inpin heiti" charset="-122"/>
                <a:ea typeface="inpin heiti" charset="-122"/>
                <a:cs typeface="inpin heiti" charset="-122"/>
              </a:rPr>
              <a:t>Unit 12 </a:t>
            </a:r>
          </a:p>
          <a:p>
            <a:pPr algn="ctr"/>
            <a:r>
              <a:rPr kumimoji="1" lang="vi-VN" altLang="zh-CN" sz="5400" b="1" dirty="0">
                <a:solidFill>
                  <a:srgbClr val="FFC000"/>
                </a:solidFill>
                <a:latin typeface="inpin heiti" charset="-122"/>
                <a:ea typeface="inpin heiti" charset="-122"/>
                <a:cs typeface="inpin heiti" charset="-122"/>
              </a:rPr>
              <a:t>Life on other Planets</a:t>
            </a:r>
            <a:endParaRPr kumimoji="1" lang="zh-CN" altLang="en-US" sz="5400" b="1" dirty="0">
              <a:solidFill>
                <a:srgbClr val="FFC000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658" y="2168339"/>
            <a:ext cx="862433" cy="88078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638">
            <a:off x="147586" y="439585"/>
            <a:ext cx="1672955" cy="236829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598" y="5001794"/>
            <a:ext cx="1975104" cy="390906"/>
          </a:xfrm>
          <a:prstGeom prst="rect">
            <a:avLst/>
          </a:prstGeom>
        </p:spPr>
      </p:pic>
      <p:pic>
        <p:nvPicPr>
          <p:cNvPr id="6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635077" y="401315"/>
            <a:ext cx="609600" cy="609600"/>
          </a:xfrm>
          <a:prstGeom prst="rect">
            <a:avLst/>
          </a:prstGeom>
        </p:spPr>
      </p:pic>
      <p:sp>
        <p:nvSpPr>
          <p:cNvPr id="9" name="文本框 4">
            <a:extLst>
              <a:ext uri="{FF2B5EF4-FFF2-40B4-BE49-F238E27FC236}">
                <a16:creationId xmlns:a16="http://schemas.microsoft.com/office/drawing/2014/main" id="{975CD31D-7BDA-EAAC-50F7-1B19C63B095A}"/>
              </a:ext>
            </a:extLst>
          </p:cNvPr>
          <p:cNvSpPr txBox="1"/>
          <p:nvPr/>
        </p:nvSpPr>
        <p:spPr>
          <a:xfrm rot="21425368">
            <a:off x="533400" y="5427548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zh-CN" sz="4400" dirty="0">
                <a:solidFill>
                  <a:srgbClr val="644825"/>
                </a:solidFill>
                <a:latin typeface="inpin heiti" charset="-122"/>
                <a:ea typeface="inpin heiti" charset="-122"/>
                <a:cs typeface="inpin heiti" charset="-122"/>
              </a:rPr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206895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>
            <a:extLst>
              <a:ext uri="{FF2B5EF4-FFF2-40B4-BE49-F238E27FC236}">
                <a16:creationId xmlns:a16="http://schemas.microsoft.com/office/drawing/2014/main" id="{D33BAEC3-8C89-6DC3-6E63-8823589E3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0" y="5588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400" b="1">
                <a:solidFill>
                  <a:srgbClr val="0000FF"/>
                </a:solidFill>
              </a:rPr>
              <a:t>Find the mistake in each sentence</a:t>
            </a:r>
          </a:p>
        </p:txBody>
      </p:sp>
      <p:sp>
        <p:nvSpPr>
          <p:cNvPr id="11267" name="Text Box 5">
            <a:extLst>
              <a:ext uri="{FF2B5EF4-FFF2-40B4-BE49-F238E27FC236}">
                <a16:creationId xmlns:a16="http://schemas.microsoft.com/office/drawing/2014/main" id="{6A000321-BD1C-495A-BD1B-0361633CD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66800"/>
            <a:ext cx="7772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 b="1"/>
              <a:t>1. Mr. Thanh </a:t>
            </a:r>
            <a:r>
              <a:rPr lang="en-US" altLang="en-VN" sz="2000" b="1" u="sng"/>
              <a:t>told</a:t>
            </a:r>
            <a:r>
              <a:rPr lang="en-US" altLang="en-VN" sz="2000" b="1"/>
              <a:t> me if </a:t>
            </a:r>
            <a:r>
              <a:rPr lang="en-US" altLang="en-VN" sz="2000" b="1" u="sng"/>
              <a:t>I </a:t>
            </a:r>
            <a:r>
              <a:rPr lang="en-US" altLang="en-VN" sz="2000" b="1"/>
              <a:t> </a:t>
            </a:r>
            <a:r>
              <a:rPr lang="en-US" altLang="en-VN" sz="2000" b="1" u="sng"/>
              <a:t>was</a:t>
            </a:r>
            <a:r>
              <a:rPr lang="en-US" altLang="en-VN" sz="2000" b="1"/>
              <a:t> busy </a:t>
            </a:r>
            <a:r>
              <a:rPr lang="en-US" altLang="en-VN" sz="2000" b="1" u="sng"/>
              <a:t>then</a:t>
            </a:r>
            <a:r>
              <a:rPr lang="en-US" altLang="en-VN" sz="2000" b="1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VN"/>
              <a:t>                           </a:t>
            </a:r>
            <a:r>
              <a:rPr lang="en-US" altLang="en-VN" sz="2000" b="1"/>
              <a:t>A            B   C                D</a:t>
            </a:r>
          </a:p>
        </p:txBody>
      </p:sp>
      <p:sp>
        <p:nvSpPr>
          <p:cNvPr id="11268" name="Text Box 6">
            <a:extLst>
              <a:ext uri="{FF2B5EF4-FFF2-40B4-BE49-F238E27FC236}">
                <a16:creationId xmlns:a16="http://schemas.microsoft.com/office/drawing/2014/main" id="{50E06A84-5F92-C5A1-54FE-7F6CE6BD1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92300"/>
            <a:ext cx="7772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 b="1"/>
              <a:t>2. Miss Nga </a:t>
            </a:r>
            <a:r>
              <a:rPr lang="en-US" altLang="en-VN" sz="2000" b="1" u="sng"/>
              <a:t>asked </a:t>
            </a:r>
            <a:r>
              <a:rPr lang="en-US" altLang="en-VN" sz="2000" b="1"/>
              <a:t>him </a:t>
            </a:r>
            <a:r>
              <a:rPr lang="en-US" altLang="en-VN" sz="2000" b="1" u="sng"/>
              <a:t>whether</a:t>
            </a:r>
            <a:r>
              <a:rPr lang="en-US" altLang="en-VN" sz="2000" b="1"/>
              <a:t> he </a:t>
            </a:r>
            <a:r>
              <a:rPr lang="en-US" altLang="en-VN" sz="2000" b="1" u="sng"/>
              <a:t>will</a:t>
            </a:r>
            <a:r>
              <a:rPr lang="en-US" altLang="en-VN" sz="2000" b="1"/>
              <a:t> visit Hue </a:t>
            </a:r>
            <a:r>
              <a:rPr lang="en-US" altLang="en-VN" sz="2000" b="1" u="sng"/>
              <a:t>the next day</a:t>
            </a:r>
            <a:r>
              <a:rPr lang="en-US" altLang="en-VN" sz="2000" b="1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VN"/>
              <a:t>                         </a:t>
            </a:r>
            <a:r>
              <a:rPr lang="en-US" altLang="en-VN" sz="2000" b="1"/>
              <a:t>A                  B                C                           D</a:t>
            </a:r>
          </a:p>
        </p:txBody>
      </p:sp>
      <p:sp>
        <p:nvSpPr>
          <p:cNvPr id="11269" name="Text Box 9">
            <a:extLst>
              <a:ext uri="{FF2B5EF4-FFF2-40B4-BE49-F238E27FC236}">
                <a16:creationId xmlns:a16="http://schemas.microsoft.com/office/drawing/2014/main" id="{753C7017-8DFE-BE53-699A-7579256BD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2679700"/>
            <a:ext cx="8407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 b="1"/>
              <a:t>3. Mrs. Lan </a:t>
            </a:r>
            <a:r>
              <a:rPr lang="en-US" altLang="en-VN" sz="2000" b="1" u="sng"/>
              <a:t>asked</a:t>
            </a:r>
            <a:r>
              <a:rPr lang="en-US" altLang="en-VN" sz="2000" b="1"/>
              <a:t> me </a:t>
            </a:r>
            <a:r>
              <a:rPr lang="en-US" altLang="en-VN" sz="2000" b="1" u="sng"/>
              <a:t>what time</a:t>
            </a:r>
            <a:r>
              <a:rPr lang="en-US" altLang="en-VN" sz="2000" b="1"/>
              <a:t> </a:t>
            </a:r>
            <a:r>
              <a:rPr lang="en-US" altLang="en-VN" sz="2000" b="1" u="sng"/>
              <a:t>had gone I</a:t>
            </a:r>
            <a:r>
              <a:rPr lang="en-US" altLang="en-VN" sz="2000" b="1"/>
              <a:t> to school </a:t>
            </a:r>
            <a:r>
              <a:rPr lang="en-US" altLang="en-VN" sz="2000" b="1" u="sng"/>
              <a:t>the day before</a:t>
            </a:r>
            <a:r>
              <a:rPr lang="en-US" altLang="en-VN" sz="2000" b="1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VN"/>
              <a:t>                         </a:t>
            </a:r>
            <a:r>
              <a:rPr lang="en-US" altLang="en-VN" sz="2000" b="1"/>
              <a:t>A                  B                C                                  D</a:t>
            </a:r>
          </a:p>
        </p:txBody>
      </p:sp>
      <p:sp>
        <p:nvSpPr>
          <p:cNvPr id="11270" name="Text Box 10">
            <a:extLst>
              <a:ext uri="{FF2B5EF4-FFF2-40B4-BE49-F238E27FC236}">
                <a16:creationId xmlns:a16="http://schemas.microsoft.com/office/drawing/2014/main" id="{29BAA345-2F9B-0E01-CE86-C33E3C389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3505200"/>
            <a:ext cx="8407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 b="1"/>
              <a:t>4. Mai asked us </a:t>
            </a:r>
            <a:r>
              <a:rPr lang="en-US" altLang="en-VN" sz="2000" b="1" u="sng"/>
              <a:t>that</a:t>
            </a:r>
            <a:r>
              <a:rPr lang="en-US" altLang="en-VN" sz="2000" b="1"/>
              <a:t> </a:t>
            </a:r>
            <a:r>
              <a:rPr lang="en-US" altLang="en-VN" sz="2000" b="1" u="sng"/>
              <a:t>we</a:t>
            </a:r>
            <a:r>
              <a:rPr lang="en-US" altLang="en-VN" sz="2000" b="1"/>
              <a:t> </a:t>
            </a:r>
            <a:r>
              <a:rPr lang="en-US" altLang="en-VN" sz="2000" b="1" u="sng"/>
              <a:t>had</a:t>
            </a:r>
            <a:r>
              <a:rPr lang="en-US" altLang="en-VN" sz="2000" b="1"/>
              <a:t> seen a UFO </a:t>
            </a:r>
            <a:r>
              <a:rPr lang="en-US" altLang="en-VN" sz="2000" b="1" u="sng"/>
              <a:t>before</a:t>
            </a:r>
            <a:r>
              <a:rPr lang="en-US" altLang="en-VN" sz="2000" b="1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VN"/>
              <a:t>                                </a:t>
            </a:r>
            <a:r>
              <a:rPr lang="en-US" altLang="en-VN" sz="2000" b="1"/>
              <a:t>A     B    C                            D</a:t>
            </a:r>
          </a:p>
        </p:txBody>
      </p:sp>
      <p:sp>
        <p:nvSpPr>
          <p:cNvPr id="25611" name="Oval 11">
            <a:extLst>
              <a:ext uri="{FF2B5EF4-FFF2-40B4-BE49-F238E27FC236}">
                <a16:creationId xmlns:a16="http://schemas.microsoft.com/office/drawing/2014/main" id="{8486427A-059A-DF5D-00E0-AD69A716F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1549400"/>
            <a:ext cx="4191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VN" altLang="en-VN">
              <a:solidFill>
                <a:srgbClr val="FF0000"/>
              </a:solidFill>
            </a:endParaRPr>
          </a:p>
        </p:txBody>
      </p:sp>
      <p:sp>
        <p:nvSpPr>
          <p:cNvPr id="25612" name="Oval 12">
            <a:extLst>
              <a:ext uri="{FF2B5EF4-FFF2-40B4-BE49-F238E27FC236}">
                <a16:creationId xmlns:a16="http://schemas.microsoft.com/office/drawing/2014/main" id="{59F66DD9-68DF-BF3F-9CF5-2C2C905C1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362200"/>
            <a:ext cx="4191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VN" altLang="en-VN">
              <a:solidFill>
                <a:srgbClr val="FF0000"/>
              </a:solidFill>
            </a:endParaRPr>
          </a:p>
        </p:txBody>
      </p:sp>
      <p:sp>
        <p:nvSpPr>
          <p:cNvPr id="25613" name="Oval 13">
            <a:extLst>
              <a:ext uri="{FF2B5EF4-FFF2-40B4-BE49-F238E27FC236}">
                <a16:creationId xmlns:a16="http://schemas.microsoft.com/office/drawing/2014/main" id="{4A6B59E8-C0F3-A84D-5AF5-2D7BAFF4E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124200"/>
            <a:ext cx="4191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VN" altLang="en-VN">
              <a:solidFill>
                <a:srgbClr val="FF0000"/>
              </a:solidFill>
            </a:endParaRPr>
          </a:p>
        </p:txBody>
      </p:sp>
      <p:sp>
        <p:nvSpPr>
          <p:cNvPr id="25614" name="Oval 14">
            <a:extLst>
              <a:ext uri="{FF2B5EF4-FFF2-40B4-BE49-F238E27FC236}">
                <a16:creationId xmlns:a16="http://schemas.microsoft.com/office/drawing/2014/main" id="{8C26AC55-D201-E491-3EB3-D43CCDFA5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1900" y="3962400"/>
            <a:ext cx="4191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VN" altLang="en-VN">
              <a:solidFill>
                <a:srgbClr val="FF0000"/>
              </a:solidFill>
            </a:endParaRPr>
          </a:p>
        </p:txBody>
      </p:sp>
      <p:sp>
        <p:nvSpPr>
          <p:cNvPr id="11275" name="Text Box 15">
            <a:extLst>
              <a:ext uri="{FF2B5EF4-FFF2-40B4-BE49-F238E27FC236}">
                <a16:creationId xmlns:a16="http://schemas.microsoft.com/office/drawing/2014/main" id="{B6C00888-2E1A-F35F-A611-573F45264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419600"/>
            <a:ext cx="8407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 b="1"/>
              <a:t>5. Lan </a:t>
            </a:r>
            <a:r>
              <a:rPr lang="en-US" altLang="en-VN" sz="2000" b="1" u="sng"/>
              <a:t>asked</a:t>
            </a:r>
            <a:r>
              <a:rPr lang="en-US" altLang="en-VN" sz="2000" b="1"/>
              <a:t> them where </a:t>
            </a:r>
            <a:r>
              <a:rPr lang="en-US" altLang="en-VN" sz="2000" b="1" u="sng"/>
              <a:t>they</a:t>
            </a:r>
            <a:r>
              <a:rPr lang="en-US" altLang="en-VN" sz="2000" b="1"/>
              <a:t> had </a:t>
            </a:r>
            <a:r>
              <a:rPr lang="en-US" altLang="en-VN" sz="2000" b="1" u="sng"/>
              <a:t>gone</a:t>
            </a:r>
            <a:r>
              <a:rPr lang="en-US" altLang="en-VN" sz="2000" b="1"/>
              <a:t> </a:t>
            </a:r>
            <a:r>
              <a:rPr lang="en-US" altLang="en-VN" sz="2000" b="1" u="sng"/>
              <a:t>yesterday</a:t>
            </a:r>
            <a:r>
              <a:rPr lang="en-US" altLang="en-VN" sz="2000" b="1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VN" sz="2000" b="1"/>
              <a:t>              A                            B               C            D</a:t>
            </a:r>
          </a:p>
        </p:txBody>
      </p:sp>
      <p:sp>
        <p:nvSpPr>
          <p:cNvPr id="25616" name="Oval 16">
            <a:extLst>
              <a:ext uri="{FF2B5EF4-FFF2-40B4-BE49-F238E27FC236}">
                <a16:creationId xmlns:a16="http://schemas.microsoft.com/office/drawing/2014/main" id="{DAE633A5-5601-33BF-CC2B-02FB9002B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876800"/>
            <a:ext cx="4191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VN" altLang="en-VN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 animBg="1"/>
      <p:bldP spid="25612" grpId="0" animBg="1"/>
      <p:bldP spid="25613" grpId="0" animBg="1"/>
      <p:bldP spid="25614" grpId="0" animBg="1"/>
      <p:bldP spid="256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>
            <a:extLst>
              <a:ext uri="{FF2B5EF4-FFF2-40B4-BE49-F238E27FC236}">
                <a16:creationId xmlns:a16="http://schemas.microsoft.com/office/drawing/2014/main" id="{B3DFB65C-57CF-9C76-042D-D8F655F7A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VN" sz="2400" b="1">
                <a:solidFill>
                  <a:srgbClr val="0000FF"/>
                </a:solidFill>
              </a:rPr>
              <a:t>Task 2. (page 62) Discuss the task in pairs.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VN" sz="2000" b="1"/>
              <a:t>Read the dialogue on page 62 and finish the following sentences.</a:t>
            </a:r>
          </a:p>
        </p:txBody>
      </p:sp>
      <p:sp>
        <p:nvSpPr>
          <p:cNvPr id="12291" name="Text Box 5">
            <a:extLst>
              <a:ext uri="{FF2B5EF4-FFF2-40B4-BE49-F238E27FC236}">
                <a16:creationId xmlns:a16="http://schemas.microsoft.com/office/drawing/2014/main" id="{FD998E2F-1920-3F97-E79E-9841ACA84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308100"/>
            <a:ext cx="800100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VN" sz="2000"/>
              <a:t>The interviewer asked Nick .……..exactly he had seen.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VN" sz="2000"/>
              <a:t>Nick answered that he ………….a UFO. He said it …………. …in a grassy area</a:t>
            </a:r>
            <a:r>
              <a:rPr lang="en-US" altLang="en-VN"/>
              <a:t>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VN" sz="2000"/>
              <a:t>The interviewer asked ………Nick had been doing when he saw the UFO</a:t>
            </a:r>
            <a:r>
              <a:rPr lang="en-US" altLang="en-VN"/>
              <a:t>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VN" sz="2000"/>
              <a:t>Nick said that he ………………….for a walk.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VN" sz="2000"/>
              <a:t>The interview asked what it ……………..like.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VN" sz="2000"/>
              <a:t>Nick said it ……………big and bright and it ………………….a big disc in the sky.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VN" sz="2000"/>
              <a:t>The interview also asked if the alien …………….him.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VN" sz="2000"/>
              <a:t>Nick told the interview that he ……………..behind a tree.</a:t>
            </a:r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id="{65DCE1B8-D8F9-2D3C-6613-ABBDC5D7C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1257300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>
                <a:solidFill>
                  <a:srgbClr val="0000FF"/>
                </a:solidFill>
              </a:rPr>
              <a:t>what</a:t>
            </a:r>
          </a:p>
        </p:txBody>
      </p:sp>
      <p:sp>
        <p:nvSpPr>
          <p:cNvPr id="26632" name="Text Box 8">
            <a:extLst>
              <a:ext uri="{FF2B5EF4-FFF2-40B4-BE49-F238E27FC236}">
                <a16:creationId xmlns:a16="http://schemas.microsoft.com/office/drawing/2014/main" id="{87BF07DD-34FE-31AE-C942-5BB9372D0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0600" y="17018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>
                <a:solidFill>
                  <a:srgbClr val="0000FF"/>
                </a:solidFill>
              </a:rPr>
              <a:t>had seen </a:t>
            </a:r>
          </a:p>
        </p:txBody>
      </p:sp>
      <p:sp>
        <p:nvSpPr>
          <p:cNvPr id="26633" name="Text Box 9">
            <a:extLst>
              <a:ext uri="{FF2B5EF4-FFF2-40B4-BE49-F238E27FC236}">
                <a16:creationId xmlns:a16="http://schemas.microsoft.com/office/drawing/2014/main" id="{BDEE992F-B080-0793-3C5C-974D88A2E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0200" y="1714500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>
                <a:solidFill>
                  <a:srgbClr val="0000FF"/>
                </a:solidFill>
              </a:rPr>
              <a:t>had landed </a:t>
            </a:r>
          </a:p>
        </p:txBody>
      </p:sp>
      <p:sp>
        <p:nvSpPr>
          <p:cNvPr id="26634" name="Text Box 10">
            <a:extLst>
              <a:ext uri="{FF2B5EF4-FFF2-40B4-BE49-F238E27FC236}">
                <a16:creationId xmlns:a16="http://schemas.microsoft.com/office/drawing/2014/main" id="{FB20E3DF-7040-F039-4AA7-28562A99C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489200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>
                <a:solidFill>
                  <a:srgbClr val="0000FF"/>
                </a:solidFill>
              </a:rPr>
              <a:t>what</a:t>
            </a:r>
          </a:p>
        </p:txBody>
      </p:sp>
      <p:sp>
        <p:nvSpPr>
          <p:cNvPr id="26635" name="Text Box 11">
            <a:extLst>
              <a:ext uri="{FF2B5EF4-FFF2-40B4-BE49-F238E27FC236}">
                <a16:creationId xmlns:a16="http://schemas.microsoft.com/office/drawing/2014/main" id="{56069B41-67B1-C93A-5E6F-DB6D5D82C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8300" y="3238500"/>
            <a:ext cx="205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>
                <a:solidFill>
                  <a:srgbClr val="0000FF"/>
                </a:solidFill>
              </a:rPr>
              <a:t>had been going</a:t>
            </a:r>
          </a:p>
        </p:txBody>
      </p:sp>
      <p:sp>
        <p:nvSpPr>
          <p:cNvPr id="26636" name="Text Box 12">
            <a:extLst>
              <a:ext uri="{FF2B5EF4-FFF2-40B4-BE49-F238E27FC236}">
                <a16:creationId xmlns:a16="http://schemas.microsoft.com/office/drawing/2014/main" id="{7BAFF57C-D00A-B352-71C7-F23640FA9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0" y="3708400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>
                <a:solidFill>
                  <a:srgbClr val="0000FF"/>
                </a:solidFill>
              </a:rPr>
              <a:t>had looked</a:t>
            </a:r>
          </a:p>
        </p:txBody>
      </p:sp>
      <p:sp>
        <p:nvSpPr>
          <p:cNvPr id="26637" name="Text Box 13">
            <a:extLst>
              <a:ext uri="{FF2B5EF4-FFF2-40B4-BE49-F238E27FC236}">
                <a16:creationId xmlns:a16="http://schemas.microsoft.com/office/drawing/2014/main" id="{FAAEFCA7-C04B-2AE4-28DE-E1812602B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4140200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>
                <a:solidFill>
                  <a:srgbClr val="0000FF"/>
                </a:solidFill>
              </a:rPr>
              <a:t> had been</a:t>
            </a:r>
          </a:p>
        </p:txBody>
      </p:sp>
      <p:sp>
        <p:nvSpPr>
          <p:cNvPr id="26638" name="Text Box 14">
            <a:extLst>
              <a:ext uri="{FF2B5EF4-FFF2-40B4-BE49-F238E27FC236}">
                <a16:creationId xmlns:a16="http://schemas.microsoft.com/office/drawing/2014/main" id="{0D777E1A-1E39-046D-BD3F-7BF4E9015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165600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>
                <a:solidFill>
                  <a:srgbClr val="0000FF"/>
                </a:solidFill>
              </a:rPr>
              <a:t>had looked like</a:t>
            </a:r>
          </a:p>
        </p:txBody>
      </p:sp>
      <p:sp>
        <p:nvSpPr>
          <p:cNvPr id="26640" name="Text Box 16">
            <a:extLst>
              <a:ext uri="{FF2B5EF4-FFF2-40B4-BE49-F238E27FC236}">
                <a16:creationId xmlns:a16="http://schemas.microsoft.com/office/drawing/2014/main" id="{0868F460-160B-4A9E-C638-344B7E8CD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927600"/>
            <a:ext cx="129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>
                <a:solidFill>
                  <a:srgbClr val="0000FF"/>
                </a:solidFill>
              </a:rPr>
              <a:t>had seen .</a:t>
            </a:r>
          </a:p>
        </p:txBody>
      </p:sp>
      <p:sp>
        <p:nvSpPr>
          <p:cNvPr id="26641" name="Text Box 17">
            <a:extLst>
              <a:ext uri="{FF2B5EF4-FFF2-40B4-BE49-F238E27FC236}">
                <a16:creationId xmlns:a16="http://schemas.microsoft.com/office/drawing/2014/main" id="{B2E00A79-7712-247B-5B1C-4E22538D6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372100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>
                <a:solidFill>
                  <a:srgbClr val="0000FF"/>
                </a:solidFill>
              </a:rPr>
              <a:t>had hidden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26632" grpId="0"/>
      <p:bldP spid="26633" grpId="0"/>
      <p:bldP spid="26634" grpId="0"/>
      <p:bldP spid="26635" grpId="0"/>
      <p:bldP spid="26636" grpId="0"/>
      <p:bldP spid="26637" grpId="0"/>
      <p:bldP spid="26638" grpId="0"/>
      <p:bldP spid="26640" grpId="0"/>
      <p:bldP spid="266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>
            <a:extLst>
              <a:ext uri="{FF2B5EF4-FFF2-40B4-BE49-F238E27FC236}">
                <a16:creationId xmlns:a16="http://schemas.microsoft.com/office/drawing/2014/main" id="{B12EEC43-D8CD-3EA5-6893-D0464F61C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7200"/>
            <a:ext cx="7467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400" b="1">
                <a:solidFill>
                  <a:srgbClr val="0000FF"/>
                </a:solidFill>
              </a:rPr>
              <a:t>Task 4. (page 62) Discuss the task in groups.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VN" sz="2000" b="1">
                <a:solidFill>
                  <a:srgbClr val="FF0000"/>
                </a:solidFill>
              </a:rPr>
              <a:t>Rewrite the sentences as reported speech.</a:t>
            </a:r>
          </a:p>
        </p:txBody>
      </p:sp>
      <p:sp>
        <p:nvSpPr>
          <p:cNvPr id="13315" name="Text Box 5">
            <a:extLst>
              <a:ext uri="{FF2B5EF4-FFF2-40B4-BE49-F238E27FC236}">
                <a16:creationId xmlns:a16="http://schemas.microsoft.com/office/drawing/2014/main" id="{35A7C5D3-0288-EE98-2E59-6CBDB7BB5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1346200"/>
            <a:ext cx="7912100" cy="58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VN" sz="2000" b="1"/>
              <a:t>“Do you go for a walk everyday?”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VN" sz="2000"/>
              <a:t>The interviewer asked Nick ……………………………………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VN" sz="2000" b="1"/>
              <a:t>2. “How did you feel when you saw the alien?”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VN" sz="2000"/>
              <a:t>He asked Nick …………………………………………………..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VN" sz="2000" b="1"/>
              <a:t>3. “What did the alien look like?”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VN" sz="2000"/>
              <a:t>He asked Nick ……………………………………………………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VN" sz="2000" b="1"/>
              <a:t>4. “Why didn’t you take a photo of the alien?”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VN" sz="2000"/>
              <a:t>He asked Nick ……………………………………………………..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VN" sz="2000" b="1"/>
              <a:t>5. “How long did the UFOs stay there?”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VN" sz="2000"/>
              <a:t>He asked Nick ………………………………………………………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altLang="en-VN" sz="2000"/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altLang="en-VN" sz="2000"/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altLang="en-VN" sz="2000"/>
          </a:p>
        </p:txBody>
      </p:sp>
      <p:sp>
        <p:nvSpPr>
          <p:cNvPr id="27654" name="Text Box 6">
            <a:extLst>
              <a:ext uri="{FF2B5EF4-FFF2-40B4-BE49-F238E27FC236}">
                <a16:creationId xmlns:a16="http://schemas.microsoft.com/office/drawing/2014/main" id="{F71C658F-0269-B91D-626F-942CF55F8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700" y="1752600"/>
            <a:ext cx="403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>
                <a:solidFill>
                  <a:srgbClr val="0000FF"/>
                </a:solidFill>
              </a:rPr>
              <a:t>If he went for a walk every day.</a:t>
            </a:r>
          </a:p>
        </p:txBody>
      </p:sp>
      <p:sp>
        <p:nvSpPr>
          <p:cNvPr id="27655" name="Text Box 7">
            <a:extLst>
              <a:ext uri="{FF2B5EF4-FFF2-40B4-BE49-F238E27FC236}">
                <a16:creationId xmlns:a16="http://schemas.microsoft.com/office/drawing/2014/main" id="{7718B760-E5C1-61EC-074A-57DE1B72D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700" y="2667000"/>
            <a:ext cx="518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>
                <a:solidFill>
                  <a:srgbClr val="0000FF"/>
                </a:solidFill>
              </a:rPr>
              <a:t>how he had felt when he had seen the alien.</a:t>
            </a:r>
          </a:p>
        </p:txBody>
      </p:sp>
      <p:sp>
        <p:nvSpPr>
          <p:cNvPr id="27656" name="Text Box 8">
            <a:extLst>
              <a:ext uri="{FF2B5EF4-FFF2-40B4-BE49-F238E27FC236}">
                <a16:creationId xmlns:a16="http://schemas.microsoft.com/office/drawing/2014/main" id="{71E41D78-FD5A-66F8-CA72-83E2AADD5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4300" y="3581400"/>
            <a:ext cx="381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>
                <a:solidFill>
                  <a:srgbClr val="0000FF"/>
                </a:solidFill>
              </a:rPr>
              <a:t>what the alien had looked like.</a:t>
            </a:r>
          </a:p>
        </p:txBody>
      </p:sp>
      <p:sp>
        <p:nvSpPr>
          <p:cNvPr id="27657" name="Text Box 9">
            <a:extLst>
              <a:ext uri="{FF2B5EF4-FFF2-40B4-BE49-F238E27FC236}">
                <a16:creationId xmlns:a16="http://schemas.microsoft.com/office/drawing/2014/main" id="{5A1D6457-AD37-1299-C732-E4B211244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700" y="4508500"/>
            <a:ext cx="487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>
                <a:solidFill>
                  <a:srgbClr val="0000FF"/>
                </a:solidFill>
              </a:rPr>
              <a:t>why he hadn’t taken a photo of the alien.</a:t>
            </a:r>
          </a:p>
        </p:txBody>
      </p:sp>
      <p:sp>
        <p:nvSpPr>
          <p:cNvPr id="27658" name="Text Box 10">
            <a:extLst>
              <a:ext uri="{FF2B5EF4-FFF2-40B4-BE49-F238E27FC236}">
                <a16:creationId xmlns:a16="http://schemas.microsoft.com/office/drawing/2014/main" id="{6BA28CDC-78D2-6343-899A-60007B20E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700" y="5410200"/>
            <a:ext cx="487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>
                <a:solidFill>
                  <a:srgbClr val="0000FF"/>
                </a:solidFill>
              </a:rPr>
              <a:t>how long the UFOs had stayed there.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5" grpId="0"/>
      <p:bldP spid="27656" grpId="0"/>
      <p:bldP spid="27657" grpId="0"/>
      <p:bldP spid="276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>
            <a:extLst>
              <a:ext uri="{FF2B5EF4-FFF2-40B4-BE49-F238E27FC236}">
                <a16:creationId xmlns:a16="http://schemas.microsoft.com/office/drawing/2014/main" id="{545ED2BF-2E18-A286-BAF6-763961C85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990600"/>
            <a:ext cx="7772400" cy="47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VN" sz="2400" b="1">
                <a:solidFill>
                  <a:srgbClr val="0000FF"/>
                </a:solidFill>
              </a:rPr>
              <a:t>Work in groups of three.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VN" sz="2000" b="1">
                <a:solidFill>
                  <a:srgbClr val="FF0000"/>
                </a:solidFill>
              </a:rPr>
              <a:t>Use the following questions to ask your friends and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VN" sz="2000" b="1">
                <a:solidFill>
                  <a:srgbClr val="FF0000"/>
                </a:solidFill>
              </a:rPr>
              <a:t>then report your questions and your friends’ answers</a:t>
            </a:r>
            <a:r>
              <a:rPr lang="en-US" altLang="en-VN" sz="2400" b="1">
                <a:solidFill>
                  <a:srgbClr val="FF0000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en-VN" sz="2400" b="1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VN" sz="2400" b="1">
                <a:solidFill>
                  <a:srgbClr val="0000FF"/>
                </a:solidFill>
              </a:rPr>
              <a:t>Where do you live?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VN" sz="2400" b="1">
                <a:solidFill>
                  <a:srgbClr val="0000FF"/>
                </a:solidFill>
              </a:rPr>
              <a:t>How do you go to school?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VN" sz="2400" b="1">
                <a:solidFill>
                  <a:srgbClr val="0000FF"/>
                </a:solidFill>
              </a:rPr>
              <a:t>What did you see yesterday?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VN" sz="2400" b="1">
                <a:solidFill>
                  <a:srgbClr val="0000FF"/>
                </a:solidFill>
              </a:rPr>
              <a:t>What will you do tomorrow?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US" altLang="en-VN" sz="2400"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8" name="Rectangle 12">
            <a:extLst>
              <a:ext uri="{FF2B5EF4-FFF2-40B4-BE49-F238E27FC236}">
                <a16:creationId xmlns:a16="http://schemas.microsoft.com/office/drawing/2014/main" id="{F5859FD3-B2F6-4C51-0088-5943F1C6C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6600" y="4787900"/>
            <a:ext cx="1600200" cy="1524000"/>
          </a:xfrm>
          <a:prstGeom prst="rect">
            <a:avLst/>
          </a:prstGeom>
          <a:gradFill rotWithShape="1">
            <a:gsLst>
              <a:gs pos="0">
                <a:srgbClr val="FF33CC"/>
              </a:gs>
              <a:gs pos="50000">
                <a:schemeClr val="bg1"/>
              </a:gs>
              <a:gs pos="100000">
                <a:srgbClr val="FF33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8000">
                <a:solidFill>
                  <a:srgbClr val="FF3300"/>
                </a:solidFill>
                <a:latin typeface=".VnTifani HeavyH" pitchFamily="34" charset="0"/>
              </a:rPr>
              <a:t>9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9907DEA9-5FD0-C3FC-5370-316B3651C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2900" y="4800600"/>
            <a:ext cx="1600200" cy="1524000"/>
          </a:xfrm>
          <a:prstGeom prst="rect">
            <a:avLst/>
          </a:prstGeom>
          <a:gradFill rotWithShape="1">
            <a:gsLst>
              <a:gs pos="0">
                <a:srgbClr val="FF33CC"/>
              </a:gs>
              <a:gs pos="50000">
                <a:schemeClr val="bg1"/>
              </a:gs>
              <a:gs pos="100000">
                <a:srgbClr val="FF33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8000">
                <a:solidFill>
                  <a:srgbClr val="FF3300"/>
                </a:solidFill>
                <a:latin typeface=".VnTifani HeavyH" pitchFamily="34" charset="0"/>
              </a:rPr>
              <a:t>8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BEF4E8A5-3ADF-9EA4-2A9D-4FF67FFEB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4600" y="4800600"/>
            <a:ext cx="1600200" cy="1524000"/>
          </a:xfrm>
          <a:prstGeom prst="rect">
            <a:avLst/>
          </a:prstGeom>
          <a:gradFill rotWithShape="1">
            <a:gsLst>
              <a:gs pos="0">
                <a:srgbClr val="FF33CC"/>
              </a:gs>
              <a:gs pos="50000">
                <a:schemeClr val="bg1"/>
              </a:gs>
              <a:gs pos="100000">
                <a:srgbClr val="FF33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8000">
                <a:solidFill>
                  <a:srgbClr val="FF3300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DED568FF-1682-600B-E825-D7BFD3CE2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200" y="3251200"/>
            <a:ext cx="1600200" cy="1524000"/>
          </a:xfrm>
          <a:prstGeom prst="rect">
            <a:avLst/>
          </a:prstGeom>
          <a:gradFill rotWithShape="1">
            <a:gsLst>
              <a:gs pos="0">
                <a:srgbClr val="FF33CC"/>
              </a:gs>
              <a:gs pos="50000">
                <a:schemeClr val="bg1"/>
              </a:gs>
              <a:gs pos="100000">
                <a:srgbClr val="FF33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8000">
                <a:solidFill>
                  <a:srgbClr val="FF330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FFD6E60B-3C0F-A98D-9BD0-6119B255E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3700" y="3276600"/>
            <a:ext cx="1600200" cy="1524000"/>
          </a:xfrm>
          <a:prstGeom prst="rect">
            <a:avLst/>
          </a:prstGeom>
          <a:gradFill rotWithShape="1">
            <a:gsLst>
              <a:gs pos="0">
                <a:srgbClr val="FF33CC"/>
              </a:gs>
              <a:gs pos="50000">
                <a:schemeClr val="bg1"/>
              </a:gs>
              <a:gs pos="100000">
                <a:srgbClr val="FF33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8000">
                <a:solidFill>
                  <a:srgbClr val="FF330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A3126798-A097-A387-F9F7-E0E57209E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4600" y="3314700"/>
            <a:ext cx="1600200" cy="1524000"/>
          </a:xfrm>
          <a:prstGeom prst="rect">
            <a:avLst/>
          </a:prstGeom>
          <a:gradFill rotWithShape="1">
            <a:gsLst>
              <a:gs pos="0">
                <a:srgbClr val="FF33CC"/>
              </a:gs>
              <a:gs pos="50000">
                <a:schemeClr val="bg1"/>
              </a:gs>
              <a:gs pos="100000">
                <a:srgbClr val="FF33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8000">
                <a:solidFill>
                  <a:srgbClr val="FF33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B9CAFB22-0E6E-3FCF-1820-86125B471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3100" y="1752600"/>
            <a:ext cx="1600200" cy="1524000"/>
          </a:xfrm>
          <a:prstGeom prst="rect">
            <a:avLst/>
          </a:prstGeom>
          <a:gradFill rotWithShape="1">
            <a:gsLst>
              <a:gs pos="0">
                <a:srgbClr val="FF33CC"/>
              </a:gs>
              <a:gs pos="50000">
                <a:schemeClr val="bg1"/>
              </a:gs>
              <a:gs pos="100000">
                <a:srgbClr val="FF33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8000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D22D8A-DA77-E8FB-296A-F72DA1FF1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8613" y="1754188"/>
            <a:ext cx="1600200" cy="1524000"/>
          </a:xfrm>
          <a:prstGeom prst="rect">
            <a:avLst/>
          </a:prstGeom>
          <a:gradFill rotWithShape="1">
            <a:gsLst>
              <a:gs pos="0">
                <a:srgbClr val="FF33CC"/>
              </a:gs>
              <a:gs pos="50000">
                <a:schemeClr val="bg1"/>
              </a:gs>
              <a:gs pos="100000">
                <a:srgbClr val="FF33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8000" dirty="0">
                <a:solidFill>
                  <a:srgbClr val="FF330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F397F85E-F8A7-2604-38D7-105562A3F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0" y="1752600"/>
            <a:ext cx="1600200" cy="1524000"/>
          </a:xfrm>
          <a:prstGeom prst="rect">
            <a:avLst/>
          </a:prstGeom>
          <a:gradFill rotWithShape="1">
            <a:gsLst>
              <a:gs pos="0">
                <a:srgbClr val="FF33CC"/>
              </a:gs>
              <a:gs pos="50000">
                <a:schemeClr val="bg1"/>
              </a:gs>
              <a:gs pos="100000">
                <a:srgbClr val="FF33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8000" dirty="0">
                <a:solidFill>
                  <a:srgbClr val="FF33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2" name="Rectangle 25">
            <a:extLst>
              <a:ext uri="{FF2B5EF4-FFF2-40B4-BE49-F238E27FC236}">
                <a16:creationId xmlns:a16="http://schemas.microsoft.com/office/drawing/2014/main" id="{D0CAC0CE-7526-33EE-8AA2-73EA8AD61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752600"/>
            <a:ext cx="1676400" cy="1447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VN" sz="660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238C2B4A-F10F-32B4-72C1-5A92162B1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752600"/>
            <a:ext cx="1524000" cy="1447800"/>
          </a:xfrm>
          <a:prstGeom prst="rect">
            <a:avLst/>
          </a:prstGeom>
          <a:solidFill>
            <a:srgbClr val="ECEF6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VN" sz="11700">
                <a:solidFill>
                  <a:srgbClr val="FF3300"/>
                </a:solidFill>
              </a:rPr>
              <a:t>o</a:t>
            </a:r>
          </a:p>
        </p:txBody>
      </p:sp>
      <p:sp>
        <p:nvSpPr>
          <p:cNvPr id="5" name="Oval 23">
            <a:extLst>
              <a:ext uri="{FF2B5EF4-FFF2-40B4-BE49-F238E27FC236}">
                <a16:creationId xmlns:a16="http://schemas.microsoft.com/office/drawing/2014/main" id="{DC3C2D20-4263-8D7A-30C5-B32E281E9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240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VN"/>
              <a:t>O1</a:t>
            </a:r>
          </a:p>
        </p:txBody>
      </p:sp>
      <p:sp>
        <p:nvSpPr>
          <p:cNvPr id="7" name="Oval 23">
            <a:extLst>
              <a:ext uri="{FF2B5EF4-FFF2-40B4-BE49-F238E27FC236}">
                <a16:creationId xmlns:a16="http://schemas.microsoft.com/office/drawing/2014/main" id="{7435FFC5-5DB8-78F1-C07A-B811AE780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15367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VN"/>
              <a:t>x1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85ABA4-B052-090F-AEBB-DDC4135C2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896938"/>
            <a:ext cx="586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VN" sz="2400">
                <a:latin typeface=".VnTime" pitchFamily="34" charset="0"/>
              </a:rPr>
              <a:t>come / May / I / in?</a:t>
            </a:r>
          </a:p>
        </p:txBody>
      </p:sp>
      <p:sp>
        <p:nvSpPr>
          <p:cNvPr id="15376" name="Text Box 56">
            <a:extLst>
              <a:ext uri="{FF2B5EF4-FFF2-40B4-BE49-F238E27FC236}">
                <a16:creationId xmlns:a16="http://schemas.microsoft.com/office/drawing/2014/main" id="{A9683E19-5352-792C-CA49-41365E9A7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52400"/>
            <a:ext cx="57483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VN" sz="3600" b="1">
                <a:solidFill>
                  <a:srgbClr val="0000FF"/>
                </a:solidFill>
                <a:latin typeface=".VnTifani Heavy" pitchFamily="34" charset="0"/>
              </a:rPr>
              <a:t>Noughts and crosses</a:t>
            </a:r>
          </a:p>
        </p:txBody>
      </p:sp>
      <p:sp>
        <p:nvSpPr>
          <p:cNvPr id="14" name="Rectangle 25">
            <a:extLst>
              <a:ext uri="{FF2B5EF4-FFF2-40B4-BE49-F238E27FC236}">
                <a16:creationId xmlns:a16="http://schemas.microsoft.com/office/drawing/2014/main" id="{FB2632F1-8C5E-A7B8-65B5-F9017A2F9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752600"/>
            <a:ext cx="1676400" cy="1447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VN" sz="660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A14A80FB-EDF3-345D-DA68-2C943557A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765300"/>
            <a:ext cx="1524000" cy="1447800"/>
          </a:xfrm>
          <a:prstGeom prst="rect">
            <a:avLst/>
          </a:prstGeom>
          <a:solidFill>
            <a:srgbClr val="ECEF6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VN" sz="11700">
                <a:solidFill>
                  <a:srgbClr val="FF3300"/>
                </a:solidFill>
              </a:rPr>
              <a:t>o</a:t>
            </a:r>
          </a:p>
        </p:txBody>
      </p:sp>
      <p:sp>
        <p:nvSpPr>
          <p:cNvPr id="19" name="Oval 23">
            <a:extLst>
              <a:ext uri="{FF2B5EF4-FFF2-40B4-BE49-F238E27FC236}">
                <a16:creationId xmlns:a16="http://schemas.microsoft.com/office/drawing/2014/main" id="{B80121B3-868C-AD3E-A6BE-886D7241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0574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VN"/>
              <a:t>O2</a:t>
            </a:r>
          </a:p>
        </p:txBody>
      </p:sp>
      <p:sp>
        <p:nvSpPr>
          <p:cNvPr id="21" name="Oval 23">
            <a:extLst>
              <a:ext uri="{FF2B5EF4-FFF2-40B4-BE49-F238E27FC236}">
                <a16:creationId xmlns:a16="http://schemas.microsoft.com/office/drawing/2014/main" id="{947DBFE7-0889-76C8-4D33-B308838B5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20574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VN"/>
              <a:t>x2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EEB561-75D5-5C87-FC50-DF436263D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838200"/>
            <a:ext cx="640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VN" sz="2400">
                <a:latin typeface=".VnTime" pitchFamily="34" charset="0"/>
              </a:rPr>
              <a:t>Mr. Tuan asked me, “Do you see Hoa? </a:t>
            </a:r>
          </a:p>
        </p:txBody>
      </p:sp>
      <p:sp>
        <p:nvSpPr>
          <p:cNvPr id="17" name="Oval 23">
            <a:extLst>
              <a:ext uri="{FF2B5EF4-FFF2-40B4-BE49-F238E27FC236}">
                <a16:creationId xmlns:a16="http://schemas.microsoft.com/office/drawing/2014/main" id="{A4EE8476-CDA3-E562-6D3E-91E20BD0C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5908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VN"/>
              <a:t>O3</a:t>
            </a:r>
          </a:p>
        </p:txBody>
      </p:sp>
      <p:sp>
        <p:nvSpPr>
          <p:cNvPr id="18" name="Oval 23">
            <a:extLst>
              <a:ext uri="{FF2B5EF4-FFF2-40B4-BE49-F238E27FC236}">
                <a16:creationId xmlns:a16="http://schemas.microsoft.com/office/drawing/2014/main" id="{C2105E7D-8C95-E34C-82A4-1045D6E8A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7700" y="25400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VN"/>
              <a:t>x3</a:t>
            </a:r>
          </a:p>
        </p:txBody>
      </p:sp>
      <p:sp>
        <p:nvSpPr>
          <p:cNvPr id="9243" name="Rectangle 27">
            <a:extLst>
              <a:ext uri="{FF2B5EF4-FFF2-40B4-BE49-F238E27FC236}">
                <a16:creationId xmlns:a16="http://schemas.microsoft.com/office/drawing/2014/main" id="{E8AD7703-EC18-3A0A-7358-1515286B3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752600"/>
            <a:ext cx="1600200" cy="1447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VN" sz="660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9236" name="Rectangle 20">
            <a:extLst>
              <a:ext uri="{FF2B5EF4-FFF2-40B4-BE49-F238E27FC236}">
                <a16:creationId xmlns:a16="http://schemas.microsoft.com/office/drawing/2014/main" id="{FAEB6B3E-D00D-15DC-CDB4-697C6958B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752600"/>
            <a:ext cx="1524000" cy="1447800"/>
          </a:xfrm>
          <a:prstGeom prst="rect">
            <a:avLst/>
          </a:prstGeom>
          <a:solidFill>
            <a:srgbClr val="ECEF6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VN" sz="11700">
                <a:solidFill>
                  <a:srgbClr val="FF3300"/>
                </a:solidFill>
              </a:rPr>
              <a:t>o</a:t>
            </a:r>
          </a:p>
        </p:txBody>
      </p:sp>
      <p:sp>
        <p:nvSpPr>
          <p:cNvPr id="26650" name="Text Box 26">
            <a:extLst>
              <a:ext uri="{FF2B5EF4-FFF2-40B4-BE49-F238E27FC236}">
                <a16:creationId xmlns:a16="http://schemas.microsoft.com/office/drawing/2014/main" id="{2D102BF1-0536-1FB6-2DC4-022468D3B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8382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400">
                <a:latin typeface=".VnTime" pitchFamily="34" charset="0"/>
              </a:rPr>
              <a:t>Miss Hoa asked him, “Do you go to school on foot?”</a:t>
            </a:r>
          </a:p>
        </p:txBody>
      </p:sp>
      <p:sp>
        <p:nvSpPr>
          <p:cNvPr id="20" name="Oval 23">
            <a:extLst>
              <a:ext uri="{FF2B5EF4-FFF2-40B4-BE49-F238E27FC236}">
                <a16:creationId xmlns:a16="http://schemas.microsoft.com/office/drawing/2014/main" id="{4676C353-DAA9-1D57-FA4A-957CEEA80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0861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VN"/>
              <a:t>O4</a:t>
            </a:r>
          </a:p>
        </p:txBody>
      </p:sp>
      <p:sp>
        <p:nvSpPr>
          <p:cNvPr id="22" name="Oval 23">
            <a:extLst>
              <a:ext uri="{FF2B5EF4-FFF2-40B4-BE49-F238E27FC236}">
                <a16:creationId xmlns:a16="http://schemas.microsoft.com/office/drawing/2014/main" id="{6F6F2C81-8F96-10C2-9B11-8C1B8F9CB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0" y="30353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VN"/>
              <a:t>x4</a:t>
            </a:r>
          </a:p>
        </p:txBody>
      </p:sp>
      <p:sp>
        <p:nvSpPr>
          <p:cNvPr id="9241" name="Rectangle 25">
            <a:extLst>
              <a:ext uri="{FF2B5EF4-FFF2-40B4-BE49-F238E27FC236}">
                <a16:creationId xmlns:a16="http://schemas.microsoft.com/office/drawing/2014/main" id="{EED18A50-1A44-B6E5-A6D5-184B5ADCE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276600"/>
            <a:ext cx="1676400" cy="1447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VN" sz="660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0D643D18-959C-CBFC-F7E6-7897ADB0A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3276600"/>
            <a:ext cx="1524000" cy="1447800"/>
          </a:xfrm>
          <a:prstGeom prst="rect">
            <a:avLst/>
          </a:prstGeom>
          <a:solidFill>
            <a:srgbClr val="ECEF6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VN" sz="11700">
                <a:solidFill>
                  <a:srgbClr val="FF3300"/>
                </a:solidFill>
              </a:rPr>
              <a:t>o</a:t>
            </a:r>
          </a:p>
        </p:txBody>
      </p:sp>
      <p:sp>
        <p:nvSpPr>
          <p:cNvPr id="26655" name="Text Box 31">
            <a:extLst>
              <a:ext uri="{FF2B5EF4-FFF2-40B4-BE49-F238E27FC236}">
                <a16:creationId xmlns:a16="http://schemas.microsoft.com/office/drawing/2014/main" id="{39A27EAD-CB1B-91ED-90DD-7743AB400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8382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400">
                <a:latin typeface=".VnTime" pitchFamily="34" charset="0"/>
              </a:rPr>
              <a:t>Mr. Tuan asked her, “Do you have money?”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C788A4C3-A044-1CE0-C326-57BCAF7CC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5687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VN"/>
              <a:t>O5</a:t>
            </a:r>
          </a:p>
        </p:txBody>
      </p:sp>
      <p:sp>
        <p:nvSpPr>
          <p:cNvPr id="26" name="Oval 23">
            <a:extLst>
              <a:ext uri="{FF2B5EF4-FFF2-40B4-BE49-F238E27FC236}">
                <a16:creationId xmlns:a16="http://schemas.microsoft.com/office/drawing/2014/main" id="{3427C46C-97A8-C972-A976-3372CE5BD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7700" y="35179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VN"/>
              <a:t>x5</a:t>
            </a:r>
          </a:p>
        </p:txBody>
      </p:sp>
      <p:sp>
        <p:nvSpPr>
          <p:cNvPr id="9251" name="Rectangle 35">
            <a:extLst>
              <a:ext uri="{FF2B5EF4-FFF2-40B4-BE49-F238E27FC236}">
                <a16:creationId xmlns:a16="http://schemas.microsoft.com/office/drawing/2014/main" id="{4EEDB1CB-480A-11DF-1A45-DBFD34B29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276600"/>
            <a:ext cx="1676400" cy="1524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VN" sz="720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DCDACADD-14AF-196F-2669-5E5763667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276600"/>
            <a:ext cx="1524000" cy="1447800"/>
          </a:xfrm>
          <a:prstGeom prst="rect">
            <a:avLst/>
          </a:prstGeom>
          <a:solidFill>
            <a:srgbClr val="ECEF6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VN" sz="11700">
                <a:solidFill>
                  <a:srgbClr val="FF3300"/>
                </a:solidFill>
              </a:rPr>
              <a:t>o</a:t>
            </a:r>
          </a:p>
        </p:txBody>
      </p:sp>
      <p:sp>
        <p:nvSpPr>
          <p:cNvPr id="26660" name="Text Box 36">
            <a:extLst>
              <a:ext uri="{FF2B5EF4-FFF2-40B4-BE49-F238E27FC236}">
                <a16:creationId xmlns:a16="http://schemas.microsoft.com/office/drawing/2014/main" id="{91EB61D9-FA36-136B-8C78-AB6475E65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838200"/>
            <a:ext cx="662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>
                <a:latin typeface=".VnTime" pitchFamily="34" charset="0"/>
              </a:rPr>
              <a:t>It’s possible that she will go to the movies. (might)</a:t>
            </a: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C7753F22-A809-21BD-DED6-A93C42785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276600"/>
            <a:ext cx="1524000" cy="1447800"/>
          </a:xfrm>
          <a:prstGeom prst="rect">
            <a:avLst/>
          </a:prstGeom>
          <a:solidFill>
            <a:srgbClr val="ECEF6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VN" sz="11700">
                <a:solidFill>
                  <a:srgbClr val="FF3300"/>
                </a:solidFill>
              </a:rPr>
              <a:t>o</a:t>
            </a:r>
          </a:p>
        </p:txBody>
      </p:sp>
      <p:sp>
        <p:nvSpPr>
          <p:cNvPr id="29" name="Rectangle 35">
            <a:extLst>
              <a:ext uri="{FF2B5EF4-FFF2-40B4-BE49-F238E27FC236}">
                <a16:creationId xmlns:a16="http://schemas.microsoft.com/office/drawing/2014/main" id="{6AF90CB7-2757-4171-148A-FCE353AFE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276600"/>
            <a:ext cx="1676400" cy="1524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VN" sz="720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30" name="Oval 23">
            <a:extLst>
              <a:ext uri="{FF2B5EF4-FFF2-40B4-BE49-F238E27FC236}">
                <a16:creationId xmlns:a16="http://schemas.microsoft.com/office/drawing/2014/main" id="{329EDBF6-FF1F-283D-3244-113C479AF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0894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VN"/>
              <a:t>O6</a:t>
            </a:r>
          </a:p>
        </p:txBody>
      </p:sp>
      <p:sp>
        <p:nvSpPr>
          <p:cNvPr id="31" name="Oval 23">
            <a:extLst>
              <a:ext uri="{FF2B5EF4-FFF2-40B4-BE49-F238E27FC236}">
                <a16:creationId xmlns:a16="http://schemas.microsoft.com/office/drawing/2014/main" id="{CC4F5D07-6604-36DE-010A-7A6FA7D3B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0400" y="40259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VN"/>
              <a:t>x6</a:t>
            </a:r>
          </a:p>
        </p:txBody>
      </p:sp>
      <p:sp>
        <p:nvSpPr>
          <p:cNvPr id="26665" name="Text Box 41">
            <a:extLst>
              <a:ext uri="{FF2B5EF4-FFF2-40B4-BE49-F238E27FC236}">
                <a16:creationId xmlns:a16="http://schemas.microsoft.com/office/drawing/2014/main" id="{F2214D80-0E7A-B47E-68F3-A76E54999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838200"/>
            <a:ext cx="662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400">
                <a:latin typeface=".VnTime" pitchFamily="34" charset="0"/>
              </a:rPr>
              <a:t>It’s possible that Nga will not go out tonight. (may)</a:t>
            </a:r>
          </a:p>
        </p:txBody>
      </p:sp>
      <p:sp>
        <p:nvSpPr>
          <p:cNvPr id="26656" name="Rectangle 35">
            <a:extLst>
              <a:ext uri="{FF2B5EF4-FFF2-40B4-BE49-F238E27FC236}">
                <a16:creationId xmlns:a16="http://schemas.microsoft.com/office/drawing/2014/main" id="{92830161-8338-0C51-0EC5-651873FDF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4800600"/>
            <a:ext cx="1676400" cy="1524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VN" sz="720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26657" name="Rectangle 20">
            <a:extLst>
              <a:ext uri="{FF2B5EF4-FFF2-40B4-BE49-F238E27FC236}">
                <a16:creationId xmlns:a16="http://schemas.microsoft.com/office/drawing/2014/main" id="{46746A27-85D7-F2D1-75BD-36C5E0F99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800600"/>
            <a:ext cx="1524000" cy="1447800"/>
          </a:xfrm>
          <a:prstGeom prst="rect">
            <a:avLst/>
          </a:prstGeom>
          <a:solidFill>
            <a:srgbClr val="ECEF6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VN" sz="11700">
                <a:solidFill>
                  <a:srgbClr val="FF3300"/>
                </a:solidFill>
              </a:rPr>
              <a:t>o</a:t>
            </a:r>
          </a:p>
        </p:txBody>
      </p:sp>
      <p:sp>
        <p:nvSpPr>
          <p:cNvPr id="26658" name="Oval 23">
            <a:extLst>
              <a:ext uri="{FF2B5EF4-FFF2-40B4-BE49-F238E27FC236}">
                <a16:creationId xmlns:a16="http://schemas.microsoft.com/office/drawing/2014/main" id="{380DC23F-D3B2-EAA3-E494-3580D776E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339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VN"/>
              <a:t>O7</a:t>
            </a:r>
          </a:p>
        </p:txBody>
      </p:sp>
      <p:sp>
        <p:nvSpPr>
          <p:cNvPr id="26659" name="Oval 23">
            <a:extLst>
              <a:ext uri="{FF2B5EF4-FFF2-40B4-BE49-F238E27FC236}">
                <a16:creationId xmlns:a16="http://schemas.microsoft.com/office/drawing/2014/main" id="{B7D90FB8-74B4-A525-100D-A54739EAB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0400" y="44958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VN"/>
              <a:t>x7</a:t>
            </a:r>
          </a:p>
        </p:txBody>
      </p:sp>
      <p:sp>
        <p:nvSpPr>
          <p:cNvPr id="26670" name="Text Box 46">
            <a:extLst>
              <a:ext uri="{FF2B5EF4-FFF2-40B4-BE49-F238E27FC236}">
                <a16:creationId xmlns:a16="http://schemas.microsoft.com/office/drawing/2014/main" id="{FDF79289-595A-87D3-B198-9A4B0FF21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838200"/>
            <a:ext cx="533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400">
                <a:latin typeface=".VnTime" pitchFamily="34" charset="0"/>
              </a:rPr>
              <a:t>Mr. Nam asked them, “How are you?”</a:t>
            </a:r>
          </a:p>
        </p:txBody>
      </p:sp>
      <p:sp>
        <p:nvSpPr>
          <p:cNvPr id="26661" name="Rectangle 20">
            <a:extLst>
              <a:ext uri="{FF2B5EF4-FFF2-40B4-BE49-F238E27FC236}">
                <a16:creationId xmlns:a16="http://schemas.microsoft.com/office/drawing/2014/main" id="{EFD88CD5-90F1-81FB-2100-315DE1335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800600"/>
            <a:ext cx="1524000" cy="1447800"/>
          </a:xfrm>
          <a:prstGeom prst="rect">
            <a:avLst/>
          </a:prstGeom>
          <a:solidFill>
            <a:srgbClr val="ECEF6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VN" sz="11700">
                <a:solidFill>
                  <a:srgbClr val="FF3300"/>
                </a:solidFill>
              </a:rPr>
              <a:t>o</a:t>
            </a:r>
          </a:p>
        </p:txBody>
      </p:sp>
      <p:sp>
        <p:nvSpPr>
          <p:cNvPr id="26662" name="Rectangle 35">
            <a:extLst>
              <a:ext uri="{FF2B5EF4-FFF2-40B4-BE49-F238E27FC236}">
                <a16:creationId xmlns:a16="http://schemas.microsoft.com/office/drawing/2014/main" id="{4252D304-B04C-A10B-5704-063BED2CF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800600"/>
            <a:ext cx="1676400" cy="1524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VN" sz="720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26663" name="Oval 23">
            <a:extLst>
              <a:ext uri="{FF2B5EF4-FFF2-40B4-BE49-F238E27FC236}">
                <a16:creationId xmlns:a16="http://schemas.microsoft.com/office/drawing/2014/main" id="{D6C69E95-F6A1-47C4-6CE2-94B01712B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49911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VN"/>
              <a:t>O8</a:t>
            </a:r>
          </a:p>
        </p:txBody>
      </p:sp>
      <p:sp>
        <p:nvSpPr>
          <p:cNvPr id="26664" name="Oval 23">
            <a:extLst>
              <a:ext uri="{FF2B5EF4-FFF2-40B4-BE49-F238E27FC236}">
                <a16:creationId xmlns:a16="http://schemas.microsoft.com/office/drawing/2014/main" id="{37B26909-C83A-F982-979B-BFDD9F380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49784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VN"/>
              <a:t>x8</a:t>
            </a:r>
          </a:p>
        </p:txBody>
      </p:sp>
      <p:sp>
        <p:nvSpPr>
          <p:cNvPr id="26675" name="Text Box 51">
            <a:extLst>
              <a:ext uri="{FF2B5EF4-FFF2-40B4-BE49-F238E27FC236}">
                <a16:creationId xmlns:a16="http://schemas.microsoft.com/office/drawing/2014/main" id="{72408957-C94A-9FF6-7BE8-7506F7130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914400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400">
                <a:latin typeface=".VnTime" pitchFamily="34" charset="0"/>
              </a:rPr>
              <a:t>She may visits her friends next week.</a:t>
            </a:r>
            <a:r>
              <a:rPr lang="en-US" altLang="en-VN">
                <a:latin typeface=".VnTime" pitchFamily="34" charset="0"/>
              </a:rPr>
              <a:t> </a:t>
            </a:r>
          </a:p>
        </p:txBody>
      </p:sp>
      <p:sp>
        <p:nvSpPr>
          <p:cNvPr id="26666" name="Rectangle 35">
            <a:extLst>
              <a:ext uri="{FF2B5EF4-FFF2-40B4-BE49-F238E27FC236}">
                <a16:creationId xmlns:a16="http://schemas.microsoft.com/office/drawing/2014/main" id="{E3893358-DCB4-A91D-C18D-3ACF1133D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7400" y="4800600"/>
            <a:ext cx="1676400" cy="1524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VN" sz="720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26667" name="Rectangle 20">
            <a:extLst>
              <a:ext uri="{FF2B5EF4-FFF2-40B4-BE49-F238E27FC236}">
                <a16:creationId xmlns:a16="http://schemas.microsoft.com/office/drawing/2014/main" id="{70D9FF1D-80D0-B534-47AE-EF7E53D5A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800600"/>
            <a:ext cx="1524000" cy="1447800"/>
          </a:xfrm>
          <a:prstGeom prst="rect">
            <a:avLst/>
          </a:prstGeom>
          <a:solidFill>
            <a:srgbClr val="ECEF6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VN" sz="11700">
                <a:solidFill>
                  <a:srgbClr val="FF3300"/>
                </a:solidFill>
              </a:rPr>
              <a:t>o</a:t>
            </a:r>
          </a:p>
        </p:txBody>
      </p:sp>
      <p:sp>
        <p:nvSpPr>
          <p:cNvPr id="26668" name="Oval 23">
            <a:extLst>
              <a:ext uri="{FF2B5EF4-FFF2-40B4-BE49-F238E27FC236}">
                <a16:creationId xmlns:a16="http://schemas.microsoft.com/office/drawing/2014/main" id="{899EF3EA-7DFB-803A-B931-1B3EF1144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54610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VN"/>
              <a:t>O9</a:t>
            </a:r>
          </a:p>
        </p:txBody>
      </p:sp>
      <p:sp>
        <p:nvSpPr>
          <p:cNvPr id="26669" name="Oval 23">
            <a:extLst>
              <a:ext uri="{FF2B5EF4-FFF2-40B4-BE49-F238E27FC236}">
                <a16:creationId xmlns:a16="http://schemas.microsoft.com/office/drawing/2014/main" id="{B8D81045-128B-0092-4098-B31B8A76D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500" y="54229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VN"/>
              <a:t>x9</a:t>
            </a:r>
          </a:p>
        </p:txBody>
      </p:sp>
      <p:sp>
        <p:nvSpPr>
          <p:cNvPr id="26680" name="Text Box 56">
            <a:extLst>
              <a:ext uri="{FF2B5EF4-FFF2-40B4-BE49-F238E27FC236}">
                <a16:creationId xmlns:a16="http://schemas.microsoft.com/office/drawing/2014/main" id="{7DD425D7-042F-03D3-CEB0-C52E4D163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9144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400">
                <a:latin typeface=".VnTime" pitchFamily="34" charset="0"/>
              </a:rPr>
              <a:t>Mr. Thanh said, “I am busy now.”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0" dur="20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 nodeType="clickPar">
                      <p:stCondLst>
                        <p:cond delay="0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 nodeType="clickPar">
                      <p:stCondLst>
                        <p:cond delay="0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 nodeType="clickPar">
                      <p:stCondLst>
                        <p:cond delay="0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66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 nodeType="clickPar">
                      <p:stCondLst>
                        <p:cond delay="0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5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66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59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 nodeType="clickPar">
                      <p:stCondLst>
                        <p:cond delay="0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6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6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26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26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266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 nodeType="clickPar">
                      <p:stCondLst>
                        <p:cond delay="0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64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66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 nodeType="clickPar">
                      <p:stCondLst>
                        <p:cond delay="0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63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 nodeType="clickPar">
                      <p:stCondLst>
                        <p:cond delay="0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26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26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26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26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266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 nodeType="clickPar">
                      <p:stCondLst>
                        <p:cond delay="0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26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26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68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266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 nodeType="clickPar">
                      <p:stCondLst>
                        <p:cond delay="0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69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9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 nodeType="clickPar">
                      <p:stCondLst>
                        <p:cond delay="0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26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26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26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26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/>
      <p:bldP spid="8" grpId="1"/>
      <p:bldP spid="14" grpId="0" animBg="1"/>
      <p:bldP spid="15" grpId="0" animBg="1"/>
      <p:bldP spid="23" grpId="0"/>
      <p:bldP spid="23" grpId="1"/>
      <p:bldP spid="9243" grpId="0" animBg="1"/>
      <p:bldP spid="9236" grpId="0" animBg="1"/>
      <p:bldP spid="26650" grpId="0"/>
      <p:bldP spid="26650" grpId="1"/>
      <p:bldP spid="9241" grpId="0" animBg="1"/>
      <p:bldP spid="24" grpId="0" animBg="1"/>
      <p:bldP spid="26655" grpId="0"/>
      <p:bldP spid="26655" grpId="1"/>
      <p:bldP spid="9251" grpId="0" animBg="1"/>
      <p:bldP spid="27" grpId="0" animBg="1"/>
      <p:bldP spid="26660" grpId="0"/>
      <p:bldP spid="26660" grpId="1"/>
      <p:bldP spid="28" grpId="0" animBg="1"/>
      <p:bldP spid="29" grpId="0" animBg="1"/>
      <p:bldP spid="26665" grpId="0"/>
      <p:bldP spid="26665" grpId="1"/>
      <p:bldP spid="26656" grpId="0" animBg="1"/>
      <p:bldP spid="26657" grpId="0" animBg="1"/>
      <p:bldP spid="26670" grpId="0"/>
      <p:bldP spid="26670" grpId="1"/>
      <p:bldP spid="26661" grpId="0" animBg="1"/>
      <p:bldP spid="26662" grpId="0" animBg="1"/>
      <p:bldP spid="26675" grpId="0"/>
      <p:bldP spid="26675" grpId="1"/>
      <p:bldP spid="26666" grpId="0" animBg="1"/>
      <p:bldP spid="26667" grpId="0" animBg="1"/>
      <p:bldP spid="26680" grpId="0"/>
      <p:bldP spid="2668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>
            <a:extLst>
              <a:ext uri="{FF2B5EF4-FFF2-40B4-BE49-F238E27FC236}">
                <a16:creationId xmlns:a16="http://schemas.microsoft.com/office/drawing/2014/main" id="{1E017C33-7ADC-C1ED-2937-7B8EDD6E81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3463" y="200025"/>
            <a:ext cx="7010400" cy="9667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44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Lucky numbers</a:t>
            </a:r>
            <a:endParaRPr lang="en-VN" sz="44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947D1F30-B7B9-D33D-851F-7BEC0E186C93}"/>
              </a:ext>
            </a:extLst>
          </p:cNvPr>
          <p:cNvGrpSpPr>
            <a:grpSpLocks/>
          </p:cNvGrpSpPr>
          <p:nvPr/>
        </p:nvGrpSpPr>
        <p:grpSpPr bwMode="auto">
          <a:xfrm>
            <a:off x="1762125" y="1190625"/>
            <a:ext cx="457200" cy="762000"/>
            <a:chOff x="0" y="720"/>
            <a:chExt cx="816" cy="864"/>
          </a:xfrm>
        </p:grpSpPr>
        <p:sp>
          <p:nvSpPr>
            <p:cNvPr id="3125" name="Rectangle 4">
              <a:extLst>
                <a:ext uri="{FF2B5EF4-FFF2-40B4-BE49-F238E27FC236}">
                  <a16:creationId xmlns:a16="http://schemas.microsoft.com/office/drawing/2014/main" id="{EFADB94B-CB6B-DA2E-2228-095EFDA95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20"/>
              <a:ext cx="816" cy="86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FF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VN" altLang="en-VN"/>
            </a:p>
          </p:txBody>
        </p:sp>
        <p:pic>
          <p:nvPicPr>
            <p:cNvPr id="3126" name="Picture 5" descr="1_md_wht">
              <a:extLst>
                <a:ext uri="{FF2B5EF4-FFF2-40B4-BE49-F238E27FC236}">
                  <a16:creationId xmlns:a16="http://schemas.microsoft.com/office/drawing/2014/main" id="{5B665A51-4CD5-4382-1DF8-0EB00BA06A0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" y="816"/>
              <a:ext cx="720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6">
            <a:extLst>
              <a:ext uri="{FF2B5EF4-FFF2-40B4-BE49-F238E27FC236}">
                <a16:creationId xmlns:a16="http://schemas.microsoft.com/office/drawing/2014/main" id="{6133CAE2-A55D-FDEE-F964-BBE4980CA9C9}"/>
              </a:ext>
            </a:extLst>
          </p:cNvPr>
          <p:cNvGrpSpPr>
            <a:grpSpLocks/>
          </p:cNvGrpSpPr>
          <p:nvPr/>
        </p:nvGrpSpPr>
        <p:grpSpPr bwMode="auto">
          <a:xfrm>
            <a:off x="2524125" y="1190625"/>
            <a:ext cx="457200" cy="762000"/>
            <a:chOff x="816" y="720"/>
            <a:chExt cx="816" cy="864"/>
          </a:xfrm>
        </p:grpSpPr>
        <p:sp>
          <p:nvSpPr>
            <p:cNvPr id="3123" name="Rectangle 7">
              <a:extLst>
                <a:ext uri="{FF2B5EF4-FFF2-40B4-BE49-F238E27FC236}">
                  <a16:creationId xmlns:a16="http://schemas.microsoft.com/office/drawing/2014/main" id="{E0BECAB2-E0C1-1C6C-E047-AB3E0C610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720"/>
              <a:ext cx="816" cy="86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FF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VN" altLang="en-VN"/>
            </a:p>
          </p:txBody>
        </p:sp>
        <p:pic>
          <p:nvPicPr>
            <p:cNvPr id="3124" name="Picture 8" descr="2_md_wht">
              <a:extLst>
                <a:ext uri="{FF2B5EF4-FFF2-40B4-BE49-F238E27FC236}">
                  <a16:creationId xmlns:a16="http://schemas.microsoft.com/office/drawing/2014/main" id="{082D615D-75D5-136C-C7B7-6FB44A1C765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816"/>
              <a:ext cx="726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9">
            <a:extLst>
              <a:ext uri="{FF2B5EF4-FFF2-40B4-BE49-F238E27FC236}">
                <a16:creationId xmlns:a16="http://schemas.microsoft.com/office/drawing/2014/main" id="{DAEAA88C-8A29-D1BF-FCD1-C43541DEEBC1}"/>
              </a:ext>
            </a:extLst>
          </p:cNvPr>
          <p:cNvGrpSpPr>
            <a:grpSpLocks/>
          </p:cNvGrpSpPr>
          <p:nvPr/>
        </p:nvGrpSpPr>
        <p:grpSpPr bwMode="auto">
          <a:xfrm>
            <a:off x="3286125" y="1190625"/>
            <a:ext cx="457200" cy="762000"/>
            <a:chOff x="1632" y="720"/>
            <a:chExt cx="816" cy="864"/>
          </a:xfrm>
        </p:grpSpPr>
        <p:sp>
          <p:nvSpPr>
            <p:cNvPr id="3121" name="Rectangle 10">
              <a:extLst>
                <a:ext uri="{FF2B5EF4-FFF2-40B4-BE49-F238E27FC236}">
                  <a16:creationId xmlns:a16="http://schemas.microsoft.com/office/drawing/2014/main" id="{15984234-AC54-08E2-D4C3-D61E26F69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720"/>
              <a:ext cx="816" cy="86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FF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VN" altLang="en-VN"/>
            </a:p>
          </p:txBody>
        </p:sp>
        <p:pic>
          <p:nvPicPr>
            <p:cNvPr id="3122" name="Picture 11" descr="3_md_wht">
              <a:extLst>
                <a:ext uri="{FF2B5EF4-FFF2-40B4-BE49-F238E27FC236}">
                  <a16:creationId xmlns:a16="http://schemas.microsoft.com/office/drawing/2014/main" id="{B768841A-4571-62EC-128C-80567738308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816"/>
              <a:ext cx="723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2">
            <a:extLst>
              <a:ext uri="{FF2B5EF4-FFF2-40B4-BE49-F238E27FC236}">
                <a16:creationId xmlns:a16="http://schemas.microsoft.com/office/drawing/2014/main" id="{E5FCE285-F239-51D9-BE13-CF69AB286D5F}"/>
              </a:ext>
            </a:extLst>
          </p:cNvPr>
          <p:cNvGrpSpPr>
            <a:grpSpLocks/>
          </p:cNvGrpSpPr>
          <p:nvPr/>
        </p:nvGrpSpPr>
        <p:grpSpPr bwMode="auto">
          <a:xfrm>
            <a:off x="3971925" y="1190625"/>
            <a:ext cx="457200" cy="762000"/>
            <a:chOff x="0" y="1584"/>
            <a:chExt cx="816" cy="864"/>
          </a:xfrm>
        </p:grpSpPr>
        <p:sp>
          <p:nvSpPr>
            <p:cNvPr id="3119" name="Rectangle 13">
              <a:extLst>
                <a:ext uri="{FF2B5EF4-FFF2-40B4-BE49-F238E27FC236}">
                  <a16:creationId xmlns:a16="http://schemas.microsoft.com/office/drawing/2014/main" id="{E67EE5EA-766F-1BC0-5216-C75F0D7D4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584"/>
              <a:ext cx="816" cy="86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FF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VN" altLang="en-VN"/>
            </a:p>
          </p:txBody>
        </p:sp>
        <p:pic>
          <p:nvPicPr>
            <p:cNvPr id="3120" name="Picture 14" descr="4_md_wht">
              <a:extLst>
                <a:ext uri="{FF2B5EF4-FFF2-40B4-BE49-F238E27FC236}">
                  <a16:creationId xmlns:a16="http://schemas.microsoft.com/office/drawing/2014/main" id="{2F35F60B-C53C-A4C1-47A1-1736A72B576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" y="1632"/>
              <a:ext cx="672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5">
            <a:extLst>
              <a:ext uri="{FF2B5EF4-FFF2-40B4-BE49-F238E27FC236}">
                <a16:creationId xmlns:a16="http://schemas.microsoft.com/office/drawing/2014/main" id="{C1B328A3-A660-EEA8-A12D-A92321AD7E8E}"/>
              </a:ext>
            </a:extLst>
          </p:cNvPr>
          <p:cNvGrpSpPr>
            <a:grpSpLocks/>
          </p:cNvGrpSpPr>
          <p:nvPr/>
        </p:nvGrpSpPr>
        <p:grpSpPr bwMode="auto">
          <a:xfrm>
            <a:off x="4733925" y="1190625"/>
            <a:ext cx="371475" cy="762000"/>
            <a:chOff x="816" y="1584"/>
            <a:chExt cx="816" cy="864"/>
          </a:xfrm>
        </p:grpSpPr>
        <p:sp>
          <p:nvSpPr>
            <p:cNvPr id="3117" name="Rectangle 16">
              <a:extLst>
                <a:ext uri="{FF2B5EF4-FFF2-40B4-BE49-F238E27FC236}">
                  <a16:creationId xmlns:a16="http://schemas.microsoft.com/office/drawing/2014/main" id="{49DAB7CE-C61D-DC2F-7A67-0015F204B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584"/>
              <a:ext cx="816" cy="86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FF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VN" altLang="en-VN"/>
            </a:p>
          </p:txBody>
        </p:sp>
        <p:pic>
          <p:nvPicPr>
            <p:cNvPr id="3118" name="Picture 17" descr="5_md_wht">
              <a:extLst>
                <a:ext uri="{FF2B5EF4-FFF2-40B4-BE49-F238E27FC236}">
                  <a16:creationId xmlns:a16="http://schemas.microsoft.com/office/drawing/2014/main" id="{8ABE9564-40E0-23E8-CA5E-CBD9BC02214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632"/>
              <a:ext cx="720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18">
            <a:extLst>
              <a:ext uri="{FF2B5EF4-FFF2-40B4-BE49-F238E27FC236}">
                <a16:creationId xmlns:a16="http://schemas.microsoft.com/office/drawing/2014/main" id="{30728833-BED3-8DF8-F3B1-7CE8864CE87F}"/>
              </a:ext>
            </a:extLst>
          </p:cNvPr>
          <p:cNvGrpSpPr>
            <a:grpSpLocks/>
          </p:cNvGrpSpPr>
          <p:nvPr/>
        </p:nvGrpSpPr>
        <p:grpSpPr bwMode="auto">
          <a:xfrm>
            <a:off x="5419725" y="1190625"/>
            <a:ext cx="457200" cy="762000"/>
            <a:chOff x="1632" y="1584"/>
            <a:chExt cx="816" cy="864"/>
          </a:xfrm>
        </p:grpSpPr>
        <p:sp>
          <p:nvSpPr>
            <p:cNvPr id="3115" name="Rectangle 19">
              <a:extLst>
                <a:ext uri="{FF2B5EF4-FFF2-40B4-BE49-F238E27FC236}">
                  <a16:creationId xmlns:a16="http://schemas.microsoft.com/office/drawing/2014/main" id="{08EF2FC9-344E-8A5A-1BAE-C2037B710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584"/>
              <a:ext cx="816" cy="86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FF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VN" altLang="en-VN"/>
            </a:p>
          </p:txBody>
        </p:sp>
        <p:pic>
          <p:nvPicPr>
            <p:cNvPr id="3116" name="Picture 20" descr="6_md_wht">
              <a:extLst>
                <a:ext uri="{FF2B5EF4-FFF2-40B4-BE49-F238E27FC236}">
                  <a16:creationId xmlns:a16="http://schemas.microsoft.com/office/drawing/2014/main" id="{AD542225-27C7-CBC6-092A-A644A341818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632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21">
            <a:extLst>
              <a:ext uri="{FF2B5EF4-FFF2-40B4-BE49-F238E27FC236}">
                <a16:creationId xmlns:a16="http://schemas.microsoft.com/office/drawing/2014/main" id="{7C883760-BEC8-8776-D5A2-6294B33B90C0}"/>
              </a:ext>
            </a:extLst>
          </p:cNvPr>
          <p:cNvGrpSpPr>
            <a:grpSpLocks/>
          </p:cNvGrpSpPr>
          <p:nvPr/>
        </p:nvGrpSpPr>
        <p:grpSpPr bwMode="auto">
          <a:xfrm>
            <a:off x="6149975" y="1190625"/>
            <a:ext cx="457200" cy="762000"/>
            <a:chOff x="0" y="2448"/>
            <a:chExt cx="816" cy="864"/>
          </a:xfrm>
        </p:grpSpPr>
        <p:sp>
          <p:nvSpPr>
            <p:cNvPr id="3113" name="Rectangle 22">
              <a:extLst>
                <a:ext uri="{FF2B5EF4-FFF2-40B4-BE49-F238E27FC236}">
                  <a16:creationId xmlns:a16="http://schemas.microsoft.com/office/drawing/2014/main" id="{ECDAFD05-FAB1-12EC-48E4-74D4BD914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48"/>
              <a:ext cx="816" cy="86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FF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VN" altLang="en-VN"/>
            </a:p>
          </p:txBody>
        </p:sp>
        <p:pic>
          <p:nvPicPr>
            <p:cNvPr id="3114" name="Picture 23" descr="7_md_wht">
              <a:extLst>
                <a:ext uri="{FF2B5EF4-FFF2-40B4-BE49-F238E27FC236}">
                  <a16:creationId xmlns:a16="http://schemas.microsoft.com/office/drawing/2014/main" id="{5618C055-7719-2265-791F-74D38FCD354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496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24">
            <a:extLst>
              <a:ext uri="{FF2B5EF4-FFF2-40B4-BE49-F238E27FC236}">
                <a16:creationId xmlns:a16="http://schemas.microsoft.com/office/drawing/2014/main" id="{23657AA5-AF09-DCF5-99CD-C2876A043F6F}"/>
              </a:ext>
            </a:extLst>
          </p:cNvPr>
          <p:cNvGrpSpPr>
            <a:grpSpLocks/>
          </p:cNvGrpSpPr>
          <p:nvPr/>
        </p:nvGrpSpPr>
        <p:grpSpPr bwMode="auto">
          <a:xfrm>
            <a:off x="6905625" y="1190625"/>
            <a:ext cx="457200" cy="762000"/>
            <a:chOff x="816" y="2448"/>
            <a:chExt cx="816" cy="864"/>
          </a:xfrm>
        </p:grpSpPr>
        <p:sp>
          <p:nvSpPr>
            <p:cNvPr id="3111" name="Rectangle 25">
              <a:extLst>
                <a:ext uri="{FF2B5EF4-FFF2-40B4-BE49-F238E27FC236}">
                  <a16:creationId xmlns:a16="http://schemas.microsoft.com/office/drawing/2014/main" id="{7277377B-C70D-AE5F-B54C-3EB41CE99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448"/>
              <a:ext cx="816" cy="86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FF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VN" altLang="en-VN"/>
            </a:p>
          </p:txBody>
        </p:sp>
        <p:pic>
          <p:nvPicPr>
            <p:cNvPr id="3112" name="Picture 26" descr="8_md_wht">
              <a:extLst>
                <a:ext uri="{FF2B5EF4-FFF2-40B4-BE49-F238E27FC236}">
                  <a16:creationId xmlns:a16="http://schemas.microsoft.com/office/drawing/2014/main" id="{0E35E90A-C1A8-E3E7-6ADB-378092FD83D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496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83" name="Rectangle 27">
            <a:extLst>
              <a:ext uri="{FF2B5EF4-FFF2-40B4-BE49-F238E27FC236}">
                <a16:creationId xmlns:a16="http://schemas.microsoft.com/office/drawing/2014/main" id="{55BB3630-1229-0A0C-F154-5CD662525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3" y="2266950"/>
            <a:ext cx="990600" cy="304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VN" b="1">
                <a:solidFill>
                  <a:srgbClr val="FF0066"/>
                </a:solidFill>
              </a:rPr>
              <a:t>Team A</a:t>
            </a:r>
          </a:p>
        </p:txBody>
      </p:sp>
      <p:sp>
        <p:nvSpPr>
          <p:cNvPr id="19484" name="Rectangle 28">
            <a:extLst>
              <a:ext uri="{FF2B5EF4-FFF2-40B4-BE49-F238E27FC236}">
                <a16:creationId xmlns:a16="http://schemas.microsoft.com/office/drawing/2014/main" id="{B0F4072A-026E-92F7-E0F2-894340B48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1963" y="2228850"/>
            <a:ext cx="990600" cy="3048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VN" b="1">
                <a:solidFill>
                  <a:srgbClr val="0000FF"/>
                </a:solidFill>
              </a:rPr>
              <a:t>Team B</a:t>
            </a:r>
          </a:p>
        </p:txBody>
      </p:sp>
      <p:sp>
        <p:nvSpPr>
          <p:cNvPr id="19485" name="AutoShape 29">
            <a:extLst>
              <a:ext uri="{FF2B5EF4-FFF2-40B4-BE49-F238E27FC236}">
                <a16:creationId xmlns:a16="http://schemas.microsoft.com/office/drawing/2014/main" id="{1E1EF404-C2F9-2F36-26E9-9EECDC3F0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2928938"/>
            <a:ext cx="304800" cy="381000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9486" name="AutoShape 30">
            <a:extLst>
              <a:ext uri="{FF2B5EF4-FFF2-40B4-BE49-F238E27FC236}">
                <a16:creationId xmlns:a16="http://schemas.microsoft.com/office/drawing/2014/main" id="{0D9BC8D8-AB61-26AC-D043-10B0D24A2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3552825"/>
            <a:ext cx="304800" cy="381000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9487" name="AutoShape 31">
            <a:extLst>
              <a:ext uri="{FF2B5EF4-FFF2-40B4-BE49-F238E27FC236}">
                <a16:creationId xmlns:a16="http://schemas.microsoft.com/office/drawing/2014/main" id="{59493F2D-5C6F-8D95-96E8-09925083A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086225"/>
            <a:ext cx="304800" cy="381000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9488" name="AutoShape 32">
            <a:extLst>
              <a:ext uri="{FF2B5EF4-FFF2-40B4-BE49-F238E27FC236}">
                <a16:creationId xmlns:a16="http://schemas.microsoft.com/office/drawing/2014/main" id="{99C8AFE5-126F-E045-F2A0-2384309C5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619625"/>
            <a:ext cx="304800" cy="381000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9489" name="AutoShape 33">
            <a:extLst>
              <a:ext uri="{FF2B5EF4-FFF2-40B4-BE49-F238E27FC236}">
                <a16:creationId xmlns:a16="http://schemas.microsoft.com/office/drawing/2014/main" id="{B3744BF4-724F-AD9F-18D1-0F59FC6F1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5076825"/>
            <a:ext cx="304800" cy="381000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9490" name="AutoShape 34">
            <a:extLst>
              <a:ext uri="{FF2B5EF4-FFF2-40B4-BE49-F238E27FC236}">
                <a16:creationId xmlns:a16="http://schemas.microsoft.com/office/drawing/2014/main" id="{D0A4D848-9483-AF1D-C933-FEAC41716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2867025"/>
            <a:ext cx="304800" cy="381000"/>
          </a:xfrm>
          <a:prstGeom prst="star5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9491" name="AutoShape 35">
            <a:extLst>
              <a:ext uri="{FF2B5EF4-FFF2-40B4-BE49-F238E27FC236}">
                <a16:creationId xmlns:a16="http://schemas.microsoft.com/office/drawing/2014/main" id="{E2FCE67B-34F7-836F-D766-AFFE06705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3490913"/>
            <a:ext cx="304800" cy="381000"/>
          </a:xfrm>
          <a:prstGeom prst="star5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9492" name="AutoShape 36">
            <a:extLst>
              <a:ext uri="{FF2B5EF4-FFF2-40B4-BE49-F238E27FC236}">
                <a16:creationId xmlns:a16="http://schemas.microsoft.com/office/drawing/2014/main" id="{BF717776-D9EA-EF81-00EC-01414C020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0088" y="4024313"/>
            <a:ext cx="304800" cy="381000"/>
          </a:xfrm>
          <a:prstGeom prst="star5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9493" name="AutoShape 37">
            <a:extLst>
              <a:ext uri="{FF2B5EF4-FFF2-40B4-BE49-F238E27FC236}">
                <a16:creationId xmlns:a16="http://schemas.microsoft.com/office/drawing/2014/main" id="{6BD736CE-7187-F276-5A00-92A9A4A00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0088" y="4557713"/>
            <a:ext cx="304800" cy="381000"/>
          </a:xfrm>
          <a:prstGeom prst="star5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9494" name="AutoShape 38">
            <a:extLst>
              <a:ext uri="{FF2B5EF4-FFF2-40B4-BE49-F238E27FC236}">
                <a16:creationId xmlns:a16="http://schemas.microsoft.com/office/drawing/2014/main" id="{13111BEF-6B31-E345-53D9-46BC346E4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5014913"/>
            <a:ext cx="304800" cy="381000"/>
          </a:xfrm>
          <a:prstGeom prst="star5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3095" name="Picture 6" descr="3d bird2">
            <a:extLst>
              <a:ext uri="{FF2B5EF4-FFF2-40B4-BE49-F238E27FC236}">
                <a16:creationId xmlns:a16="http://schemas.microsoft.com/office/drawing/2014/main" id="{87AB27E3-3423-60D8-B118-16A03A531E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9144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6" name="Text Box 69">
            <a:extLst>
              <a:ext uri="{FF2B5EF4-FFF2-40B4-BE49-F238E27FC236}">
                <a16:creationId xmlns:a16="http://schemas.microsoft.com/office/drawing/2014/main" id="{1201A365-5D7F-1CCD-8BC1-3D1F614F3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514600"/>
            <a:ext cx="541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VN" altLang="en-VN"/>
          </a:p>
        </p:txBody>
      </p:sp>
      <p:sp>
        <p:nvSpPr>
          <p:cNvPr id="19526" name="Text Box 70">
            <a:extLst>
              <a:ext uri="{FF2B5EF4-FFF2-40B4-BE49-F238E27FC236}">
                <a16:creationId xmlns:a16="http://schemas.microsoft.com/office/drawing/2014/main" id="{59201F01-6152-35B9-1771-47D5CD0FF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20980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/>
              <a:t> </a:t>
            </a:r>
            <a:r>
              <a:rPr lang="en-US" altLang="en-VN" sz="2400" b="1"/>
              <a:t>might / We / on / moon./ live / the</a:t>
            </a:r>
          </a:p>
        </p:txBody>
      </p:sp>
      <p:sp>
        <p:nvSpPr>
          <p:cNvPr id="19528" name="Text Box 72">
            <a:extLst>
              <a:ext uri="{FF2B5EF4-FFF2-40B4-BE49-F238E27FC236}">
                <a16:creationId xmlns:a16="http://schemas.microsoft.com/office/drawing/2014/main" id="{9CDEFF40-22CF-E059-0AC9-F28F4861F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47370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400" b="1"/>
              <a:t> </a:t>
            </a:r>
            <a:r>
              <a:rPr lang="en-US" altLang="en-VN" sz="2400" b="1">
                <a:solidFill>
                  <a:srgbClr val="0000FF"/>
                </a:solidFill>
              </a:rPr>
              <a:t>We might live on the moon.</a:t>
            </a:r>
          </a:p>
        </p:txBody>
      </p:sp>
      <p:sp>
        <p:nvSpPr>
          <p:cNvPr id="19530" name="Text Box 74">
            <a:extLst>
              <a:ext uri="{FF2B5EF4-FFF2-40B4-BE49-F238E27FC236}">
                <a16:creationId xmlns:a16="http://schemas.microsoft.com/office/drawing/2014/main" id="{58601A8F-160D-93DD-1ADC-2D3932E82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86000"/>
            <a:ext cx="632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 b="1"/>
              <a:t>Nick said, “I come from a small town in England.”</a:t>
            </a:r>
          </a:p>
        </p:txBody>
      </p:sp>
      <p:sp>
        <p:nvSpPr>
          <p:cNvPr id="19531" name="Text Box 75">
            <a:extLst>
              <a:ext uri="{FF2B5EF4-FFF2-40B4-BE49-F238E27FC236}">
                <a16:creationId xmlns:a16="http://schemas.microsoft.com/office/drawing/2014/main" id="{9216A51E-C350-80A5-F547-36049E668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486400"/>
            <a:ext cx="678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 b="1">
                <a:solidFill>
                  <a:srgbClr val="0000FF"/>
                </a:solidFill>
              </a:rPr>
              <a:t>Nick said that he came from a small town in England.</a:t>
            </a:r>
          </a:p>
        </p:txBody>
      </p:sp>
      <p:sp>
        <p:nvSpPr>
          <p:cNvPr id="19532" name="Text Box 76">
            <a:extLst>
              <a:ext uri="{FF2B5EF4-FFF2-40B4-BE49-F238E27FC236}">
                <a16:creationId xmlns:a16="http://schemas.microsoft.com/office/drawing/2014/main" id="{764D5555-608D-7C76-97C8-28E7E2EC5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362200"/>
            <a:ext cx="571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 b="1"/>
              <a:t>We might to live with robots in the future.</a:t>
            </a:r>
          </a:p>
        </p:txBody>
      </p:sp>
      <p:sp>
        <p:nvSpPr>
          <p:cNvPr id="19533" name="Text Box 77">
            <a:extLst>
              <a:ext uri="{FF2B5EF4-FFF2-40B4-BE49-F238E27FC236}">
                <a16:creationId xmlns:a16="http://schemas.microsoft.com/office/drawing/2014/main" id="{B9CE7361-6B89-A791-E615-2D338C25E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486400"/>
            <a:ext cx="571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 b="1">
                <a:solidFill>
                  <a:srgbClr val="0000FF"/>
                </a:solidFill>
              </a:rPr>
              <a:t>We might </a:t>
            </a:r>
            <a:r>
              <a:rPr lang="en-US" altLang="en-VN" sz="2000" b="1" u="sng">
                <a:solidFill>
                  <a:srgbClr val="0000FF"/>
                </a:solidFill>
              </a:rPr>
              <a:t>live</a:t>
            </a:r>
            <a:r>
              <a:rPr lang="en-US" altLang="en-VN" sz="2000" b="1">
                <a:solidFill>
                  <a:srgbClr val="0000FF"/>
                </a:solidFill>
              </a:rPr>
              <a:t> with robots in the future.</a:t>
            </a:r>
          </a:p>
        </p:txBody>
      </p:sp>
      <p:sp>
        <p:nvSpPr>
          <p:cNvPr id="19534" name="Text Box 78">
            <a:extLst>
              <a:ext uri="{FF2B5EF4-FFF2-40B4-BE49-F238E27FC236}">
                <a16:creationId xmlns:a16="http://schemas.microsoft.com/office/drawing/2014/main" id="{E9F76AFB-B924-0C52-E4C3-1E06155B0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362200"/>
            <a:ext cx="281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 b="1"/>
              <a:t>Lucky number</a:t>
            </a:r>
          </a:p>
        </p:txBody>
      </p:sp>
      <p:sp>
        <p:nvSpPr>
          <p:cNvPr id="19537" name="Text Box 81">
            <a:extLst>
              <a:ext uri="{FF2B5EF4-FFF2-40B4-BE49-F238E27FC236}">
                <a16:creationId xmlns:a16="http://schemas.microsoft.com/office/drawing/2014/main" id="{F99F0741-D961-168E-BE1A-D0D121F00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438400"/>
            <a:ext cx="541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/>
              <a:t>He told that he was busy then.</a:t>
            </a:r>
          </a:p>
        </p:txBody>
      </p:sp>
      <p:sp>
        <p:nvSpPr>
          <p:cNvPr id="19538" name="Text Box 82">
            <a:extLst>
              <a:ext uri="{FF2B5EF4-FFF2-40B4-BE49-F238E27FC236}">
                <a16:creationId xmlns:a16="http://schemas.microsoft.com/office/drawing/2014/main" id="{C94E4270-7057-22B4-7F3C-1587E6F98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486400"/>
            <a:ext cx="541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>
                <a:solidFill>
                  <a:srgbClr val="0000FF"/>
                </a:solidFill>
              </a:rPr>
              <a:t>He </a:t>
            </a:r>
            <a:r>
              <a:rPr lang="en-US" altLang="en-VN" sz="2000" u="sng">
                <a:solidFill>
                  <a:srgbClr val="0000FF"/>
                </a:solidFill>
              </a:rPr>
              <a:t>said </a:t>
            </a:r>
            <a:r>
              <a:rPr lang="en-US" altLang="en-VN" sz="2000">
                <a:solidFill>
                  <a:srgbClr val="0000FF"/>
                </a:solidFill>
              </a:rPr>
              <a:t>that he was busy then.</a:t>
            </a:r>
          </a:p>
        </p:txBody>
      </p:sp>
      <p:sp>
        <p:nvSpPr>
          <p:cNvPr id="19539" name="Text Box 83">
            <a:extLst>
              <a:ext uri="{FF2B5EF4-FFF2-40B4-BE49-F238E27FC236}">
                <a16:creationId xmlns:a16="http://schemas.microsoft.com/office/drawing/2014/main" id="{299CB607-5A17-D3B0-4BB5-5FBB4F2AC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514600"/>
            <a:ext cx="472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 b="1"/>
              <a:t>Miss Hoa said that she is free then.</a:t>
            </a:r>
          </a:p>
        </p:txBody>
      </p:sp>
      <p:sp>
        <p:nvSpPr>
          <p:cNvPr id="19540" name="Text Box 84">
            <a:extLst>
              <a:ext uri="{FF2B5EF4-FFF2-40B4-BE49-F238E27FC236}">
                <a16:creationId xmlns:a16="http://schemas.microsoft.com/office/drawing/2014/main" id="{57B4DC36-B46E-9407-A4F7-B336C20E4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410200"/>
            <a:ext cx="472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 b="1">
                <a:solidFill>
                  <a:srgbClr val="0000FF"/>
                </a:solidFill>
              </a:rPr>
              <a:t>Miss Hoa said that she </a:t>
            </a:r>
            <a:r>
              <a:rPr lang="en-US" altLang="en-VN" sz="2000" b="1" u="sng">
                <a:solidFill>
                  <a:srgbClr val="0000FF"/>
                </a:solidFill>
              </a:rPr>
              <a:t>was </a:t>
            </a:r>
            <a:r>
              <a:rPr lang="en-US" altLang="en-VN" sz="2000" b="1">
                <a:solidFill>
                  <a:srgbClr val="0000FF"/>
                </a:solidFill>
              </a:rPr>
              <a:t>free then.</a:t>
            </a:r>
          </a:p>
        </p:txBody>
      </p:sp>
      <p:sp>
        <p:nvSpPr>
          <p:cNvPr id="19541" name="Text Box 85">
            <a:extLst>
              <a:ext uri="{FF2B5EF4-FFF2-40B4-BE49-F238E27FC236}">
                <a16:creationId xmlns:a16="http://schemas.microsoft.com/office/drawing/2014/main" id="{27F86F09-8B64-6FD9-54E9-A569970EC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438400"/>
            <a:ext cx="381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 b="1"/>
              <a:t>Lucky number</a:t>
            </a:r>
          </a:p>
        </p:txBody>
      </p:sp>
      <p:sp>
        <p:nvSpPr>
          <p:cNvPr id="19542" name="Text Box 86">
            <a:extLst>
              <a:ext uri="{FF2B5EF4-FFF2-40B4-BE49-F238E27FC236}">
                <a16:creationId xmlns:a16="http://schemas.microsoft.com/office/drawing/2014/main" id="{FFDBA05F-BC77-CD49-E5F3-2D244D762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438400"/>
            <a:ext cx="624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 b="1"/>
              <a:t>Mr. Tuan said that he would visit Hue tomorrow.</a:t>
            </a:r>
          </a:p>
        </p:txBody>
      </p:sp>
      <p:sp>
        <p:nvSpPr>
          <p:cNvPr id="19543" name="Text Box 87">
            <a:extLst>
              <a:ext uri="{FF2B5EF4-FFF2-40B4-BE49-F238E27FC236}">
                <a16:creationId xmlns:a16="http://schemas.microsoft.com/office/drawing/2014/main" id="{2DEE7BF9-68E7-B801-1F9B-2B4762797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562600"/>
            <a:ext cx="647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 b="1">
                <a:solidFill>
                  <a:srgbClr val="0000FF"/>
                </a:solidFill>
              </a:rPr>
              <a:t>Mr. Tuan said that he would visit Hue </a:t>
            </a:r>
            <a:r>
              <a:rPr lang="en-US" altLang="en-VN" sz="2000" b="1" u="sng">
                <a:solidFill>
                  <a:srgbClr val="0000FF"/>
                </a:solidFill>
              </a:rPr>
              <a:t>the next day</a:t>
            </a:r>
            <a:r>
              <a:rPr lang="en-US" altLang="en-VN" sz="2000" b="1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9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9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9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9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9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9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9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9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 nodeType="clickPar">
                      <p:stCondLst>
                        <p:cond delay="0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9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9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9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9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9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9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9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9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 nodeType="clickPar">
                      <p:stCondLst>
                        <p:cond delay="0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2000"/>
                                        <p:tgtEl>
                                          <p:spTgt spid="19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19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19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 nodeType="clickPar">
                      <p:stCondLst>
                        <p:cond delay="0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9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9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9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9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9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19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9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9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 nodeType="clickPar">
                      <p:stCondLst>
                        <p:cond delay="0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9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9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9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9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19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19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19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19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 nodeType="clickPar">
                      <p:stCondLst>
                        <p:cond delay="0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9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19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19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19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 nodeType="clickPar">
                      <p:stCondLst>
                        <p:cond delay="0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9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9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9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9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19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19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19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19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9485" grpId="0" animBg="1"/>
      <p:bldP spid="19486" grpId="0" animBg="1"/>
      <p:bldP spid="19487" grpId="0" animBg="1"/>
      <p:bldP spid="19488" grpId="0" animBg="1"/>
      <p:bldP spid="19489" grpId="0" animBg="1"/>
      <p:bldP spid="19490" grpId="0" animBg="1"/>
      <p:bldP spid="19491" grpId="0" animBg="1"/>
      <p:bldP spid="19492" grpId="0" animBg="1"/>
      <p:bldP spid="19493" grpId="0" animBg="1"/>
      <p:bldP spid="19494" grpId="0" animBg="1"/>
      <p:bldP spid="19526" grpId="0"/>
      <p:bldP spid="19526" grpId="1"/>
      <p:bldP spid="19528" grpId="0"/>
      <p:bldP spid="19528" grpId="1"/>
      <p:bldP spid="19530" grpId="0"/>
      <p:bldP spid="19530" grpId="1"/>
      <p:bldP spid="19531" grpId="0"/>
      <p:bldP spid="19531" grpId="1"/>
      <p:bldP spid="19532" grpId="0"/>
      <p:bldP spid="19532" grpId="1"/>
      <p:bldP spid="19533" grpId="0"/>
      <p:bldP spid="19533" grpId="1"/>
      <p:bldP spid="19534" grpId="0"/>
      <p:bldP spid="19534" grpId="1"/>
      <p:bldP spid="19537" grpId="0"/>
      <p:bldP spid="19537" grpId="1"/>
      <p:bldP spid="19538" grpId="0"/>
      <p:bldP spid="19538" grpId="1"/>
      <p:bldP spid="19539" grpId="0"/>
      <p:bldP spid="19539" grpId="1"/>
      <p:bldP spid="19540" grpId="0"/>
      <p:bldP spid="19540" grpId="1"/>
      <p:bldP spid="19541" grpId="0" build="allAtOnce"/>
      <p:bldP spid="19542" grpId="0"/>
      <p:bldP spid="19542" grpId="1"/>
      <p:bldP spid="19543" grpId="0"/>
      <p:bldP spid="1954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Box 6">
            <a:extLst>
              <a:ext uri="{FF2B5EF4-FFF2-40B4-BE49-F238E27FC236}">
                <a16:creationId xmlns:a16="http://schemas.microsoft.com/office/drawing/2014/main" id="{A6F26323-0F66-931F-FD15-BF43BF5AF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4224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VN" sz="2400" b="1">
                <a:solidFill>
                  <a:srgbClr val="FF0000"/>
                </a:solidFill>
              </a:rPr>
              <a:t>I. </a:t>
            </a:r>
            <a:r>
              <a:rPr lang="en-US" altLang="en-VN" sz="2400" b="1" u="sng">
                <a:solidFill>
                  <a:srgbClr val="FF0000"/>
                </a:solidFill>
              </a:rPr>
              <a:t>Modals</a:t>
            </a:r>
            <a:r>
              <a:rPr lang="en-US" altLang="en-VN" sz="2400" b="1">
                <a:solidFill>
                  <a:srgbClr val="FF0000"/>
                </a:solidFill>
              </a:rPr>
              <a:t>: May and Might</a:t>
            </a:r>
          </a:p>
        </p:txBody>
      </p:sp>
      <p:pic>
        <p:nvPicPr>
          <p:cNvPr id="4104" name="Picture 8" descr="dark-clouds-148233">
            <a:extLst>
              <a:ext uri="{FF2B5EF4-FFF2-40B4-BE49-F238E27FC236}">
                <a16:creationId xmlns:a16="http://schemas.microsoft.com/office/drawing/2014/main" id="{3461C97D-10B9-A94B-CE8A-52A8C9836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05000"/>
            <a:ext cx="2514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 Box 9">
            <a:extLst>
              <a:ext uri="{FF2B5EF4-FFF2-40B4-BE49-F238E27FC236}">
                <a16:creationId xmlns:a16="http://schemas.microsoft.com/office/drawing/2014/main" id="{052B8194-1627-7D6A-6FE4-04CE14C08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09800"/>
            <a:ext cx="3657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 b="1"/>
              <a:t>It </a:t>
            </a:r>
            <a:r>
              <a:rPr lang="en-US" altLang="en-VN" sz="2000" b="1">
                <a:solidFill>
                  <a:srgbClr val="0000FF"/>
                </a:solidFill>
              </a:rPr>
              <a:t>might rain</a:t>
            </a:r>
            <a:r>
              <a:rPr lang="en-US" altLang="en-VN" sz="2000" b="1"/>
              <a:t> tonight.</a:t>
            </a:r>
            <a:r>
              <a:rPr lang="en-US" altLang="en-VN"/>
              <a:t> </a:t>
            </a:r>
          </a:p>
        </p:txBody>
      </p:sp>
      <p:sp>
        <p:nvSpPr>
          <p:cNvPr id="4106" name="Text Box 10">
            <a:extLst>
              <a:ext uri="{FF2B5EF4-FFF2-40B4-BE49-F238E27FC236}">
                <a16:creationId xmlns:a16="http://schemas.microsoft.com/office/drawing/2014/main" id="{7E97ECCF-89C1-11CF-3CD3-469866BDB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2197100"/>
            <a:ext cx="3657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 b="1"/>
              <a:t>It </a:t>
            </a:r>
            <a:r>
              <a:rPr lang="en-US" altLang="en-VN" sz="2000" b="1">
                <a:solidFill>
                  <a:srgbClr val="0000FF"/>
                </a:solidFill>
              </a:rPr>
              <a:t>may rain</a:t>
            </a:r>
            <a:r>
              <a:rPr lang="en-US" altLang="en-VN" sz="2000" b="1"/>
              <a:t> tonight.</a:t>
            </a:r>
            <a:r>
              <a:rPr lang="en-US" altLang="en-VN"/>
              <a:t> </a:t>
            </a:r>
          </a:p>
        </p:txBody>
      </p:sp>
      <p:pic>
        <p:nvPicPr>
          <p:cNvPr id="4107" name="Picture 11">
            <a:extLst>
              <a:ext uri="{FF2B5EF4-FFF2-40B4-BE49-F238E27FC236}">
                <a16:creationId xmlns:a16="http://schemas.microsoft.com/office/drawing/2014/main" id="{DC38071E-8229-6CA9-7428-14CC7E581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05000"/>
            <a:ext cx="2590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Text Box 12">
            <a:extLst>
              <a:ext uri="{FF2B5EF4-FFF2-40B4-BE49-F238E27FC236}">
                <a16:creationId xmlns:a16="http://schemas.microsoft.com/office/drawing/2014/main" id="{62F3213A-3E38-3D28-76AE-7E3B8EC86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2603500"/>
            <a:ext cx="5194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 b="1"/>
              <a:t>It </a:t>
            </a:r>
            <a:r>
              <a:rPr lang="en-US" altLang="en-VN" sz="2000" b="1">
                <a:solidFill>
                  <a:srgbClr val="0000FF"/>
                </a:solidFill>
              </a:rPr>
              <a:t>may be</a:t>
            </a:r>
            <a:r>
              <a:rPr lang="en-US" altLang="en-VN" sz="2000" b="1"/>
              <a:t> a book or it </a:t>
            </a:r>
            <a:r>
              <a:rPr lang="en-US" altLang="en-VN" sz="2000" b="1">
                <a:solidFill>
                  <a:srgbClr val="0000FF"/>
                </a:solidFill>
              </a:rPr>
              <a:t>might be</a:t>
            </a:r>
            <a:r>
              <a:rPr lang="en-US" altLang="en-VN" b="1"/>
              <a:t> a game.</a:t>
            </a:r>
          </a:p>
        </p:txBody>
      </p:sp>
      <p:pic>
        <p:nvPicPr>
          <p:cNvPr id="4110" name="Picture 14" descr="cac-bien-chi-dan-duong-bo-viet-nam-27-1386151025-529efc715d7f6">
            <a:extLst>
              <a:ext uri="{FF2B5EF4-FFF2-40B4-BE49-F238E27FC236}">
                <a16:creationId xmlns:a16="http://schemas.microsoft.com/office/drawing/2014/main" id="{CF63704E-0F79-88FD-806E-41FBAD7CD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81200"/>
            <a:ext cx="2667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Text Box 15">
            <a:extLst>
              <a:ext uri="{FF2B5EF4-FFF2-40B4-BE49-F238E27FC236}">
                <a16:creationId xmlns:a16="http://schemas.microsoft.com/office/drawing/2014/main" id="{4C4D28A7-B3AF-9AAB-1EB1-8F3B69F54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3022600"/>
            <a:ext cx="457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 b="1"/>
              <a:t>You </a:t>
            </a:r>
            <a:r>
              <a:rPr lang="en-US" altLang="en-VN" sz="2000" b="1">
                <a:solidFill>
                  <a:srgbClr val="0000FF"/>
                </a:solidFill>
              </a:rPr>
              <a:t>may park</a:t>
            </a:r>
            <a:r>
              <a:rPr lang="en-US" altLang="en-VN" sz="2000" b="1"/>
              <a:t> here.</a:t>
            </a:r>
            <a:endParaRPr lang="en-US" altLang="en-VN" b="1"/>
          </a:p>
        </p:txBody>
      </p:sp>
      <p:pic>
        <p:nvPicPr>
          <p:cNvPr id="4113" name="Picture 17" descr="e">
            <a:extLst>
              <a:ext uri="{FF2B5EF4-FFF2-40B4-BE49-F238E27FC236}">
                <a16:creationId xmlns:a16="http://schemas.microsoft.com/office/drawing/2014/main" id="{D005619B-9700-9E07-289C-1B5DDF22A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05000"/>
            <a:ext cx="30480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>
            <a:extLst>
              <a:ext uri="{FF2B5EF4-FFF2-40B4-BE49-F238E27FC236}">
                <a16:creationId xmlns:a16="http://schemas.microsoft.com/office/drawing/2014/main" id="{663403CD-884B-20D7-0C9E-D16C28B03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3416300"/>
            <a:ext cx="457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 b="1"/>
              <a:t>You </a:t>
            </a:r>
            <a:r>
              <a:rPr lang="en-US" altLang="en-VN" sz="2000" b="1">
                <a:solidFill>
                  <a:srgbClr val="0000FF"/>
                </a:solidFill>
              </a:rPr>
              <a:t>may not smoke </a:t>
            </a:r>
            <a:r>
              <a:rPr lang="en-US" altLang="en-VN" sz="2000" b="1"/>
              <a:t>here.</a:t>
            </a:r>
            <a:endParaRPr lang="en-US" altLang="en-VN" b="1"/>
          </a:p>
        </p:txBody>
      </p:sp>
      <p:sp>
        <p:nvSpPr>
          <p:cNvPr id="4115" name="Text Box 19">
            <a:extLst>
              <a:ext uri="{FF2B5EF4-FFF2-40B4-BE49-F238E27FC236}">
                <a16:creationId xmlns:a16="http://schemas.microsoft.com/office/drawing/2014/main" id="{EDB77FA0-AE99-20F5-933A-7322F8D83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0" y="3860800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400" b="1">
                <a:solidFill>
                  <a:srgbClr val="0000FF"/>
                </a:solidFill>
              </a:rPr>
              <a:t>S + may / might (not) + V</a:t>
            </a:r>
          </a:p>
        </p:txBody>
      </p:sp>
      <p:sp>
        <p:nvSpPr>
          <p:cNvPr id="2" name="Text Box 20">
            <a:extLst>
              <a:ext uri="{FF2B5EF4-FFF2-40B4-BE49-F238E27FC236}">
                <a16:creationId xmlns:a16="http://schemas.microsoft.com/office/drawing/2014/main" id="{97479716-D146-94D6-F62E-5ABD5C19A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7653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VN" altLang="en-VN"/>
          </a:p>
        </p:txBody>
      </p:sp>
      <p:sp>
        <p:nvSpPr>
          <p:cNvPr id="4117" name="Text Box 21">
            <a:extLst>
              <a:ext uri="{FF2B5EF4-FFF2-40B4-BE49-F238E27FC236}">
                <a16:creationId xmlns:a16="http://schemas.microsoft.com/office/drawing/2014/main" id="{DA30F1A1-ED11-781A-72CA-BC8EDCAF1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841500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 b="1"/>
              <a:t>1. </a:t>
            </a:r>
            <a:r>
              <a:rPr lang="en-US" altLang="en-VN" sz="2000" b="1" u="sng"/>
              <a:t>Examples</a:t>
            </a:r>
            <a:r>
              <a:rPr lang="en-US" altLang="en-VN" sz="2000" b="1"/>
              <a:t>:</a:t>
            </a:r>
          </a:p>
        </p:txBody>
      </p:sp>
      <p:sp>
        <p:nvSpPr>
          <p:cNvPr id="4119" name="Text Box 23">
            <a:extLst>
              <a:ext uri="{FF2B5EF4-FFF2-40B4-BE49-F238E27FC236}">
                <a16:creationId xmlns:a16="http://schemas.microsoft.com/office/drawing/2014/main" id="{FB20205C-9532-C647-9A87-C4133144D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886200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 b="1"/>
              <a:t>2. </a:t>
            </a:r>
            <a:r>
              <a:rPr lang="en-US" altLang="en-VN" sz="2000" b="1" u="sng"/>
              <a:t>Forms</a:t>
            </a:r>
            <a:r>
              <a:rPr lang="en-US" altLang="en-VN" sz="2000" b="1"/>
              <a:t>:</a:t>
            </a:r>
          </a:p>
        </p:txBody>
      </p:sp>
      <p:sp>
        <p:nvSpPr>
          <p:cNvPr id="4120" name="Text Box 24">
            <a:extLst>
              <a:ext uri="{FF2B5EF4-FFF2-40B4-BE49-F238E27FC236}">
                <a16:creationId xmlns:a16="http://schemas.microsoft.com/office/drawing/2014/main" id="{7C9EE7C3-8B56-CC7E-D733-BBE4E20B7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4279900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 b="1"/>
              <a:t>3. </a:t>
            </a:r>
            <a:r>
              <a:rPr lang="en-US" altLang="en-VN" sz="2000" b="1" u="sng"/>
              <a:t>Uses</a:t>
            </a:r>
            <a:r>
              <a:rPr lang="en-US" altLang="en-VN" sz="2000" b="1"/>
              <a:t>:</a:t>
            </a:r>
          </a:p>
        </p:txBody>
      </p:sp>
      <p:sp>
        <p:nvSpPr>
          <p:cNvPr id="4122" name="Text Box 26">
            <a:extLst>
              <a:ext uri="{FF2B5EF4-FFF2-40B4-BE49-F238E27FC236}">
                <a16:creationId xmlns:a16="http://schemas.microsoft.com/office/drawing/2014/main" id="{8D5D5A08-1D15-3100-7D88-A27F3DE1D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635500"/>
            <a:ext cx="792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 i="1">
                <a:solidFill>
                  <a:srgbClr val="0000FF"/>
                </a:solidFill>
              </a:rPr>
              <a:t>- We use </a:t>
            </a:r>
            <a:r>
              <a:rPr lang="en-US" altLang="en-VN" sz="2000" i="1" u="sng">
                <a:solidFill>
                  <a:srgbClr val="0000FF"/>
                </a:solidFill>
              </a:rPr>
              <a:t>may/ might</a:t>
            </a:r>
            <a:r>
              <a:rPr lang="en-US" altLang="en-VN" sz="2000" i="1">
                <a:solidFill>
                  <a:srgbClr val="0000FF"/>
                </a:solidFill>
              </a:rPr>
              <a:t> to say that something is possible at present or in the future. However, Might is less possible than May.</a:t>
            </a:r>
          </a:p>
        </p:txBody>
      </p:sp>
      <p:sp>
        <p:nvSpPr>
          <p:cNvPr id="4123" name="Text Box 27">
            <a:extLst>
              <a:ext uri="{FF2B5EF4-FFF2-40B4-BE49-F238E27FC236}">
                <a16:creationId xmlns:a16="http://schemas.microsoft.com/office/drawing/2014/main" id="{ECFCA745-C8FF-BD16-8FC5-3FBDE5EBA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5346700"/>
            <a:ext cx="792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 i="1">
                <a:solidFill>
                  <a:srgbClr val="0000FF"/>
                </a:solidFill>
              </a:rPr>
              <a:t>- We use may to say that something we have permission to do. We do not use might in this case.</a:t>
            </a:r>
          </a:p>
        </p:txBody>
      </p:sp>
      <p:sp>
        <p:nvSpPr>
          <p:cNvPr id="3" name="AutoShape 30" descr="Điện Toán Đám Mây, Ngày, Tối, Cludy, Thời Tiết">
            <a:extLst>
              <a:ext uri="{FF2B5EF4-FFF2-40B4-BE49-F238E27FC236}">
                <a16:creationId xmlns:a16="http://schemas.microsoft.com/office/drawing/2014/main" id="{BB22B1F9-A9C8-00D2-17FF-A7F5879AA5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VN" altLang="en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5" grpId="0"/>
      <p:bldP spid="4106" grpId="0"/>
      <p:bldP spid="4108" grpId="0"/>
      <p:bldP spid="4111" grpId="0"/>
      <p:bldP spid="4114" grpId="0"/>
      <p:bldP spid="4115" grpId="0"/>
      <p:bldP spid="4117" grpId="0"/>
      <p:bldP spid="4119" grpId="0"/>
      <p:bldP spid="4120" grpId="0"/>
      <p:bldP spid="4122" grpId="0"/>
      <p:bldP spid="41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>
            <a:extLst>
              <a:ext uri="{FF2B5EF4-FFF2-40B4-BE49-F238E27FC236}">
                <a16:creationId xmlns:a16="http://schemas.microsoft.com/office/drawing/2014/main" id="{94AE8CED-1823-60F8-642F-FF6334D19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762000"/>
            <a:ext cx="510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VN" altLang="en-VN"/>
          </a:p>
        </p:txBody>
      </p:sp>
      <p:sp>
        <p:nvSpPr>
          <p:cNvPr id="5123" name="Text Box 5">
            <a:extLst>
              <a:ext uri="{FF2B5EF4-FFF2-40B4-BE49-F238E27FC236}">
                <a16:creationId xmlns:a16="http://schemas.microsoft.com/office/drawing/2014/main" id="{D9A37D31-B5E1-78D4-AAE4-13DA4A5CE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0"/>
            <a:ext cx="662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400" b="1">
                <a:solidFill>
                  <a:srgbClr val="0000FF"/>
                </a:solidFill>
              </a:rPr>
              <a:t>Find the mistake in each sentence.</a:t>
            </a:r>
          </a:p>
        </p:txBody>
      </p:sp>
      <p:sp>
        <p:nvSpPr>
          <p:cNvPr id="5124" name="Text Box 6">
            <a:extLst>
              <a:ext uri="{FF2B5EF4-FFF2-40B4-BE49-F238E27FC236}">
                <a16:creationId xmlns:a16="http://schemas.microsoft.com/office/drawing/2014/main" id="{4C63DF4E-FDEF-227D-7302-A22704CFF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78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400" b="1"/>
              <a:t>1. Where is Nam? -&gt; He mays be in the office.</a:t>
            </a:r>
          </a:p>
        </p:txBody>
      </p:sp>
      <p:sp>
        <p:nvSpPr>
          <p:cNvPr id="5125" name="Text Box 7">
            <a:extLst>
              <a:ext uri="{FF2B5EF4-FFF2-40B4-BE49-F238E27FC236}">
                <a16:creationId xmlns:a16="http://schemas.microsoft.com/office/drawing/2014/main" id="{771710A0-2301-BF8C-CC1F-9D85BCB2E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19812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400" b="1"/>
              <a:t>2. She might goes to Ha Noi next year.</a:t>
            </a:r>
          </a:p>
        </p:txBody>
      </p:sp>
      <p:sp>
        <p:nvSpPr>
          <p:cNvPr id="5126" name="Text Box 8">
            <a:extLst>
              <a:ext uri="{FF2B5EF4-FFF2-40B4-BE49-F238E27FC236}">
                <a16:creationId xmlns:a16="http://schemas.microsoft.com/office/drawing/2014/main" id="{F0A42585-CC60-2D9F-1052-249497E4C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25908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400" b="1"/>
              <a:t>3. Students over eighteen might drive a motorbike</a:t>
            </a:r>
          </a:p>
        </p:txBody>
      </p:sp>
      <p:sp>
        <p:nvSpPr>
          <p:cNvPr id="5127" name="Text Box 9">
            <a:extLst>
              <a:ext uri="{FF2B5EF4-FFF2-40B4-BE49-F238E27FC236}">
                <a16:creationId xmlns:a16="http://schemas.microsoft.com/office/drawing/2014/main" id="{E2C57F36-6818-C639-C029-7DF9290E3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1242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VN" altLang="en-VN" sz="2400" b="1"/>
          </a:p>
        </p:txBody>
      </p:sp>
      <p:sp>
        <p:nvSpPr>
          <p:cNvPr id="5128" name="Text Box 10">
            <a:extLst>
              <a:ext uri="{FF2B5EF4-FFF2-40B4-BE49-F238E27FC236}">
                <a16:creationId xmlns:a16="http://schemas.microsoft.com/office/drawing/2014/main" id="{941A9BFA-E6F9-DA37-8338-9CC43565A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32004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400" b="1"/>
              <a:t>4. You may had a little difficulty doing this test.</a:t>
            </a:r>
          </a:p>
        </p:txBody>
      </p:sp>
      <p:sp>
        <p:nvSpPr>
          <p:cNvPr id="19467" name="Text Box 11">
            <a:extLst>
              <a:ext uri="{FF2B5EF4-FFF2-40B4-BE49-F238E27FC236}">
                <a16:creationId xmlns:a16="http://schemas.microsoft.com/office/drawing/2014/main" id="{0D5F1067-44E4-DF79-3174-12172C4FD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38735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400" b="1"/>
              <a:t>1. Where is Nam? -&gt; He </a:t>
            </a:r>
            <a:r>
              <a:rPr lang="en-US" altLang="en-VN" sz="2400" b="1">
                <a:solidFill>
                  <a:srgbClr val="0000FF"/>
                </a:solidFill>
              </a:rPr>
              <a:t>may</a:t>
            </a:r>
            <a:r>
              <a:rPr lang="en-US" altLang="en-VN" sz="2400" b="1"/>
              <a:t> be in the office.</a:t>
            </a:r>
          </a:p>
        </p:txBody>
      </p:sp>
      <p:sp>
        <p:nvSpPr>
          <p:cNvPr id="19468" name="Text Box 12">
            <a:extLst>
              <a:ext uri="{FF2B5EF4-FFF2-40B4-BE49-F238E27FC236}">
                <a16:creationId xmlns:a16="http://schemas.microsoft.com/office/drawing/2014/main" id="{EB8AC68B-541D-9173-4BDF-742928D00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44069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400" b="1"/>
              <a:t>2. She might </a:t>
            </a:r>
            <a:r>
              <a:rPr lang="en-US" altLang="en-VN" sz="2400" b="1">
                <a:solidFill>
                  <a:srgbClr val="0000FF"/>
                </a:solidFill>
              </a:rPr>
              <a:t>go</a:t>
            </a:r>
            <a:r>
              <a:rPr lang="en-US" altLang="en-VN" sz="2400" b="1"/>
              <a:t> to Ha Noi next year.</a:t>
            </a:r>
          </a:p>
        </p:txBody>
      </p:sp>
      <p:sp>
        <p:nvSpPr>
          <p:cNvPr id="19469" name="Text Box 13">
            <a:extLst>
              <a:ext uri="{FF2B5EF4-FFF2-40B4-BE49-F238E27FC236}">
                <a16:creationId xmlns:a16="http://schemas.microsoft.com/office/drawing/2014/main" id="{E42A2E2D-A141-3385-59CD-5F07598AD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50165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400" b="1"/>
              <a:t>3. Students over eighteen </a:t>
            </a:r>
            <a:r>
              <a:rPr lang="en-US" altLang="en-VN" sz="2400" b="1">
                <a:solidFill>
                  <a:srgbClr val="0000FF"/>
                </a:solidFill>
              </a:rPr>
              <a:t>may</a:t>
            </a:r>
            <a:r>
              <a:rPr lang="en-US" altLang="en-VN" sz="2400" b="1"/>
              <a:t> drive a motorbike</a:t>
            </a:r>
          </a:p>
        </p:txBody>
      </p:sp>
      <p:sp>
        <p:nvSpPr>
          <p:cNvPr id="19470" name="Text Box 14">
            <a:extLst>
              <a:ext uri="{FF2B5EF4-FFF2-40B4-BE49-F238E27FC236}">
                <a16:creationId xmlns:a16="http://schemas.microsoft.com/office/drawing/2014/main" id="{46D82C75-6C9C-E306-CBB3-8331818BB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56261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400" b="1"/>
              <a:t>4. You may </a:t>
            </a:r>
            <a:r>
              <a:rPr lang="en-US" altLang="en-VN" sz="2400" b="1">
                <a:solidFill>
                  <a:srgbClr val="0000FF"/>
                </a:solidFill>
              </a:rPr>
              <a:t>have</a:t>
            </a:r>
            <a:r>
              <a:rPr lang="en-US" altLang="en-VN" sz="2400" b="1"/>
              <a:t> a little difficulty doing this test.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/>
      <p:bldP spid="19468" grpId="0"/>
      <p:bldP spid="19469" grpId="0"/>
      <p:bldP spid="194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>
            <a:extLst>
              <a:ext uri="{FF2B5EF4-FFF2-40B4-BE49-F238E27FC236}">
                <a16:creationId xmlns:a16="http://schemas.microsoft.com/office/drawing/2014/main" id="{1F95C4C2-824F-0AC8-612A-03DF2CC5C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794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400" b="1">
                <a:solidFill>
                  <a:srgbClr val="0000FF"/>
                </a:solidFill>
              </a:rPr>
              <a:t>Task 1: Use may / might to fill each of the blank.</a:t>
            </a:r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id="{1A19A50E-EAA4-A5E4-53D6-B4CCAF1BC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79500"/>
            <a:ext cx="80010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VN" sz="2000" b="1"/>
              <a:t>You  </a:t>
            </a:r>
            <a:r>
              <a:rPr lang="en-US" altLang="en-VN" sz="2000"/>
              <a:t>……………..</a:t>
            </a:r>
            <a:r>
              <a:rPr lang="en-US" altLang="en-VN" sz="2000" b="1"/>
              <a:t> have a little difficulty driving at night.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VN" sz="2000" b="1"/>
              <a:t>I  </a:t>
            </a:r>
            <a:r>
              <a:rPr lang="en-US" altLang="en-VN" sz="2000"/>
              <a:t>……………</a:t>
            </a:r>
            <a:r>
              <a:rPr lang="en-US" altLang="en-VN" sz="2000" b="1"/>
              <a:t>  have an allergy to shrimp. I have never tried it.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VN" sz="2000" b="1"/>
              <a:t>We </a:t>
            </a:r>
            <a:r>
              <a:rPr lang="en-US" altLang="en-VN" sz="2000"/>
              <a:t>……………..</a:t>
            </a:r>
            <a:r>
              <a:rPr lang="en-US" altLang="en-VN" sz="2000" b="1"/>
              <a:t> go to London for a holiday if we can still afford it.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VN" sz="2000" b="1"/>
              <a:t>The examiner says we </a:t>
            </a:r>
            <a:r>
              <a:rPr lang="en-US" altLang="en-VN" sz="2000"/>
              <a:t>…………….</a:t>
            </a:r>
            <a:r>
              <a:rPr lang="en-US" altLang="en-VN" sz="2000" b="1"/>
              <a:t> leave when we have finished.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VN" sz="2000" b="1"/>
              <a:t>I don’t know, but I  </a:t>
            </a:r>
            <a:r>
              <a:rPr lang="en-US" altLang="en-VN" sz="2000"/>
              <a:t>………………</a:t>
            </a:r>
            <a:r>
              <a:rPr lang="en-US" altLang="en-VN" sz="2000" b="1"/>
              <a:t> go to the lecture about UFOs.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VN" sz="2000" b="1"/>
              <a:t>Students </a:t>
            </a:r>
            <a:r>
              <a:rPr lang="en-US" altLang="en-VN" sz="2000"/>
              <a:t>……………….</a:t>
            </a:r>
            <a:r>
              <a:rPr lang="en-US" altLang="en-VN" sz="2000" b="1"/>
              <a:t> only borrow four books at a time.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VN" sz="2000" b="1"/>
              <a:t>There </a:t>
            </a:r>
            <a:r>
              <a:rPr lang="en-US" altLang="en-VN" sz="2000"/>
              <a:t>………………</a:t>
            </a:r>
            <a:r>
              <a:rPr lang="en-US" altLang="en-VN" sz="2000" b="1"/>
              <a:t> be life on other planets.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VN" sz="2000" b="1"/>
              <a:t>Students over fifteen </a:t>
            </a:r>
            <a:r>
              <a:rPr lang="en-US" altLang="en-VN" sz="2000"/>
              <a:t>……………</a:t>
            </a:r>
            <a:r>
              <a:rPr lang="en-US" altLang="en-VN" sz="2000" b="1"/>
              <a:t> bring a phone to school.</a:t>
            </a:r>
          </a:p>
        </p:txBody>
      </p:sp>
      <p:sp>
        <p:nvSpPr>
          <p:cNvPr id="20490" name="Text Box 10">
            <a:extLst>
              <a:ext uri="{FF2B5EF4-FFF2-40B4-BE49-F238E27FC236}">
                <a16:creationId xmlns:a16="http://schemas.microsoft.com/office/drawing/2014/main" id="{86DE068D-9A35-6577-A5F4-8CB585DD5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2400" y="1028700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 b="1">
                <a:solidFill>
                  <a:srgbClr val="0000FF"/>
                </a:solidFill>
              </a:rPr>
              <a:t>may/ might</a:t>
            </a:r>
          </a:p>
        </p:txBody>
      </p:sp>
      <p:sp>
        <p:nvSpPr>
          <p:cNvPr id="20491" name="Text Box 11">
            <a:extLst>
              <a:ext uri="{FF2B5EF4-FFF2-40B4-BE49-F238E27FC236}">
                <a16:creationId xmlns:a16="http://schemas.microsoft.com/office/drawing/2014/main" id="{D96C4756-B266-6BBF-B5B7-5C3CFDAEB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" y="1473200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 b="1">
                <a:solidFill>
                  <a:srgbClr val="0000FF"/>
                </a:solidFill>
              </a:rPr>
              <a:t>may/ might</a:t>
            </a:r>
          </a:p>
        </p:txBody>
      </p:sp>
      <p:sp>
        <p:nvSpPr>
          <p:cNvPr id="20492" name="Text Box 12">
            <a:extLst>
              <a:ext uri="{FF2B5EF4-FFF2-40B4-BE49-F238E27FC236}">
                <a16:creationId xmlns:a16="http://schemas.microsoft.com/office/drawing/2014/main" id="{94992E1A-A09A-2440-89E2-C36A269A9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800" y="1930400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 b="1">
                <a:solidFill>
                  <a:srgbClr val="0000FF"/>
                </a:solidFill>
              </a:rPr>
              <a:t>may/ might</a:t>
            </a:r>
          </a:p>
        </p:txBody>
      </p:sp>
      <p:sp>
        <p:nvSpPr>
          <p:cNvPr id="20493" name="Text Box 13">
            <a:extLst>
              <a:ext uri="{FF2B5EF4-FFF2-40B4-BE49-F238E27FC236}">
                <a16:creationId xmlns:a16="http://schemas.microsoft.com/office/drawing/2014/main" id="{3A1BA54C-AC0F-FAFF-C48C-3962B296A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900" y="2705100"/>
            <a:ext cx="1231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 b="1">
                <a:solidFill>
                  <a:srgbClr val="0000FF"/>
                </a:solidFill>
              </a:rPr>
              <a:t>may</a:t>
            </a:r>
          </a:p>
        </p:txBody>
      </p:sp>
      <p:sp>
        <p:nvSpPr>
          <p:cNvPr id="20494" name="Text Box 14">
            <a:extLst>
              <a:ext uri="{FF2B5EF4-FFF2-40B4-BE49-F238E27FC236}">
                <a16:creationId xmlns:a16="http://schemas.microsoft.com/office/drawing/2014/main" id="{281F2742-1B71-C5C5-8249-60E6D904D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454400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 b="1">
                <a:solidFill>
                  <a:srgbClr val="0000FF"/>
                </a:solidFill>
              </a:rPr>
              <a:t>may/ might</a:t>
            </a:r>
          </a:p>
        </p:txBody>
      </p:sp>
      <p:sp>
        <p:nvSpPr>
          <p:cNvPr id="20495" name="Text Box 15">
            <a:extLst>
              <a:ext uri="{FF2B5EF4-FFF2-40B4-BE49-F238E27FC236}">
                <a16:creationId xmlns:a16="http://schemas.microsoft.com/office/drawing/2014/main" id="{2834FCC1-BFFE-F515-55AD-E81490C19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924300"/>
            <a:ext cx="1231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 b="1">
                <a:solidFill>
                  <a:srgbClr val="0000FF"/>
                </a:solidFill>
              </a:rPr>
              <a:t>may</a:t>
            </a:r>
          </a:p>
        </p:txBody>
      </p:sp>
      <p:sp>
        <p:nvSpPr>
          <p:cNvPr id="20498" name="Text Box 18">
            <a:extLst>
              <a:ext uri="{FF2B5EF4-FFF2-40B4-BE49-F238E27FC236}">
                <a16:creationId xmlns:a16="http://schemas.microsoft.com/office/drawing/2014/main" id="{4514A639-14E5-8C63-DCD8-055304DD9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4800" y="4381500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 b="1">
                <a:solidFill>
                  <a:srgbClr val="0000FF"/>
                </a:solidFill>
              </a:rPr>
              <a:t>may/ might</a:t>
            </a:r>
          </a:p>
        </p:txBody>
      </p:sp>
      <p:sp>
        <p:nvSpPr>
          <p:cNvPr id="20499" name="Text Box 19">
            <a:extLst>
              <a:ext uri="{FF2B5EF4-FFF2-40B4-BE49-F238E27FC236}">
                <a16:creationId xmlns:a16="http://schemas.microsoft.com/office/drawing/2014/main" id="{E66A24D7-B9AA-8DDA-532A-C6A97EA11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4100" y="4826000"/>
            <a:ext cx="1231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 b="1">
                <a:solidFill>
                  <a:srgbClr val="0000FF"/>
                </a:solidFill>
              </a:rPr>
              <a:t>may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20491" grpId="0"/>
      <p:bldP spid="20492" grpId="0"/>
      <p:bldP spid="20493" grpId="0"/>
      <p:bldP spid="20494" grpId="0"/>
      <p:bldP spid="20495" grpId="0"/>
      <p:bldP spid="20498" grpId="0"/>
      <p:bldP spid="204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>
            <a:extLst>
              <a:ext uri="{FF2B5EF4-FFF2-40B4-BE49-F238E27FC236}">
                <a16:creationId xmlns:a16="http://schemas.microsoft.com/office/drawing/2014/main" id="{4451664A-BB1D-8C5B-95D8-6853A9040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572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400" b="1">
                <a:solidFill>
                  <a:srgbClr val="0000FF"/>
                </a:solidFill>
              </a:rPr>
              <a:t>Rewrite the sentences using may or might.</a:t>
            </a:r>
          </a:p>
        </p:txBody>
      </p:sp>
      <p:sp>
        <p:nvSpPr>
          <p:cNvPr id="7171" name="Text Box 5">
            <a:extLst>
              <a:ext uri="{FF2B5EF4-FFF2-40B4-BE49-F238E27FC236}">
                <a16:creationId xmlns:a16="http://schemas.microsoft.com/office/drawing/2014/main" id="{CB173E1F-A3B9-4085-92F0-9C4C7034B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1143000"/>
            <a:ext cx="662940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 b="1"/>
              <a:t>1. Perhaps Jane is busy now.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VN" sz="2000" b="1"/>
              <a:t>-&gt; Jane ……………………………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VN" sz="2000" b="1"/>
              <a:t>2. It’s possible that Lan will live in the USA.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VN" sz="2000" b="1"/>
              <a:t>-&gt; Lan ……………………………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VN" sz="2000" b="1"/>
              <a:t>3. It’s possible that Nam won’t be here.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VN" sz="2000" b="1"/>
              <a:t>-&gt; Nam ……………………………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VN" sz="2000" b="1"/>
              <a:t>4. Perhaps she wants to be alone.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VN" sz="2000" b="1"/>
              <a:t>-&gt; She ……………………………</a:t>
            </a:r>
            <a:endParaRPr lang="en-US" altLang="en-VN"/>
          </a:p>
        </p:txBody>
      </p:sp>
      <p:sp>
        <p:nvSpPr>
          <p:cNvPr id="21512" name="Text Box 8">
            <a:extLst>
              <a:ext uri="{FF2B5EF4-FFF2-40B4-BE49-F238E27FC236}">
                <a16:creationId xmlns:a16="http://schemas.microsoft.com/office/drawing/2014/main" id="{513BF917-5B5D-2FFC-672D-0F9E8D5CE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300" y="1524000"/>
            <a:ext cx="487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 b="1">
                <a:solidFill>
                  <a:srgbClr val="0000FF"/>
                </a:solidFill>
              </a:rPr>
              <a:t>may/might be busy now.</a:t>
            </a:r>
          </a:p>
        </p:txBody>
      </p:sp>
      <p:sp>
        <p:nvSpPr>
          <p:cNvPr id="21515" name="Text Box 11">
            <a:extLst>
              <a:ext uri="{FF2B5EF4-FFF2-40B4-BE49-F238E27FC236}">
                <a16:creationId xmlns:a16="http://schemas.microsoft.com/office/drawing/2014/main" id="{A005252C-E8C7-3091-E449-095F23693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200" y="2425700"/>
            <a:ext cx="594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 b="1">
                <a:solidFill>
                  <a:srgbClr val="0000FF"/>
                </a:solidFill>
              </a:rPr>
              <a:t>may/might live in the USA.</a:t>
            </a:r>
          </a:p>
        </p:txBody>
      </p:sp>
      <p:sp>
        <p:nvSpPr>
          <p:cNvPr id="21516" name="Text Box 12">
            <a:extLst>
              <a:ext uri="{FF2B5EF4-FFF2-40B4-BE49-F238E27FC236}">
                <a16:creationId xmlns:a16="http://schemas.microsoft.com/office/drawing/2014/main" id="{5AEBD520-5F80-E986-A4E8-911DD0215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3352800"/>
            <a:ext cx="579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 b="1">
                <a:solidFill>
                  <a:srgbClr val="0000FF"/>
                </a:solidFill>
              </a:rPr>
              <a:t>may/ might not be here.</a:t>
            </a:r>
          </a:p>
        </p:txBody>
      </p:sp>
      <p:sp>
        <p:nvSpPr>
          <p:cNvPr id="21517" name="Text Box 13">
            <a:extLst>
              <a:ext uri="{FF2B5EF4-FFF2-40B4-BE49-F238E27FC236}">
                <a16:creationId xmlns:a16="http://schemas.microsoft.com/office/drawing/2014/main" id="{0974B5A1-16CB-CFB2-68C8-9F850AC88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900" y="4267200"/>
            <a:ext cx="624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 b="1">
                <a:solidFill>
                  <a:srgbClr val="0000FF"/>
                </a:solidFill>
              </a:rPr>
              <a:t>may/might want to be alone.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/>
      <p:bldP spid="21515" grpId="0"/>
      <p:bldP spid="21516" grpId="0"/>
      <p:bldP spid="215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>
            <a:extLst>
              <a:ext uri="{FF2B5EF4-FFF2-40B4-BE49-F238E27FC236}">
                <a16:creationId xmlns:a16="http://schemas.microsoft.com/office/drawing/2014/main" id="{0D6256C4-4D0A-A311-3566-6849F8F38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17500"/>
            <a:ext cx="518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400" b="1">
                <a:solidFill>
                  <a:srgbClr val="FF0000"/>
                </a:solidFill>
              </a:rPr>
              <a:t>II. </a:t>
            </a:r>
            <a:r>
              <a:rPr lang="en-US" altLang="en-VN" sz="2400" b="1" u="sng">
                <a:solidFill>
                  <a:srgbClr val="FF0000"/>
                </a:solidFill>
              </a:rPr>
              <a:t>Reported speech</a:t>
            </a:r>
            <a:r>
              <a:rPr lang="en-US" altLang="en-VN" sz="2400" b="1">
                <a:solidFill>
                  <a:srgbClr val="FF0000"/>
                </a:solidFill>
              </a:rPr>
              <a:t>: questions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CF423589-7A09-6C3F-3B90-FFDBBE054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50900"/>
            <a:ext cx="84582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VN" sz="2000" i="1">
                <a:solidFill>
                  <a:srgbClr val="0000FF"/>
                </a:solidFill>
              </a:rPr>
              <a:t>Những thay đổi khi chuyển đổi lời nói trực tiếp sang lời nói gián tiếp.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VN" sz="2000" b="1">
                <a:solidFill>
                  <a:srgbClr val="0000FF"/>
                </a:solidFill>
              </a:rPr>
              <a:t>Lùi thì của động từ.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VN" sz="2000" b="1">
                <a:solidFill>
                  <a:srgbClr val="0000FF"/>
                </a:solidFill>
              </a:rPr>
              <a:t>Thay đổi đại từ, tính từ sở hữu ở ngôi 1 và ngôi thứ 2.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VN" sz="2000" b="1">
                <a:solidFill>
                  <a:srgbClr val="0000FF"/>
                </a:solidFill>
              </a:rPr>
              <a:t>Thay đổi những từ ngữ chỉ không gian và thời gian.</a:t>
            </a:r>
          </a:p>
        </p:txBody>
      </p:sp>
      <p:sp>
        <p:nvSpPr>
          <p:cNvPr id="4" name="Right Arrow 3">
            <a:hlinkClick r:id="rId2" action="ppaction://hlinkfile"/>
            <a:extLst>
              <a:ext uri="{FF2B5EF4-FFF2-40B4-BE49-F238E27FC236}">
                <a16:creationId xmlns:a16="http://schemas.microsoft.com/office/drawing/2014/main" id="{A800F561-7025-1998-5609-BE76CEC3DECC}"/>
              </a:ext>
            </a:extLst>
          </p:cNvPr>
          <p:cNvSpPr/>
          <p:nvPr/>
        </p:nvSpPr>
        <p:spPr>
          <a:xfrm>
            <a:off x="762000" y="57912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>
            <a:extLst>
              <a:ext uri="{FF2B5EF4-FFF2-40B4-BE49-F238E27FC236}">
                <a16:creationId xmlns:a16="http://schemas.microsoft.com/office/drawing/2014/main" id="{D11AEFE7-FE1C-D6D0-64D0-405D02BB1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62000"/>
            <a:ext cx="502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400" b="1">
                <a:solidFill>
                  <a:srgbClr val="0000FF"/>
                </a:solidFill>
              </a:rPr>
              <a:t>1. </a:t>
            </a:r>
            <a:r>
              <a:rPr lang="en-US" altLang="en-VN" sz="2400" b="1" u="sng">
                <a:solidFill>
                  <a:srgbClr val="0000FF"/>
                </a:solidFill>
              </a:rPr>
              <a:t>Report a Yes/No question</a:t>
            </a:r>
            <a:r>
              <a:rPr lang="en-US" altLang="en-VN" sz="2400" b="1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872AF221-D32F-F478-4AF2-2413B8055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1662113"/>
            <a:ext cx="672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VN" sz="2400" b="1"/>
              <a:t>Nam said to me, “Are you busy now?”</a:t>
            </a:r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8EC91025-E72C-142A-2DEC-49D490CF2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1231900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 b="1"/>
              <a:t>Examples:</a:t>
            </a:r>
          </a:p>
        </p:txBody>
      </p:sp>
      <p:sp>
        <p:nvSpPr>
          <p:cNvPr id="23559" name="Text Box 7">
            <a:extLst>
              <a:ext uri="{FF2B5EF4-FFF2-40B4-BE49-F238E27FC236}">
                <a16:creationId xmlns:a16="http://schemas.microsoft.com/office/drawing/2014/main" id="{A79A6C1B-CD6F-DD8A-0893-B5D709C53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700" y="2133600"/>
            <a:ext cx="2374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400">
                <a:solidFill>
                  <a:srgbClr val="0000FF"/>
                </a:solidFill>
              </a:rPr>
              <a:t>Nam asked me</a:t>
            </a:r>
          </a:p>
        </p:txBody>
      </p:sp>
      <p:sp>
        <p:nvSpPr>
          <p:cNvPr id="23560" name="Text Box 8">
            <a:extLst>
              <a:ext uri="{FF2B5EF4-FFF2-40B4-BE49-F238E27FC236}">
                <a16:creationId xmlns:a16="http://schemas.microsoft.com/office/drawing/2014/main" id="{7C6F5BF7-4D61-65BD-8FCA-BC8DFC125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133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400">
                <a:solidFill>
                  <a:srgbClr val="0000FF"/>
                </a:solidFill>
              </a:rPr>
              <a:t>If/ whether</a:t>
            </a:r>
          </a:p>
        </p:txBody>
      </p:sp>
      <p:sp>
        <p:nvSpPr>
          <p:cNvPr id="23561" name="Text Box 9">
            <a:extLst>
              <a:ext uri="{FF2B5EF4-FFF2-40B4-BE49-F238E27FC236}">
                <a16:creationId xmlns:a16="http://schemas.microsoft.com/office/drawing/2014/main" id="{77F48327-8CE6-CDE1-5D96-754D6C837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21209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400">
                <a:solidFill>
                  <a:srgbClr val="0000FF"/>
                </a:solidFill>
              </a:rPr>
              <a:t>I was busy then.</a:t>
            </a:r>
          </a:p>
        </p:txBody>
      </p:sp>
      <p:sp>
        <p:nvSpPr>
          <p:cNvPr id="23562" name="Text Box 10">
            <a:extLst>
              <a:ext uri="{FF2B5EF4-FFF2-40B4-BE49-F238E27FC236}">
                <a16:creationId xmlns:a16="http://schemas.microsoft.com/office/drawing/2014/main" id="{80A7D7E8-5C3C-3094-6399-5241ABC14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7432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VN" sz="2400" b="1"/>
              <a:t>“Did you see a UFO?” Mr. Tuan asked her.</a:t>
            </a:r>
          </a:p>
        </p:txBody>
      </p:sp>
      <p:sp>
        <p:nvSpPr>
          <p:cNvPr id="23563" name="Text Box 11">
            <a:extLst>
              <a:ext uri="{FF2B5EF4-FFF2-40B4-BE49-F238E27FC236}">
                <a16:creationId xmlns:a16="http://schemas.microsoft.com/office/drawing/2014/main" id="{6A0092FC-2EB6-730D-55C5-EC3D865C5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3276600"/>
            <a:ext cx="293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400">
                <a:solidFill>
                  <a:srgbClr val="0000FF"/>
                </a:solidFill>
              </a:rPr>
              <a:t>Mr. Tuan asked her</a:t>
            </a:r>
            <a:r>
              <a:rPr lang="en-US" altLang="en-VN" sz="2000"/>
              <a:t> </a:t>
            </a:r>
          </a:p>
        </p:txBody>
      </p:sp>
      <p:sp>
        <p:nvSpPr>
          <p:cNvPr id="23567" name="Text Box 15">
            <a:extLst>
              <a:ext uri="{FF2B5EF4-FFF2-40B4-BE49-F238E27FC236}">
                <a16:creationId xmlns:a16="http://schemas.microsoft.com/office/drawing/2014/main" id="{339B4086-84C7-D719-FF05-E21641CB5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276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400">
                <a:solidFill>
                  <a:srgbClr val="0000FF"/>
                </a:solidFill>
              </a:rPr>
              <a:t>If</a:t>
            </a:r>
          </a:p>
        </p:txBody>
      </p:sp>
      <p:sp>
        <p:nvSpPr>
          <p:cNvPr id="23568" name="Text Box 16">
            <a:extLst>
              <a:ext uri="{FF2B5EF4-FFF2-40B4-BE49-F238E27FC236}">
                <a16:creationId xmlns:a16="http://schemas.microsoft.com/office/drawing/2014/main" id="{91EFCFF4-F842-E626-F27E-91D4B94FC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0" y="32639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400">
                <a:solidFill>
                  <a:srgbClr val="0000FF"/>
                </a:solidFill>
              </a:rPr>
              <a:t>she had seen a UFO.</a:t>
            </a:r>
          </a:p>
        </p:txBody>
      </p:sp>
      <p:sp>
        <p:nvSpPr>
          <p:cNvPr id="23569" name="Text Box 17">
            <a:extLst>
              <a:ext uri="{FF2B5EF4-FFF2-40B4-BE49-F238E27FC236}">
                <a16:creationId xmlns:a16="http://schemas.microsoft.com/office/drawing/2014/main" id="{54B19E52-B961-7BCD-0312-4F473DBEA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700" y="3860800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 b="1"/>
              <a:t>Structure:</a:t>
            </a:r>
          </a:p>
        </p:txBody>
      </p:sp>
      <p:sp>
        <p:nvSpPr>
          <p:cNvPr id="23570" name="Text Box 18">
            <a:extLst>
              <a:ext uri="{FF2B5EF4-FFF2-40B4-BE49-F238E27FC236}">
                <a16:creationId xmlns:a16="http://schemas.microsoft.com/office/drawing/2014/main" id="{747FCAAB-CE63-562F-8127-56DA54E0B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3434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400" b="1">
                <a:solidFill>
                  <a:srgbClr val="0000FF"/>
                </a:solidFill>
              </a:rPr>
              <a:t>S + asked + (O) + if/ whether + S + V </a:t>
            </a:r>
            <a:r>
              <a:rPr lang="en-US" altLang="en-VN" b="1">
                <a:solidFill>
                  <a:srgbClr val="0000FF"/>
                </a:solidFill>
              </a:rPr>
              <a:t>(past tense)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7" grpId="0"/>
      <p:bldP spid="23558" grpId="0"/>
      <p:bldP spid="23559" grpId="0"/>
      <p:bldP spid="23560" grpId="0"/>
      <p:bldP spid="23561" grpId="0"/>
      <p:bldP spid="23562" grpId="0"/>
      <p:bldP spid="23563" grpId="0"/>
      <p:bldP spid="23567" grpId="0"/>
      <p:bldP spid="23568" grpId="0"/>
      <p:bldP spid="23569" grpId="0"/>
      <p:bldP spid="235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>
            <a:extLst>
              <a:ext uri="{FF2B5EF4-FFF2-40B4-BE49-F238E27FC236}">
                <a16:creationId xmlns:a16="http://schemas.microsoft.com/office/drawing/2014/main" id="{70CDC2A8-CDAE-38CD-99F6-042CA0634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57200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400" b="1">
                <a:solidFill>
                  <a:srgbClr val="0000FF"/>
                </a:solidFill>
              </a:rPr>
              <a:t>2. </a:t>
            </a:r>
            <a:r>
              <a:rPr lang="en-US" altLang="en-VN" sz="2400" b="1" u="sng">
                <a:solidFill>
                  <a:srgbClr val="0000FF"/>
                </a:solidFill>
              </a:rPr>
              <a:t>Report a Wh-question</a:t>
            </a:r>
            <a:r>
              <a:rPr lang="en-US" altLang="en-VN" sz="2400" b="1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A490E83A-C7AD-E067-91F0-587134171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200" y="889000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 b="1"/>
              <a:t>Examples:</a:t>
            </a:r>
          </a:p>
        </p:txBody>
      </p:sp>
      <p:sp>
        <p:nvSpPr>
          <p:cNvPr id="24583" name="Text Box 7">
            <a:extLst>
              <a:ext uri="{FF2B5EF4-FFF2-40B4-BE49-F238E27FC236}">
                <a16:creationId xmlns:a16="http://schemas.microsoft.com/office/drawing/2014/main" id="{E5DC77EF-E544-14DD-68C0-A468D2FF4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485900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400"/>
              <a:t>Miss Nga said to me, “What are you doing now?</a:t>
            </a:r>
          </a:p>
        </p:txBody>
      </p:sp>
      <p:sp>
        <p:nvSpPr>
          <p:cNvPr id="24584" name="Text Box 8">
            <a:extLst>
              <a:ext uri="{FF2B5EF4-FFF2-40B4-BE49-F238E27FC236}">
                <a16:creationId xmlns:a16="http://schemas.microsoft.com/office/drawing/2014/main" id="{468D1017-995A-9369-9FC7-3B6C23F57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9812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400">
                <a:solidFill>
                  <a:srgbClr val="0000FF"/>
                </a:solidFill>
              </a:rPr>
              <a:t>Miss Nga asked me</a:t>
            </a:r>
          </a:p>
        </p:txBody>
      </p:sp>
      <p:sp>
        <p:nvSpPr>
          <p:cNvPr id="24585" name="Text Box 9">
            <a:extLst>
              <a:ext uri="{FF2B5EF4-FFF2-40B4-BE49-F238E27FC236}">
                <a16:creationId xmlns:a16="http://schemas.microsoft.com/office/drawing/2014/main" id="{181AD4DF-3716-247A-C114-649373B08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955800"/>
            <a:ext cx="109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400">
                <a:solidFill>
                  <a:srgbClr val="0000FF"/>
                </a:solidFill>
              </a:rPr>
              <a:t>what</a:t>
            </a:r>
          </a:p>
        </p:txBody>
      </p:sp>
      <p:sp>
        <p:nvSpPr>
          <p:cNvPr id="24586" name="Text Box 10">
            <a:extLst>
              <a:ext uri="{FF2B5EF4-FFF2-40B4-BE49-F238E27FC236}">
                <a16:creationId xmlns:a16="http://schemas.microsoft.com/office/drawing/2014/main" id="{CBA4E466-5875-8FDB-5CFA-CDEF928E1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700" y="19558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400">
                <a:solidFill>
                  <a:srgbClr val="0000FF"/>
                </a:solidFill>
              </a:rPr>
              <a:t>I was doing then.</a:t>
            </a:r>
          </a:p>
        </p:txBody>
      </p:sp>
      <p:sp>
        <p:nvSpPr>
          <p:cNvPr id="24587" name="Text Box 11">
            <a:extLst>
              <a:ext uri="{FF2B5EF4-FFF2-40B4-BE49-F238E27FC236}">
                <a16:creationId xmlns:a16="http://schemas.microsoft.com/office/drawing/2014/main" id="{2310AF15-5B59-B5DE-2D69-568CF599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5273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400"/>
              <a:t>“What exactly did you see yesterday?” Mr. Nam asked us.</a:t>
            </a:r>
          </a:p>
        </p:txBody>
      </p:sp>
      <p:sp>
        <p:nvSpPr>
          <p:cNvPr id="24588" name="Text Box 12">
            <a:extLst>
              <a:ext uri="{FF2B5EF4-FFF2-40B4-BE49-F238E27FC236}">
                <a16:creationId xmlns:a16="http://schemas.microsoft.com/office/drawing/2014/main" id="{8FB18EDD-8C26-83EE-E1AD-9AB770CDB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1242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400">
                <a:solidFill>
                  <a:srgbClr val="0000FF"/>
                </a:solidFill>
              </a:rPr>
              <a:t>Mr. Nam asked us</a:t>
            </a:r>
            <a:r>
              <a:rPr lang="en-US" altLang="en-VN"/>
              <a:t> </a:t>
            </a:r>
          </a:p>
        </p:txBody>
      </p:sp>
      <p:sp>
        <p:nvSpPr>
          <p:cNvPr id="24590" name="Text Box 14">
            <a:extLst>
              <a:ext uri="{FF2B5EF4-FFF2-40B4-BE49-F238E27FC236}">
                <a16:creationId xmlns:a16="http://schemas.microsoft.com/office/drawing/2014/main" id="{DB80B832-C768-8866-C4AF-F52434C9B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124200"/>
            <a:ext cx="237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VN" sz="2400">
                <a:solidFill>
                  <a:srgbClr val="0000FF"/>
                </a:solidFill>
              </a:rPr>
              <a:t>what exactly</a:t>
            </a:r>
            <a:r>
              <a:rPr lang="en-US" altLang="en-VN" sz="2400"/>
              <a:t> </a:t>
            </a:r>
          </a:p>
        </p:txBody>
      </p:sp>
      <p:sp>
        <p:nvSpPr>
          <p:cNvPr id="24591" name="Text Box 15">
            <a:extLst>
              <a:ext uri="{FF2B5EF4-FFF2-40B4-BE49-F238E27FC236}">
                <a16:creationId xmlns:a16="http://schemas.microsoft.com/office/drawing/2014/main" id="{D52CE72D-099E-9C8B-A918-DE835B0F0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0" y="31115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VN" sz="2400">
                <a:solidFill>
                  <a:srgbClr val="0000FF"/>
                </a:solidFill>
              </a:rPr>
              <a:t>we had seen the day before</a:t>
            </a:r>
            <a:r>
              <a:rPr lang="en-US" altLang="en-VN" sz="2400"/>
              <a:t>.</a:t>
            </a:r>
          </a:p>
        </p:txBody>
      </p:sp>
      <p:sp>
        <p:nvSpPr>
          <p:cNvPr id="24592" name="Text Box 16">
            <a:extLst>
              <a:ext uri="{FF2B5EF4-FFF2-40B4-BE49-F238E27FC236}">
                <a16:creationId xmlns:a16="http://schemas.microsoft.com/office/drawing/2014/main" id="{ED3089F6-8335-2BDB-137F-E21ACE402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733800"/>
            <a:ext cx="739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400">
                <a:solidFill>
                  <a:srgbClr val="0000FF"/>
                </a:solidFill>
              </a:rPr>
              <a:t>“How old will you be next year, Nga?” he asked.</a:t>
            </a:r>
          </a:p>
        </p:txBody>
      </p:sp>
      <p:sp>
        <p:nvSpPr>
          <p:cNvPr id="24593" name="Text Box 17">
            <a:extLst>
              <a:ext uri="{FF2B5EF4-FFF2-40B4-BE49-F238E27FC236}">
                <a16:creationId xmlns:a16="http://schemas.microsoft.com/office/drawing/2014/main" id="{FCC742A4-EFA4-BF08-4E83-AB5D2C1F1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43434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400">
                <a:solidFill>
                  <a:srgbClr val="0000FF"/>
                </a:solidFill>
              </a:rPr>
              <a:t>He asked Nga</a:t>
            </a:r>
            <a:r>
              <a:rPr lang="en-US" altLang="en-VN" sz="2400"/>
              <a:t> </a:t>
            </a:r>
          </a:p>
        </p:txBody>
      </p:sp>
      <p:sp>
        <p:nvSpPr>
          <p:cNvPr id="24594" name="Text Box 18">
            <a:extLst>
              <a:ext uri="{FF2B5EF4-FFF2-40B4-BE49-F238E27FC236}">
                <a16:creationId xmlns:a16="http://schemas.microsoft.com/office/drawing/2014/main" id="{F1E47F1E-B3C2-6924-FBD7-A6877C934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700" y="4343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400">
                <a:solidFill>
                  <a:srgbClr val="0000FF"/>
                </a:solidFill>
              </a:rPr>
              <a:t>how old</a:t>
            </a:r>
          </a:p>
        </p:txBody>
      </p:sp>
      <p:sp>
        <p:nvSpPr>
          <p:cNvPr id="24595" name="Text Box 19">
            <a:extLst>
              <a:ext uri="{FF2B5EF4-FFF2-40B4-BE49-F238E27FC236}">
                <a16:creationId xmlns:a16="http://schemas.microsoft.com/office/drawing/2014/main" id="{2C68D149-BD3A-CCDB-086C-BFD66945D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330700"/>
            <a:ext cx="454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400">
                <a:solidFill>
                  <a:srgbClr val="0000FF"/>
                </a:solidFill>
              </a:rPr>
              <a:t>she would be the following year</a:t>
            </a:r>
            <a:r>
              <a:rPr lang="en-US" altLang="en-VN" sz="2400"/>
              <a:t>.</a:t>
            </a:r>
          </a:p>
        </p:txBody>
      </p:sp>
      <p:sp>
        <p:nvSpPr>
          <p:cNvPr id="24596" name="Text Box 20">
            <a:extLst>
              <a:ext uri="{FF2B5EF4-FFF2-40B4-BE49-F238E27FC236}">
                <a16:creationId xmlns:a16="http://schemas.microsoft.com/office/drawing/2014/main" id="{77101AFB-E6DF-1207-5454-3975E7560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851400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000" b="1"/>
              <a:t>Structure:</a:t>
            </a:r>
          </a:p>
        </p:txBody>
      </p:sp>
      <p:sp>
        <p:nvSpPr>
          <p:cNvPr id="24597" name="Text Box 21">
            <a:extLst>
              <a:ext uri="{FF2B5EF4-FFF2-40B4-BE49-F238E27FC236}">
                <a16:creationId xmlns:a16="http://schemas.microsoft.com/office/drawing/2014/main" id="{D542B35C-57D4-C7D8-5B14-0D433783C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5321300"/>
            <a:ext cx="760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VN" sz="2400" b="1">
                <a:solidFill>
                  <a:srgbClr val="0000FF"/>
                </a:solidFill>
              </a:rPr>
              <a:t>S + asked + (O) + question word + S + V </a:t>
            </a:r>
            <a:r>
              <a:rPr lang="en-US" altLang="en-VN" sz="2000" b="1">
                <a:solidFill>
                  <a:srgbClr val="0000FF"/>
                </a:solidFill>
              </a:rPr>
              <a:t>(past tense).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24582" grpId="1"/>
      <p:bldP spid="24583" grpId="0"/>
      <p:bldP spid="24584" grpId="0"/>
      <p:bldP spid="24585" grpId="0"/>
      <p:bldP spid="24586" grpId="0"/>
      <p:bldP spid="24587" grpId="0"/>
      <p:bldP spid="24588" grpId="0"/>
      <p:bldP spid="24590" grpId="0"/>
      <p:bldP spid="24591" grpId="0"/>
      <p:bldP spid="24592" grpId="0"/>
      <p:bldP spid="24593" grpId="0"/>
      <p:bldP spid="24594" grpId="0"/>
      <p:bldP spid="24595" grpId="0"/>
      <p:bldP spid="24596" grpId="0"/>
      <p:bldP spid="24596" grpId="1"/>
      <p:bldP spid="2459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1393</Words>
  <Application>Microsoft Macintosh PowerPoint</Application>
  <PresentationFormat>On-screen Show (4:3)</PresentationFormat>
  <Paragraphs>217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.VnTifani HeavyH</vt:lpstr>
      <vt:lpstr>.VnTime</vt:lpstr>
      <vt:lpstr>.VnTifani Heavy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 Nghia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Chinh Quang</dc:creator>
  <cp:lastModifiedBy>huongnnquynh@gmail.com</cp:lastModifiedBy>
  <cp:revision>27</cp:revision>
  <dcterms:created xsi:type="dcterms:W3CDTF">2015-11-23T12:18:28Z</dcterms:created>
  <dcterms:modified xsi:type="dcterms:W3CDTF">2025-04-07T11:33:39Z</dcterms:modified>
</cp:coreProperties>
</file>